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7"/>
  </p:notesMasterIdLst>
  <p:sldIdLst>
    <p:sldId id="257" r:id="rId5"/>
    <p:sldId id="287" r:id="rId6"/>
    <p:sldId id="295" r:id="rId7"/>
    <p:sldId id="258" r:id="rId8"/>
    <p:sldId id="296" r:id="rId9"/>
    <p:sldId id="297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290" r:id="rId22"/>
    <p:sldId id="291" r:id="rId23"/>
    <p:sldId id="292" r:id="rId24"/>
    <p:sldId id="294" r:id="rId25"/>
    <p:sldId id="29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3CBB7-475C-437F-90EB-B4513CB68EAA}" v="8" dt="2022-05-24T08:07:18.742"/>
    <p1510:client id="{78D38AD0-727C-DCD5-B38C-08E007278475}" v="20" dt="2022-05-24T08:51:35.181"/>
    <p1510:client id="{894CE51E-FAC9-43E0-ACA9-7A1F4CA69A34}" v="3" dt="2022-05-24T08:07:58.187"/>
    <p1510:client id="{E3C51A66-0E49-4ED0-9719-2D5957CA6F36}" v="17" dt="2022-05-24T08:08:20.224"/>
    <p1510:client id="{E5F887AA-518D-444A-A53C-CEF1A11977E7}" v="10" dt="2022-05-24T08:08:28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h, Ryan" userId="S::16.r.nash@chosen-hill.gloucs.sch.uk::96c7b283-5132-4e96-bb30-4d73e0ffda0d" providerId="AD" clId="Web-{E5F887AA-518D-444A-A53C-CEF1A11977E7}"/>
    <pc:docChg chg="modSld">
      <pc:chgData name="Nash, Ryan" userId="S::16.r.nash@chosen-hill.gloucs.sch.uk::96c7b283-5132-4e96-bb30-4d73e0ffda0d" providerId="AD" clId="Web-{E5F887AA-518D-444A-A53C-CEF1A11977E7}" dt="2022-05-24T08:08:24.067" v="7" actId="20577"/>
      <pc:docMkLst>
        <pc:docMk/>
      </pc:docMkLst>
      <pc:sldChg chg="modSp">
        <pc:chgData name="Nash, Ryan" userId="S::16.r.nash@chosen-hill.gloucs.sch.uk::96c7b283-5132-4e96-bb30-4d73e0ffda0d" providerId="AD" clId="Web-{E5F887AA-518D-444A-A53C-CEF1A11977E7}" dt="2022-05-24T08:08:24.067" v="7" actId="20577"/>
        <pc:sldMkLst>
          <pc:docMk/>
          <pc:sldMk cId="849354795" sldId="257"/>
        </pc:sldMkLst>
        <pc:spChg chg="mod">
          <ac:chgData name="Nash, Ryan" userId="S::16.r.nash@chosen-hill.gloucs.sch.uk::96c7b283-5132-4e96-bb30-4d73e0ffda0d" providerId="AD" clId="Web-{E5F887AA-518D-444A-A53C-CEF1A11977E7}" dt="2022-05-24T08:08:24.067" v="7" actId="20577"/>
          <ac:spMkLst>
            <pc:docMk/>
            <pc:sldMk cId="849354795" sldId="257"/>
            <ac:spMk id="4" creationId="{00000000-0000-0000-0000-000000000000}"/>
          </ac:spMkLst>
        </pc:spChg>
      </pc:sldChg>
      <pc:sldChg chg="modSp">
        <pc:chgData name="Nash, Ryan" userId="S::16.r.nash@chosen-hill.gloucs.sch.uk::96c7b283-5132-4e96-bb30-4d73e0ffda0d" providerId="AD" clId="Web-{E5F887AA-518D-444A-A53C-CEF1A11977E7}" dt="2022-05-24T08:04:10.019" v="2" actId="20577"/>
        <pc:sldMkLst>
          <pc:docMk/>
          <pc:sldMk cId="154799134" sldId="295"/>
        </pc:sldMkLst>
        <pc:spChg chg="mod">
          <ac:chgData name="Nash, Ryan" userId="S::16.r.nash@chosen-hill.gloucs.sch.uk::96c7b283-5132-4e96-bb30-4d73e0ffda0d" providerId="AD" clId="Web-{E5F887AA-518D-444A-A53C-CEF1A11977E7}" dt="2022-05-24T08:04:10.019" v="2" actId="20577"/>
          <ac:spMkLst>
            <pc:docMk/>
            <pc:sldMk cId="154799134" sldId="295"/>
            <ac:spMk id="2" creationId="{00000000-0000-0000-0000-000000000000}"/>
          </ac:spMkLst>
        </pc:spChg>
      </pc:sldChg>
      <pc:sldChg chg="modSp">
        <pc:chgData name="Nash, Ryan" userId="S::16.r.nash@chosen-hill.gloucs.sch.uk::96c7b283-5132-4e96-bb30-4d73e0ffda0d" providerId="AD" clId="Web-{E5F887AA-518D-444A-A53C-CEF1A11977E7}" dt="2022-05-24T08:07:46.565" v="5" actId="1076"/>
        <pc:sldMkLst>
          <pc:docMk/>
          <pc:sldMk cId="3496618715" sldId="300"/>
        </pc:sldMkLst>
        <pc:picChg chg="mod">
          <ac:chgData name="Nash, Ryan" userId="S::16.r.nash@chosen-hill.gloucs.sch.uk::96c7b283-5132-4e96-bb30-4d73e0ffda0d" providerId="AD" clId="Web-{E5F887AA-518D-444A-A53C-CEF1A11977E7}" dt="2022-05-24T08:07:46.565" v="5" actId="1076"/>
          <ac:picMkLst>
            <pc:docMk/>
            <pc:sldMk cId="3496618715" sldId="300"/>
            <ac:picMk id="2" creationId="{00000000-0000-0000-0000-000000000000}"/>
          </ac:picMkLst>
        </pc:picChg>
        <pc:picChg chg="mod">
          <ac:chgData name="Nash, Ryan" userId="S::16.r.nash@chosen-hill.gloucs.sch.uk::96c7b283-5132-4e96-bb30-4d73e0ffda0d" providerId="AD" clId="Web-{E5F887AA-518D-444A-A53C-CEF1A11977E7}" dt="2022-05-24T08:07:35.861" v="4" actId="1076"/>
          <ac:picMkLst>
            <pc:docMk/>
            <pc:sldMk cId="3496618715" sldId="300"/>
            <ac:picMk id="8" creationId="{FCE19895-E352-419F-A7FD-A107FFF4486B}"/>
          </ac:picMkLst>
        </pc:picChg>
      </pc:sldChg>
    </pc:docChg>
  </pc:docChgLst>
  <pc:docChgLst>
    <pc:chgData name="Brown, Luke" userId="S::16.l.brown@chosen-hill.gloucs.sch.uk::b3221abf-be20-4606-9b22-a4c7a986d8b0" providerId="AD" clId="Web-{78D38AD0-727C-DCD5-B38C-08E007278475}"/>
    <pc:docChg chg="modSld">
      <pc:chgData name="Brown, Luke" userId="S::16.l.brown@chosen-hill.gloucs.sch.uk::b3221abf-be20-4606-9b22-a4c7a986d8b0" providerId="AD" clId="Web-{78D38AD0-727C-DCD5-B38C-08E007278475}" dt="2022-05-24T08:51:35.181" v="9" actId="20577"/>
      <pc:docMkLst>
        <pc:docMk/>
      </pc:docMkLst>
      <pc:sldChg chg="modSp">
        <pc:chgData name="Brown, Luke" userId="S::16.l.brown@chosen-hill.gloucs.sch.uk::b3221abf-be20-4606-9b22-a4c7a986d8b0" providerId="AD" clId="Web-{78D38AD0-727C-DCD5-B38C-08E007278475}" dt="2022-05-24T08:51:35.181" v="9" actId="20577"/>
        <pc:sldMkLst>
          <pc:docMk/>
          <pc:sldMk cId="3496618715" sldId="300"/>
        </pc:sldMkLst>
        <pc:spChg chg="mod">
          <ac:chgData name="Brown, Luke" userId="S::16.l.brown@chosen-hill.gloucs.sch.uk::b3221abf-be20-4606-9b22-a4c7a986d8b0" providerId="AD" clId="Web-{78D38AD0-727C-DCD5-B38C-08E007278475}" dt="2022-05-24T08:51:35.181" v="9" actId="20577"/>
          <ac:spMkLst>
            <pc:docMk/>
            <pc:sldMk cId="3496618715" sldId="300"/>
            <ac:spMk id="9" creationId="{F89B5E98-EA34-F7F9-B80A-865B5C4B519A}"/>
          </ac:spMkLst>
        </pc:spChg>
      </pc:sldChg>
    </pc:docChg>
  </pc:docChgLst>
  <pc:docChgLst>
    <pc:chgData name="Murphy, Sam" userId="S::16.s.murphy@chosen-hill.gloucs.sch.uk::e4f9c133-8046-4f2e-8198-a33e5ab88bf8" providerId="AD" clId="Web-{E3C51A66-0E49-4ED0-9719-2D5957CA6F36}"/>
    <pc:docChg chg="modSld">
      <pc:chgData name="Murphy, Sam" userId="S::16.s.murphy@chosen-hill.gloucs.sch.uk::e4f9c133-8046-4f2e-8198-a33e5ab88bf8" providerId="AD" clId="Web-{E3C51A66-0E49-4ED0-9719-2D5957CA6F36}" dt="2022-05-24T08:08:19.020" v="8" actId="20577"/>
      <pc:docMkLst>
        <pc:docMk/>
      </pc:docMkLst>
      <pc:sldChg chg="modSp">
        <pc:chgData name="Murphy, Sam" userId="S::16.s.murphy@chosen-hill.gloucs.sch.uk::e4f9c133-8046-4f2e-8198-a33e5ab88bf8" providerId="AD" clId="Web-{E3C51A66-0E49-4ED0-9719-2D5957CA6F36}" dt="2022-05-24T08:08:19.020" v="8" actId="20577"/>
        <pc:sldMkLst>
          <pc:docMk/>
          <pc:sldMk cId="3496618715" sldId="300"/>
        </pc:sldMkLst>
        <pc:spChg chg="mod">
          <ac:chgData name="Murphy, Sam" userId="S::16.s.murphy@chosen-hill.gloucs.sch.uk::e4f9c133-8046-4f2e-8198-a33e5ab88bf8" providerId="AD" clId="Web-{E3C51A66-0E49-4ED0-9719-2D5957CA6F36}" dt="2022-05-24T08:08:19.020" v="8" actId="20577"/>
          <ac:spMkLst>
            <pc:docMk/>
            <pc:sldMk cId="3496618715" sldId="300"/>
            <ac:spMk id="12" creationId="{00000000-0000-0000-0000-000000000000}"/>
          </ac:spMkLst>
        </pc:spChg>
      </pc:sldChg>
      <pc:sldChg chg="modSp">
        <pc:chgData name="Murphy, Sam" userId="S::16.s.murphy@chosen-hill.gloucs.sch.uk::e4f9c133-8046-4f2e-8198-a33e5ab88bf8" providerId="AD" clId="Web-{E3C51A66-0E49-4ED0-9719-2D5957CA6F36}" dt="2022-05-24T08:07:45.018" v="3" actId="1076"/>
        <pc:sldMkLst>
          <pc:docMk/>
          <pc:sldMk cId="2278592354" sldId="302"/>
        </pc:sldMkLst>
        <pc:spChg chg="mod">
          <ac:chgData name="Murphy, Sam" userId="S::16.s.murphy@chosen-hill.gloucs.sch.uk::e4f9c133-8046-4f2e-8198-a33e5ab88bf8" providerId="AD" clId="Web-{E3C51A66-0E49-4ED0-9719-2D5957CA6F36}" dt="2022-05-24T08:07:45.018" v="3" actId="1076"/>
          <ac:spMkLst>
            <pc:docMk/>
            <pc:sldMk cId="2278592354" sldId="302"/>
            <ac:spMk id="3" creationId="{00000000-0000-0000-0000-000000000000}"/>
          </ac:spMkLst>
        </pc:spChg>
        <pc:picChg chg="mod">
          <ac:chgData name="Murphy, Sam" userId="S::16.s.murphy@chosen-hill.gloucs.sch.uk::e4f9c133-8046-4f2e-8198-a33e5ab88bf8" providerId="AD" clId="Web-{E3C51A66-0E49-4ED0-9719-2D5957CA6F36}" dt="2022-05-24T08:07:03.453" v="0" actId="1076"/>
          <ac:picMkLst>
            <pc:docMk/>
            <pc:sldMk cId="2278592354" sldId="302"/>
            <ac:picMk id="5" creationId="{00000000-0000-0000-0000-000000000000}"/>
          </ac:picMkLst>
        </pc:picChg>
      </pc:sldChg>
    </pc:docChg>
  </pc:docChgLst>
  <pc:docChgLst>
    <pc:chgData name="Grimmett, Jarod" userId="S::16.j.grimmett@chosen-hill.gloucs.sch.uk::3a1f0045-cf6e-463c-91f2-b6afde7d2a04" providerId="AD" clId="Web-{894CE51E-FAC9-43E0-ACA9-7A1F4CA69A34}"/>
    <pc:docChg chg="modSld">
      <pc:chgData name="Grimmett, Jarod" userId="S::16.j.grimmett@chosen-hill.gloucs.sch.uk::3a1f0045-cf6e-463c-91f2-b6afde7d2a04" providerId="AD" clId="Web-{894CE51E-FAC9-43E0-ACA9-7A1F4CA69A34}" dt="2022-05-24T08:07:58.187" v="2"/>
      <pc:docMkLst>
        <pc:docMk/>
      </pc:docMkLst>
      <pc:sldChg chg="addSp modSp">
        <pc:chgData name="Grimmett, Jarod" userId="S::16.j.grimmett@chosen-hill.gloucs.sch.uk::3a1f0045-cf6e-463c-91f2-b6afde7d2a04" providerId="AD" clId="Web-{894CE51E-FAC9-43E0-ACA9-7A1F4CA69A34}" dt="2022-05-24T08:07:58.187" v="2"/>
        <pc:sldMkLst>
          <pc:docMk/>
          <pc:sldMk cId="3496618715" sldId="300"/>
        </pc:sldMkLst>
        <pc:spChg chg="add">
          <ac:chgData name="Grimmett, Jarod" userId="S::16.j.grimmett@chosen-hill.gloucs.sch.uk::3a1f0045-cf6e-463c-91f2-b6afde7d2a04" providerId="AD" clId="Web-{894CE51E-FAC9-43E0-ACA9-7A1F4CA69A34}" dt="2022-05-24T08:07:58.187" v="2"/>
          <ac:spMkLst>
            <pc:docMk/>
            <pc:sldMk cId="3496618715" sldId="300"/>
            <ac:spMk id="9" creationId="{F89B5E98-EA34-F7F9-B80A-865B5C4B519A}"/>
          </ac:spMkLst>
        </pc:spChg>
        <pc:picChg chg="mod">
          <ac:chgData name="Grimmett, Jarod" userId="S::16.j.grimmett@chosen-hill.gloucs.sch.uk::3a1f0045-cf6e-463c-91f2-b6afde7d2a04" providerId="AD" clId="Web-{894CE51E-FAC9-43E0-ACA9-7A1F4CA69A34}" dt="2022-05-24T08:07:56.359" v="1" actId="1076"/>
          <ac:picMkLst>
            <pc:docMk/>
            <pc:sldMk cId="3496618715" sldId="300"/>
            <ac:picMk id="28" creationId="{00000000-0000-0000-0000-000000000000}"/>
          </ac:picMkLst>
        </pc:picChg>
      </pc:sldChg>
      <pc:sldChg chg="modSp">
        <pc:chgData name="Grimmett, Jarod" userId="S::16.j.grimmett@chosen-hill.gloucs.sch.uk::3a1f0045-cf6e-463c-91f2-b6afde7d2a04" providerId="AD" clId="Web-{894CE51E-FAC9-43E0-ACA9-7A1F4CA69A34}" dt="2022-05-24T08:07:23.061" v="0" actId="1076"/>
        <pc:sldMkLst>
          <pc:docMk/>
          <pc:sldMk cId="2278592354" sldId="302"/>
        </pc:sldMkLst>
        <pc:picChg chg="mod">
          <ac:chgData name="Grimmett, Jarod" userId="S::16.j.grimmett@chosen-hill.gloucs.sch.uk::3a1f0045-cf6e-463c-91f2-b6afde7d2a04" providerId="AD" clId="Web-{894CE51E-FAC9-43E0-ACA9-7A1F4CA69A34}" dt="2022-05-24T08:07:23.061" v="0" actId="1076"/>
          <ac:picMkLst>
            <pc:docMk/>
            <pc:sldMk cId="2278592354" sldId="302"/>
            <ac:picMk id="5" creationId="{00000000-0000-0000-0000-000000000000}"/>
          </ac:picMkLst>
        </pc:picChg>
      </pc:sldChg>
    </pc:docChg>
  </pc:docChgLst>
  <pc:docChgLst>
    <pc:chgData name="Raine, Isaac" userId="S::16.i.raine@chosen-hill.gloucs.sch.uk::d44aaac8-27e9-434e-a4e5-4b0cba18f4e0" providerId="AD" clId="Web-{5FC3CBB7-475C-437F-90EB-B4513CB68EAA}"/>
    <pc:docChg chg="modSld">
      <pc:chgData name="Raine, Isaac" userId="S::16.i.raine@chosen-hill.gloucs.sch.uk::d44aaac8-27e9-434e-a4e5-4b0cba18f4e0" providerId="AD" clId="Web-{5FC3CBB7-475C-437F-90EB-B4513CB68EAA}" dt="2022-05-24T08:07:18.742" v="7" actId="1076"/>
      <pc:docMkLst>
        <pc:docMk/>
      </pc:docMkLst>
      <pc:sldChg chg="modSp">
        <pc:chgData name="Raine, Isaac" userId="S::16.i.raine@chosen-hill.gloucs.sch.uk::d44aaac8-27e9-434e-a4e5-4b0cba18f4e0" providerId="AD" clId="Web-{5FC3CBB7-475C-437F-90EB-B4513CB68EAA}" dt="2022-05-24T08:06:56.178" v="6" actId="1076"/>
        <pc:sldMkLst>
          <pc:docMk/>
          <pc:sldMk cId="3047827714" sldId="299"/>
        </pc:sldMkLst>
        <pc:spChg chg="mod">
          <ac:chgData name="Raine, Isaac" userId="S::16.i.raine@chosen-hill.gloucs.sch.uk::d44aaac8-27e9-434e-a4e5-4b0cba18f4e0" providerId="AD" clId="Web-{5FC3CBB7-475C-437F-90EB-B4513CB68EAA}" dt="2022-05-24T08:06:56.178" v="6" actId="1076"/>
          <ac:spMkLst>
            <pc:docMk/>
            <pc:sldMk cId="3047827714" sldId="299"/>
            <ac:spMk id="17" creationId="{00000000-0000-0000-0000-000000000000}"/>
          </ac:spMkLst>
        </pc:spChg>
        <pc:spChg chg="mod">
          <ac:chgData name="Raine, Isaac" userId="S::16.i.raine@chosen-hill.gloucs.sch.uk::d44aaac8-27e9-434e-a4e5-4b0cba18f4e0" providerId="AD" clId="Web-{5FC3CBB7-475C-437F-90EB-B4513CB68EAA}" dt="2022-05-24T08:06:53.318" v="4" actId="1076"/>
          <ac:spMkLst>
            <pc:docMk/>
            <pc:sldMk cId="3047827714" sldId="299"/>
            <ac:spMk id="18" creationId="{00000000-0000-0000-0000-000000000000}"/>
          </ac:spMkLst>
        </pc:spChg>
        <pc:picChg chg="mod">
          <ac:chgData name="Raine, Isaac" userId="S::16.i.raine@chosen-hill.gloucs.sch.uk::d44aaac8-27e9-434e-a4e5-4b0cba18f4e0" providerId="AD" clId="Web-{5FC3CBB7-475C-437F-90EB-B4513CB68EAA}" dt="2022-05-24T08:06:54.381" v="5" actId="1076"/>
          <ac:picMkLst>
            <pc:docMk/>
            <pc:sldMk cId="3047827714" sldId="299"/>
            <ac:picMk id="6" creationId="{00000000-0000-0000-0000-000000000000}"/>
          </ac:picMkLst>
        </pc:picChg>
        <pc:picChg chg="mod">
          <ac:chgData name="Raine, Isaac" userId="S::16.i.raine@chosen-hill.gloucs.sch.uk::d44aaac8-27e9-434e-a4e5-4b0cba18f4e0" providerId="AD" clId="Web-{5FC3CBB7-475C-437F-90EB-B4513CB68EAA}" dt="2022-05-24T08:06:49.865" v="2" actId="1076"/>
          <ac:picMkLst>
            <pc:docMk/>
            <pc:sldMk cId="3047827714" sldId="299"/>
            <ac:picMk id="19" creationId="{00000000-0000-0000-0000-000000000000}"/>
          </ac:picMkLst>
        </pc:picChg>
      </pc:sldChg>
      <pc:sldChg chg="modSp">
        <pc:chgData name="Raine, Isaac" userId="S::16.i.raine@chosen-hill.gloucs.sch.uk::d44aaac8-27e9-434e-a4e5-4b0cba18f4e0" providerId="AD" clId="Web-{5FC3CBB7-475C-437F-90EB-B4513CB68EAA}" dt="2022-05-24T08:07:18.742" v="7" actId="1076"/>
        <pc:sldMkLst>
          <pc:docMk/>
          <pc:sldMk cId="2278592354" sldId="302"/>
        </pc:sldMkLst>
        <pc:spChg chg="mod">
          <ac:chgData name="Raine, Isaac" userId="S::16.i.raine@chosen-hill.gloucs.sch.uk::d44aaac8-27e9-434e-a4e5-4b0cba18f4e0" providerId="AD" clId="Web-{5FC3CBB7-475C-437F-90EB-B4513CB68EAA}" dt="2022-05-24T08:07:18.742" v="7" actId="1076"/>
          <ac:spMkLst>
            <pc:docMk/>
            <pc:sldMk cId="2278592354" sldId="30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6A233-7F5A-4A8E-8449-2C49AB47C601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54713-B46A-4EE1-803E-7721B65DF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A321A-5F85-4002-9C43-C60D45CA79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4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A321A-5F85-4002-9C43-C60D45CA79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3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A321A-5F85-4002-9C43-C60D45CA79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0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microsoft.com/office/2007/relationships/hdphoto" Target="../media/hdphoto1.wdp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7.png"/><Relationship Id="rId4" Type="http://schemas.openxmlformats.org/officeDocument/2006/relationships/image" Target="../media/image40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as.com/what-are-my-options/create-your-ucas-hub-today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rust.org.uk/yini-vacancies" TargetMode="External"/><Relationship Id="rId2" Type="http://schemas.openxmlformats.org/officeDocument/2006/relationships/hyperlink" Target="https://www.uca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inces-trust.org.uk/help-for-young-people/tools-resources/business-tools/self-employment" TargetMode="External"/><Relationship Id="rId4" Type="http://schemas.openxmlformats.org/officeDocument/2006/relationships/hyperlink" Target="https://www.notgoingtouni.co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dapprenticeship.service.gov.uk/apprenticeshipsearch?searchMode=Category" TargetMode="External"/><Relationship Id="rId2" Type="http://schemas.openxmlformats.org/officeDocument/2006/relationships/hyperlink" Target="https://resources.amazingapprenticeships.com/live-broadcast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edu/openlearn/subject-information" TargetMode="External"/><Relationship Id="rId2" Type="http://schemas.openxmlformats.org/officeDocument/2006/relationships/hyperlink" Target="https://www.futurelearn.com/courses/categor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oc-list.com/countries/united-kingd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130656" y="5066154"/>
            <a:ext cx="9755187" cy="550333"/>
          </a:xfrm>
        </p:spPr>
        <p:txBody>
          <a:bodyPr/>
          <a:lstStyle/>
          <a:p>
            <a:r>
              <a:rPr lang="en-GB"/>
              <a:t>04/10/21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1420000">
            <a:off x="707899" y="1665992"/>
            <a:ext cx="10859320" cy="2599940"/>
          </a:xfrm>
        </p:spPr>
        <p:txBody>
          <a:bodyPr/>
          <a:lstStyle/>
          <a:p>
            <a:pPr algn="ctr"/>
            <a:r>
              <a:rPr lang="en-GB"/>
              <a:t>Year 12 – A helping hand to your future ryry </a:t>
            </a:r>
          </a:p>
        </p:txBody>
      </p:sp>
    </p:spTree>
    <p:extLst>
      <p:ext uri="{BB962C8B-B14F-4D97-AF65-F5344CB8AC3E}">
        <p14:creationId xmlns:p14="http://schemas.microsoft.com/office/powerpoint/2010/main" val="84935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288450" y="1477996"/>
            <a:ext cx="7551966" cy="4400402"/>
          </a:xfrm>
          <a:prstGeom prst="roundRect">
            <a:avLst>
              <a:gd name="adj" fmla="val 2486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12" y="152636"/>
            <a:ext cx="1313890" cy="5040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08008" y="548678"/>
            <a:ext cx="11242308" cy="40786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143109" y="927016"/>
            <a:ext cx="1800000" cy="180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244569" y="1049779"/>
            <a:ext cx="1583999" cy="158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64" y="1384760"/>
            <a:ext cx="1357310" cy="9806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25" b="3779"/>
          <a:stretch/>
        </p:blipFill>
        <p:spPr bwMode="auto">
          <a:xfrm>
            <a:off x="3881438" y="1628801"/>
            <a:ext cx="5598939" cy="415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19736" y="1628800"/>
            <a:ext cx="597666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72136" y="4437112"/>
            <a:ext cx="5608240" cy="1348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804779" y="2002512"/>
            <a:ext cx="5742955" cy="60016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>
                <a:latin typeface="Bradley Hand ITC" pitchFamily="66" charset="0"/>
              </a:rPr>
              <a:t>Pick the one that </a:t>
            </a:r>
            <a:r>
              <a:rPr lang="en-GB" sz="2200" b="1">
                <a:latin typeface="Bradley Hand ITC" pitchFamily="66" charset="0"/>
              </a:rPr>
              <a:t>best</a:t>
            </a:r>
            <a:r>
              <a:rPr lang="en-GB" sz="2200">
                <a:latin typeface="Bradley Hand ITC" pitchFamily="66" charset="0"/>
              </a:rPr>
              <a:t> represents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1787" y="3160237"/>
            <a:ext cx="553623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806120" y="3151763"/>
            <a:ext cx="1090080" cy="1089496"/>
          </a:xfrm>
          <a:prstGeom prst="roundRect">
            <a:avLst>
              <a:gd name="adj" fmla="val 3449"/>
            </a:avLst>
          </a:prstGeom>
          <a:solidFill>
            <a:schemeClr val="bg1">
              <a:lumMod val="65000"/>
              <a:alpha val="3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276" y="4277189"/>
            <a:ext cx="298072" cy="35484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0156658" y="116632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686580" y="-17810"/>
            <a:ext cx="6485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spc="300">
                <a:latin typeface="Bradley Hand ITC" panose="03070402050302030203" pitchFamily="66" charset="0"/>
              </a:rPr>
              <a:t>Spartan Test</a:t>
            </a:r>
            <a:endParaRPr lang="en-GB" b="1" spc="300">
              <a:latin typeface="Bradley Hand ITC" panose="03070402050302030203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741" y="8728"/>
            <a:ext cx="10835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6" grpId="0" animBg="1"/>
      <p:bldP spid="6" grpId="1" animBg="1"/>
      <p:bldP spid="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288450" y="1477996"/>
            <a:ext cx="7551966" cy="4400402"/>
          </a:xfrm>
          <a:prstGeom prst="roundRect">
            <a:avLst>
              <a:gd name="adj" fmla="val 2486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98" y="116632"/>
            <a:ext cx="1313890" cy="5040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21380" y="548680"/>
            <a:ext cx="11328935" cy="411272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775520" y="980728"/>
            <a:ext cx="1800000" cy="180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883521" y="1088728"/>
            <a:ext cx="1583999" cy="158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386" y="1484784"/>
            <a:ext cx="1357310" cy="9806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25" b="3779"/>
          <a:stretch/>
        </p:blipFill>
        <p:spPr bwMode="auto">
          <a:xfrm>
            <a:off x="3881438" y="1628801"/>
            <a:ext cx="5598939" cy="415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19736" y="1628800"/>
            <a:ext cx="597666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72136" y="4437112"/>
            <a:ext cx="5608240" cy="1348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836591" y="1964405"/>
            <a:ext cx="5742955" cy="60016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>
                <a:latin typeface="Bradley Hand ITC" pitchFamily="66" charset="0"/>
              </a:rPr>
              <a:t>Don’t think too long over each question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1438" y="4437112"/>
            <a:ext cx="5742955" cy="110799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>
                <a:latin typeface="Bradley Hand ITC" pitchFamily="66" charset="0"/>
              </a:rPr>
              <a:t> . . but don’t choose based on which picture is</a:t>
            </a:r>
          </a:p>
          <a:p>
            <a:pPr algn="ctr">
              <a:lnSpc>
                <a:spcPct val="150000"/>
              </a:lnSpc>
            </a:pPr>
            <a:r>
              <a:rPr lang="en-GB" sz="2200">
                <a:latin typeface="Bradley Hand ITC" pitchFamily="66" charset="0"/>
              </a:rPr>
              <a:t> the </a:t>
            </a:r>
            <a:r>
              <a:rPr lang="en-GB" sz="2200" b="1">
                <a:latin typeface="Bradley Hand ITC" pitchFamily="66" charset="0"/>
              </a:rPr>
              <a:t>funniest</a:t>
            </a:r>
            <a:r>
              <a:rPr lang="en-GB" sz="2200">
                <a:latin typeface="Bradley Hand ITC" pitchFamily="66" charset="0"/>
              </a:rPr>
              <a:t>, </a:t>
            </a:r>
            <a:r>
              <a:rPr lang="en-GB" sz="2200" b="1">
                <a:latin typeface="Bradley Hand ITC" pitchFamily="66" charset="0"/>
              </a:rPr>
              <a:t>weirdest</a:t>
            </a:r>
            <a:r>
              <a:rPr lang="en-GB" sz="2200">
                <a:latin typeface="Bradley Hand ITC" pitchFamily="66" charset="0"/>
              </a:rPr>
              <a:t> or </a:t>
            </a:r>
            <a:r>
              <a:rPr lang="en-GB" sz="2200" b="1">
                <a:latin typeface="Bradley Hand ITC" pitchFamily="66" charset="0"/>
              </a:rPr>
              <a:t>most colourful</a:t>
            </a:r>
            <a:r>
              <a:rPr lang="en-GB" sz="2200">
                <a:latin typeface="Bradley Hand ITC" pitchFamily="66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29" y="3136228"/>
            <a:ext cx="1116147" cy="111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584" y="3149038"/>
            <a:ext cx="1116147" cy="111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21" y="3144563"/>
            <a:ext cx="1107220" cy="1110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085" y="3145240"/>
            <a:ext cx="1107648" cy="111096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56658" y="116632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763420" y="-44476"/>
            <a:ext cx="6485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spc="300">
                <a:latin typeface="Bradley Hand ITC" panose="03070402050302030203" pitchFamily="66" charset="0"/>
              </a:rPr>
              <a:t>Spartan Test</a:t>
            </a:r>
            <a:endParaRPr lang="en-GB" b="1" spc="300">
              <a:latin typeface="Bradley Hand ITC" panose="03070402050302030203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848" y="0"/>
            <a:ext cx="10835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288450" y="1477996"/>
            <a:ext cx="7551966" cy="4400402"/>
          </a:xfrm>
          <a:prstGeom prst="roundRect">
            <a:avLst>
              <a:gd name="adj" fmla="val 2486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18" y="116632"/>
            <a:ext cx="1313890" cy="5040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35104" y="530454"/>
            <a:ext cx="11444088" cy="450092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775520" y="980728"/>
            <a:ext cx="1800000" cy="180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883521" y="1088728"/>
            <a:ext cx="1583999" cy="158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386" y="1484784"/>
            <a:ext cx="1357310" cy="9806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25" b="3779"/>
          <a:stretch/>
        </p:blipFill>
        <p:spPr bwMode="auto">
          <a:xfrm>
            <a:off x="3881438" y="1628801"/>
            <a:ext cx="5598939" cy="415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19736" y="1628800"/>
            <a:ext cx="597666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72136" y="5157192"/>
            <a:ext cx="5608240" cy="628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881438" y="1672932"/>
            <a:ext cx="5742955" cy="110799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>
                <a:latin typeface="Bradley Hand ITC" pitchFamily="66" charset="0"/>
              </a:rPr>
              <a:t>If none of the images fit you at all – not your interests, current activities or future plans . 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1438" y="5157192"/>
            <a:ext cx="5742955" cy="60016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>
                <a:latin typeface="Bradley Hand ITC" pitchFamily="66" charset="0"/>
              </a:rPr>
              <a:t>. . simply click on the ‘</a:t>
            </a:r>
            <a:r>
              <a:rPr lang="en-GB" sz="2200" b="1">
                <a:latin typeface="Bradley Hand ITC" pitchFamily="66" charset="0"/>
              </a:rPr>
              <a:t>none of the above</a:t>
            </a:r>
            <a:r>
              <a:rPr lang="en-GB" sz="2200">
                <a:latin typeface="Bradley Hand ITC" pitchFamily="66" charset="0"/>
              </a:rPr>
              <a:t>’ bar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08635" y="4545572"/>
            <a:ext cx="5137553" cy="443986"/>
          </a:xfrm>
          <a:prstGeom prst="roundRect">
            <a:avLst>
              <a:gd name="adj" fmla="val 595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944144" y="2996952"/>
            <a:ext cx="5536232" cy="144016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881438" y="4545572"/>
            <a:ext cx="5598939" cy="611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0156658" y="116632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821851" y="-66929"/>
            <a:ext cx="6485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spc="300">
                <a:latin typeface="Bradley Hand ITC" panose="03070402050302030203" pitchFamily="66" charset="0"/>
              </a:rPr>
              <a:t>Spartan Test</a:t>
            </a:r>
            <a:endParaRPr lang="en-GB" b="1" spc="300">
              <a:latin typeface="Bradley Hand ITC" panose="03070402050302030203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618" y="33157"/>
            <a:ext cx="10835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  <p:bldP spid="21" grpId="0" animBg="1"/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304" y="1341248"/>
            <a:ext cx="5400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304" y="1341248"/>
            <a:ext cx="5400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304" y="1341248"/>
            <a:ext cx="5400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304" y="1341248"/>
            <a:ext cx="5400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296" y="1028193"/>
            <a:ext cx="9778129" cy="408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81320" y="-36589"/>
            <a:ext cx="6048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spc="300">
                <a:latin typeface="Bradley Hand ITC" panose="03070402050302030203" pitchFamily="66" charset="0"/>
              </a:rPr>
              <a:t>Spartan Test</a:t>
            </a:r>
            <a:endParaRPr lang="en-GB" b="1" spc="300">
              <a:latin typeface="Bradley Hand ITC" panose="03070402050302030203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24" y="140946"/>
            <a:ext cx="1313890" cy="5040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69506" y="548678"/>
            <a:ext cx="11377061" cy="4093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80688"/>
            <a:ext cx="10835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1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60381" y="-27384"/>
            <a:ext cx="6048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spc="300">
                <a:latin typeface="Bradley Hand ITC" panose="03070402050302030203" pitchFamily="66" charset="0"/>
              </a:rPr>
              <a:t>Spartan Test</a:t>
            </a:r>
            <a:endParaRPr lang="en-GB" b="1" spc="300">
              <a:latin typeface="Bradley Hand ITC" panose="03070402050302030203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31" y="89920"/>
            <a:ext cx="1313890" cy="5040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02131" y="548678"/>
            <a:ext cx="11405936" cy="4120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492" y="-27384"/>
            <a:ext cx="1083575" cy="1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2C26B9-79B7-4995-A55E-A4EDF0772225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8119" t="26900" r="10513" b="30050"/>
          <a:stretch/>
        </p:blipFill>
        <p:spPr>
          <a:xfrm>
            <a:off x="1018534" y="891863"/>
            <a:ext cx="4320000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8B268-0282-4795-9677-712344D37CE6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8330" t="26195" r="10324" b="30034"/>
          <a:stretch/>
        </p:blipFill>
        <p:spPr>
          <a:xfrm>
            <a:off x="3924718" y="2279673"/>
            <a:ext cx="4320000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AAF92-92B1-4138-8948-6C3D95844759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16138" t="25285" r="22438" b="32554"/>
          <a:stretch/>
        </p:blipFill>
        <p:spPr>
          <a:xfrm>
            <a:off x="7074945" y="3715609"/>
            <a:ext cx="4320000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629375" y="1165388"/>
            <a:ext cx="2521527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on the titles in the word clouds to get more information and use the this to narrow down your options.</a:t>
            </a:r>
          </a:p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Take your time and consider everything carefully.</a:t>
            </a:r>
          </a:p>
        </p:txBody>
      </p:sp>
    </p:spTree>
    <p:extLst>
      <p:ext uri="{BB962C8B-B14F-4D97-AF65-F5344CB8AC3E}">
        <p14:creationId xmlns:p14="http://schemas.microsoft.com/office/powerpoint/2010/main" val="108536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28054"/>
            <a:ext cx="10396882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Sign up to the </a:t>
            </a:r>
            <a:r>
              <a:rPr lang="en-GB" err="1"/>
              <a:t>ucas</a:t>
            </a:r>
            <a:r>
              <a:rPr lang="en-GB"/>
              <a:t> hub: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6627" y="1006233"/>
            <a:ext cx="11521440" cy="48459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This is a one stop area to keep searches an information on university and career options as well.</a:t>
            </a:r>
          </a:p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You can do course searches, apprenticeship searches and sign up to virtual open days, HE exhibitions and a range of webinars.</a:t>
            </a:r>
          </a:p>
          <a:p>
            <a:pPr marL="0" indent="0" algn="ctr">
              <a:buNone/>
            </a:pPr>
            <a:r>
              <a:rPr lang="en-GB" sz="3500" cap="none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https://www.ucas.com/what-are-my-options/create-your-ucas-hub-today</a:t>
            </a:r>
            <a:r>
              <a:rPr lang="en-GB" sz="3500" cap="non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66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28054"/>
            <a:ext cx="10396882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Futures Support Pages: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6627" y="1006233"/>
            <a:ext cx="11521440" cy="48459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Log onto the school website and then click sixth form from the lower right hand side of the home page.</a:t>
            </a:r>
          </a:p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Choose Year 12 from the                                           Sixth Form Matters page.</a:t>
            </a:r>
          </a:p>
          <a:p>
            <a:pPr marL="0" indent="0">
              <a:buNone/>
            </a:pPr>
            <a:endParaRPr lang="en-GB" sz="4100" cap="non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127" t="28694" r="22900" b="5966"/>
          <a:stretch/>
        </p:blipFill>
        <p:spPr>
          <a:xfrm>
            <a:off x="5896565" y="2549203"/>
            <a:ext cx="6295435" cy="373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9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28054"/>
            <a:ext cx="10396882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Futures Support Pages: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6627" y="1006233"/>
            <a:ext cx="11521440" cy="48459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Choose Futures support from the right side</a:t>
            </a:r>
          </a:p>
          <a:p>
            <a:pPr marL="0" indent="0">
              <a:buNone/>
            </a:pPr>
            <a:endParaRPr lang="en-GB" sz="4100" cap="non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2" t="21438" r="4281" b="13719"/>
          <a:stretch/>
        </p:blipFill>
        <p:spPr>
          <a:xfrm>
            <a:off x="9625" y="1875575"/>
            <a:ext cx="12105681" cy="465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92"/>
            <a:ext cx="12192000" cy="68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9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88"/>
            <a:ext cx="10396882" cy="1151965"/>
          </a:xfrm>
        </p:spPr>
        <p:txBody>
          <a:bodyPr/>
          <a:lstStyle/>
          <a:p>
            <a:r>
              <a:rPr lang="en-GB"/>
              <a:t>Don’t Want to go to </a:t>
            </a:r>
            <a:r>
              <a:rPr lang="en-GB" err="1"/>
              <a:t>uni</a:t>
            </a:r>
            <a:r>
              <a:rPr lang="en-GB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29752"/>
            <a:ext cx="11684000" cy="4439528"/>
          </a:xfrm>
        </p:spPr>
        <p:txBody>
          <a:bodyPr>
            <a:normAutofit fontScale="92500" lnSpcReduction="10000"/>
          </a:bodyPr>
          <a:lstStyle/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UCAS website not just for university </a:t>
            </a:r>
            <a:r>
              <a:rPr lang="en-GB" sz="3000" cap="none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https://www.ucas.com/</a:t>
            </a:r>
            <a:r>
              <a:rPr lang="en-GB" sz="3000" cap="non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YINI great to add to CV often leads to full time job on graduation. </a:t>
            </a:r>
            <a:r>
              <a:rPr lang="en-GB" sz="3000" cap="none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https://www.etrust.org.uk/yini-vacancies</a:t>
            </a:r>
            <a:r>
              <a:rPr lang="en-GB" sz="3000" cap="non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Not Going To University </a:t>
            </a:r>
            <a:r>
              <a:rPr lang="en-GB" sz="3000" cap="none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https://www.notgoingtouni.co.uk  </a:t>
            </a:r>
            <a:endParaRPr lang="en-GB" sz="3000" cap="non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Self Employment </a:t>
            </a:r>
            <a:r>
              <a:rPr lang="en-GB" sz="3000" cap="none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https://www.princes-trust.org.uk/help-for-young-people/tools-resources/business-tools/self-employment</a:t>
            </a:r>
            <a:r>
              <a:rPr lang="en-GB" sz="3000" cap="non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379947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88"/>
            <a:ext cx="10396882" cy="1151965"/>
          </a:xfrm>
        </p:spPr>
        <p:txBody>
          <a:bodyPr/>
          <a:lstStyle/>
          <a:p>
            <a:r>
              <a:rPr lang="en-GB"/>
              <a:t>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2274" y="975359"/>
            <a:ext cx="11209485" cy="5124563"/>
          </a:xfrm>
        </p:spPr>
        <p:txBody>
          <a:bodyPr>
            <a:normAutofit/>
          </a:bodyPr>
          <a:lstStyle/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All Y13 students applying to university or for jobs/apprenticeships next year will have A-levels.</a:t>
            </a:r>
          </a:p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Prepare now as everything becomes rushed next September/October when you want to focus on your build up to exams.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8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88"/>
            <a:ext cx="10396882" cy="1151965"/>
          </a:xfrm>
        </p:spPr>
        <p:txBody>
          <a:bodyPr/>
          <a:lstStyle/>
          <a:p>
            <a:r>
              <a:rPr lang="en-GB"/>
              <a:t>Don’t Want to go to </a:t>
            </a:r>
            <a:r>
              <a:rPr lang="en-GB" err="1"/>
              <a:t>uni</a:t>
            </a:r>
            <a:r>
              <a:rPr lang="en-GB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29752"/>
            <a:ext cx="11684000" cy="4439528"/>
          </a:xfrm>
        </p:spPr>
        <p:txBody>
          <a:bodyPr>
            <a:normAutofit/>
          </a:bodyPr>
          <a:lstStyle/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Amazing Apprenticeships </a:t>
            </a:r>
            <a:r>
              <a:rPr lang="en-GB" sz="2800" cap="none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https://resources.amazingapprenticeships.com/live-broadcasts/</a:t>
            </a:r>
            <a:r>
              <a:rPr lang="en-GB" sz="2800" cap="non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Apprenticeship searches </a:t>
            </a:r>
            <a:r>
              <a:rPr lang="en-GB" sz="2800" cap="none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https://www.findapprenticeship.service.gov.uk/apprenticeshipsearch?searchMode=Category</a:t>
            </a:r>
            <a:r>
              <a:rPr lang="en-GB" sz="2800" cap="non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75164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88"/>
            <a:ext cx="10396882" cy="1151965"/>
          </a:xfrm>
        </p:spPr>
        <p:txBody>
          <a:bodyPr/>
          <a:lstStyle/>
          <a:p>
            <a:r>
              <a:rPr lang="en-GB"/>
              <a:t>Gap Year?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976" t="22946" r="37617" b="17232"/>
          <a:stretch/>
        </p:blipFill>
        <p:spPr>
          <a:xfrm>
            <a:off x="1807212" y="966651"/>
            <a:ext cx="8589670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2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88"/>
            <a:ext cx="10396882" cy="1151965"/>
          </a:xfrm>
        </p:spPr>
        <p:txBody>
          <a:bodyPr/>
          <a:lstStyle/>
          <a:p>
            <a:r>
              <a:rPr lang="en-GB"/>
              <a:t>Gap Year?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54267"/>
            <a:ext cx="11684000" cy="5106393"/>
          </a:xfrm>
        </p:spPr>
        <p:txBody>
          <a:bodyPr>
            <a:normAutofit fontScale="92500" lnSpcReduction="10000"/>
          </a:bodyPr>
          <a:lstStyle/>
          <a:p>
            <a:r>
              <a:rPr lang="en-GB" sz="4100" b="1" cap="none">
                <a:latin typeface="Calibri" panose="020F0502020204030204" pitchFamily="34" charset="0"/>
                <a:cs typeface="Calibri" panose="020F0502020204030204" pitchFamily="34" charset="0"/>
              </a:rPr>
              <a:t>Volunteering</a:t>
            </a:r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 – conservation/healthcare/teaching</a:t>
            </a:r>
          </a:p>
          <a:p>
            <a:r>
              <a:rPr lang="en-GB" sz="4100" b="1" cap="none"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 – backpacking/</a:t>
            </a:r>
            <a:r>
              <a:rPr lang="en-GB" sz="4100" cap="none" err="1">
                <a:latin typeface="Calibri" panose="020F0502020204030204" pitchFamily="34" charset="0"/>
                <a:cs typeface="Calibri" panose="020F0502020204030204" pitchFamily="34" charset="0"/>
              </a:rPr>
              <a:t>InterRail</a:t>
            </a:r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/round world ticket</a:t>
            </a:r>
          </a:p>
          <a:p>
            <a:r>
              <a:rPr lang="en-GB" sz="4100" b="1" cap="none">
                <a:latin typeface="Calibri" panose="020F0502020204030204" pitchFamily="34" charset="0"/>
                <a:cs typeface="Calibri" panose="020F0502020204030204" pitchFamily="34" charset="0"/>
              </a:rPr>
              <a:t>Paid Employment </a:t>
            </a:r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– Camp America/ski instructor or ski lift operator/backpacker hostel/outback farm Australia</a:t>
            </a:r>
          </a:p>
          <a:p>
            <a:r>
              <a:rPr lang="en-GB" sz="4100" b="1" cap="none">
                <a:latin typeface="Calibri" panose="020F0502020204030204" pitchFamily="34" charset="0"/>
                <a:cs typeface="Calibri" panose="020F0502020204030204" pitchFamily="34" charset="0"/>
              </a:rPr>
              <a:t>Work Experience </a:t>
            </a:r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– internships (very competitive)</a:t>
            </a:r>
          </a:p>
          <a:p>
            <a:r>
              <a:rPr lang="en-GB" sz="4100" b="1" cap="none">
                <a:latin typeface="Calibri" panose="020F0502020204030204" pitchFamily="34" charset="0"/>
                <a:cs typeface="Calibri" panose="020F0502020204030204" pitchFamily="34" charset="0"/>
              </a:rPr>
              <a:t>Part Time Courses/Study Abroad </a:t>
            </a:r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– try a new experience</a:t>
            </a:r>
          </a:p>
          <a:p>
            <a:r>
              <a:rPr lang="en-GB" sz="2800">
                <a:solidFill>
                  <a:schemeClr val="bg1"/>
                </a:solidFill>
              </a:rPr>
              <a:t> </a:t>
            </a:r>
            <a:r>
              <a:rPr lang="en-GB" sz="3500" b="1" cap="non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good website to start is </a:t>
            </a:r>
            <a:r>
              <a:rPr lang="en-GB" sz="3500" cap="none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https://www.omio.com/travel/gap-year  </a:t>
            </a:r>
          </a:p>
        </p:txBody>
      </p:sp>
    </p:spTree>
    <p:extLst>
      <p:ext uri="{BB962C8B-B14F-4D97-AF65-F5344CB8AC3E}">
        <p14:creationId xmlns:p14="http://schemas.microsoft.com/office/powerpoint/2010/main" val="315057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88"/>
            <a:ext cx="10396882" cy="1151965"/>
          </a:xfrm>
        </p:spPr>
        <p:txBody>
          <a:bodyPr/>
          <a:lstStyle/>
          <a:p>
            <a:r>
              <a:rPr lang="en-GB"/>
              <a:t>To consider?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2274" y="975359"/>
            <a:ext cx="11209485" cy="5124563"/>
          </a:xfrm>
        </p:spPr>
        <p:txBody>
          <a:bodyPr>
            <a:normAutofit fontScale="92500"/>
          </a:bodyPr>
          <a:lstStyle/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Applications for Oxford, Cambridge, Medicine, Vet Science and Dentistry have an October deadline.</a:t>
            </a:r>
          </a:p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Some drama/dance schools and music conservatoires have an October deadline.</a:t>
            </a:r>
          </a:p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Some courses require you to take entrance or other exams this summer or in September/October.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4452"/>
            <a:ext cx="10396882" cy="1151965"/>
          </a:xfrm>
        </p:spPr>
        <p:txBody>
          <a:bodyPr/>
          <a:lstStyle/>
          <a:p>
            <a:r>
              <a:rPr lang="en-GB"/>
              <a:t>To consider: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06233"/>
            <a:ext cx="11643359" cy="4845927"/>
          </a:xfrm>
        </p:spPr>
        <p:txBody>
          <a:bodyPr>
            <a:normAutofit fontScale="92500" lnSpcReduction="10000"/>
          </a:bodyPr>
          <a:lstStyle/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Teaching, medicine, vet science, nursing, physiotherapy and law require evidence of specific work experience over a sustained period of time.</a:t>
            </a:r>
          </a:p>
          <a:p>
            <a:pPr marL="0" indent="0">
              <a:buNone/>
            </a:pPr>
            <a:endParaRPr lang="en-GB" sz="1600" cap="non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First draft of CV or Personal Statement should be with your LM by the end of the summer term so you need the evidence from Y12.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3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4452"/>
            <a:ext cx="10396882" cy="1151965"/>
          </a:xfrm>
        </p:spPr>
        <p:txBody>
          <a:bodyPr/>
          <a:lstStyle/>
          <a:p>
            <a:r>
              <a:rPr lang="en-GB"/>
              <a:t>To stand 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4813" y="1006233"/>
            <a:ext cx="10987790" cy="4845927"/>
          </a:xfrm>
        </p:spPr>
        <p:txBody>
          <a:bodyPr>
            <a:normAutofit lnSpcReduction="10000"/>
          </a:bodyPr>
          <a:lstStyle/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Take a self study course using websites such as </a:t>
            </a:r>
            <a:r>
              <a:rPr lang="en-GB" sz="4100" cap="none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FutureLearn</a:t>
            </a:r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100" cap="none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OpenLearn</a:t>
            </a:r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MOOC</a:t>
            </a:r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 as a starting point.</a:t>
            </a:r>
            <a:endParaRPr lang="en-GB" sz="1600" cap="non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Apply for Access Courses, Taster Days, Summer Schools and other opportunities to show commitment to your future.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3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4452"/>
            <a:ext cx="10396882" cy="1151965"/>
          </a:xfrm>
        </p:spPr>
        <p:txBody>
          <a:bodyPr/>
          <a:lstStyle/>
          <a:p>
            <a:r>
              <a:rPr lang="en-GB"/>
              <a:t>To stand 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4813" y="1006233"/>
            <a:ext cx="10987790" cy="4845927"/>
          </a:xfrm>
        </p:spPr>
        <p:txBody>
          <a:bodyPr>
            <a:normAutofit lnSpcReduction="10000"/>
          </a:bodyPr>
          <a:lstStyle/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Take a lead supporting other students in lessons or helping to run clubs inside or outside school.</a:t>
            </a:r>
          </a:p>
          <a:p>
            <a:r>
              <a:rPr lang="en-GB" sz="4100" cap="none">
                <a:latin typeface="Calibri" panose="020F0502020204030204" pitchFamily="34" charset="0"/>
                <a:cs typeface="Calibri" panose="020F0502020204030204" pitchFamily="34" charset="0"/>
              </a:rPr>
              <a:t>Regularly use software like the SACU Spartan Test and the resulting word clouds to refine your searches and narrow down your university/career options.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3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acu-student.com/wp-content/uploads/2015/03/new_tag2_4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6523631"/>
            <a:ext cx="3832372" cy="3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273" y="838454"/>
            <a:ext cx="1099127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spc="3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Spartan Test - Free online tool to help you consider your options</a:t>
            </a:r>
            <a:endParaRPr lang="en-GB" sz="2400" spc="3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3" y="125868"/>
            <a:ext cx="1313890" cy="5040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65304"/>
            <a:ext cx="9144000" cy="360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8618" y="548678"/>
            <a:ext cx="11055927" cy="40980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498112" y="1928599"/>
            <a:ext cx="2908078" cy="288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897294" y="2359125"/>
            <a:ext cx="2304000" cy="230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2" y="1853411"/>
            <a:ext cx="2694549" cy="3316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6109" y="2224235"/>
            <a:ext cx="3001362" cy="25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2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06" t="8196" r="4616" b="-1110"/>
          <a:stretch/>
        </p:blipFill>
        <p:spPr>
          <a:xfrm>
            <a:off x="2567607" y="1439344"/>
            <a:ext cx="5179914" cy="4221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7" y="1526127"/>
            <a:ext cx="5179914" cy="4017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485137" y="-55255"/>
            <a:ext cx="6534982" cy="6848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GB" sz="2800" b="1" spc="300">
              <a:latin typeface="Bradley Hand ITC" panose="03070402050302030203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10" y="116632"/>
            <a:ext cx="1313890" cy="5040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504390" y="695883"/>
            <a:ext cx="11261454" cy="4117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04896" y="1650106"/>
            <a:ext cx="360040" cy="262916"/>
          </a:xfrm>
          <a:prstGeom prst="roundRect">
            <a:avLst>
              <a:gd name="adj" fmla="val 8527"/>
            </a:avLst>
          </a:prstGeom>
          <a:solidFill>
            <a:srgbClr val="FFC000">
              <a:alpha val="2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452" y="0"/>
            <a:ext cx="900000" cy="9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36613" t="23647" r="37272" b="6224"/>
          <a:stretch/>
        </p:blipFill>
        <p:spPr>
          <a:xfrm>
            <a:off x="8332102" y="2186840"/>
            <a:ext cx="2387918" cy="3473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82198" t="7971" r="1707" b="69126"/>
          <a:stretch/>
        </p:blipFill>
        <p:spPr>
          <a:xfrm>
            <a:off x="7996459" y="2141191"/>
            <a:ext cx="2398474" cy="1848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19895-E352-419F-A7FD-A107FFF4486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15346" r="1710" b="9392"/>
          <a:stretch/>
        </p:blipFill>
        <p:spPr>
          <a:xfrm>
            <a:off x="863490" y="1258584"/>
            <a:ext cx="8660719" cy="3762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Left Arrow 3"/>
          <p:cNvSpPr/>
          <p:nvPr/>
        </p:nvSpPr>
        <p:spPr>
          <a:xfrm>
            <a:off x="7896200" y="1421524"/>
            <a:ext cx="1008112" cy="720080"/>
          </a:xfrm>
          <a:prstGeom prst="leftArrow">
            <a:avLst>
              <a:gd name="adj1" fmla="val 58020"/>
              <a:gd name="adj2" fmla="val 6604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2EEAAE0B-5ECF-4BEC-86AC-F372141FCDDD}"/>
              </a:ext>
            </a:extLst>
          </p:cNvPr>
          <p:cNvSpPr/>
          <p:nvPr/>
        </p:nvSpPr>
        <p:spPr>
          <a:xfrm>
            <a:off x="9190418" y="961142"/>
            <a:ext cx="2482591" cy="841923"/>
          </a:xfrm>
          <a:prstGeom prst="roundRect">
            <a:avLst>
              <a:gd name="adj" fmla="val 8527"/>
            </a:avLst>
          </a:prstGeom>
          <a:solidFill>
            <a:srgbClr val="FFC000">
              <a:alpha val="2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Start a new quiz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B5E98-EA34-F7F9-B80A-865B5C4B519A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66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0.00787 L -0.27995 0.3523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95 0.35231 L -0.2539 0.27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9 0.27778 L -0.43633 0.35232 " pathEditMode="relative" rAng="0" ptsTypes="AA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4" grpId="2" animBg="1"/>
      <p:bldP spid="4" grpId="3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4002">
            <a:off x="2684688" y="2454450"/>
            <a:ext cx="960641" cy="96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760775" y="-75583"/>
            <a:ext cx="6485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spc="300">
                <a:solidFill>
                  <a:prstClr val="black"/>
                </a:solidFill>
                <a:latin typeface="Bradley Hand ITC" panose="03070402050302030203" pitchFamily="66" charset="0"/>
              </a:rPr>
              <a:t>Spartan Test</a:t>
            </a:r>
            <a:endParaRPr lang="en-GB" spc="30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87" y="89920"/>
            <a:ext cx="1313890" cy="5040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165304"/>
            <a:ext cx="9144000" cy="360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88758" y="500098"/>
            <a:ext cx="11300059" cy="4086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242" y="80688"/>
            <a:ext cx="1083575" cy="10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4161">
            <a:off x="773730" y="1053943"/>
            <a:ext cx="962581" cy="96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143" y="1448134"/>
            <a:ext cx="962581" cy="96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9773">
            <a:off x="7307607" y="2065307"/>
            <a:ext cx="962582" cy="99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6324">
            <a:off x="1848306" y="1609461"/>
            <a:ext cx="965823" cy="96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08688">
            <a:off x="4399144" y="2066993"/>
            <a:ext cx="965822" cy="96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0584">
            <a:off x="6084327" y="1700604"/>
            <a:ext cx="965823" cy="96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303" y="3028780"/>
            <a:ext cx="962581" cy="96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3613">
            <a:off x="5569421" y="2542424"/>
            <a:ext cx="962581" cy="96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4613">
            <a:off x="8675398" y="3263427"/>
            <a:ext cx="963876" cy="96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5634">
            <a:off x="5882959" y="3929290"/>
            <a:ext cx="967122" cy="96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2775">
            <a:off x="9393208" y="4561236"/>
            <a:ext cx="962581" cy="96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1732">
            <a:off x="7579193" y="4112097"/>
            <a:ext cx="962581" cy="96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3139">
            <a:off x="6708515" y="2972480"/>
            <a:ext cx="962581" cy="96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1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f9c06-069f-4060-a4e9-01e2a4ea733a">
      <Terms xmlns="http://schemas.microsoft.com/office/infopath/2007/PartnerControls"/>
    </lcf76f155ced4ddcb4097134ff3c332f>
    <TaxCatchAll xmlns="f03510fc-593f-4285-9b01-cf61ef2a8d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416A461D3D440B352289847103B9D" ma:contentTypeVersion="14" ma:contentTypeDescription="Create a new document." ma:contentTypeScope="" ma:versionID="226951d917e6145f48886b24cd90184a">
  <xsd:schema xmlns:xsd="http://www.w3.org/2001/XMLSchema" xmlns:xs="http://www.w3.org/2001/XMLSchema" xmlns:p="http://schemas.microsoft.com/office/2006/metadata/properties" xmlns:ns2="319f9c06-069f-4060-a4e9-01e2a4ea733a" xmlns:ns3="f03510fc-593f-4285-9b01-cf61ef2a8d73" targetNamespace="http://schemas.microsoft.com/office/2006/metadata/properties" ma:root="true" ma:fieldsID="a700b7e42669f0d46dd62ae08f013fca" ns2:_="" ns3:_="">
    <xsd:import namespace="319f9c06-069f-4060-a4e9-01e2a4ea733a"/>
    <xsd:import namespace="f03510fc-593f-4285-9b01-cf61ef2a8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f9c06-069f-4060-a4e9-01e2a4ea73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b896a49-dc33-486a-9cc5-1945d7ab10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510fc-593f-4285-9b01-cf61ef2a8d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94c8611-b6a8-4cb4-b3eb-84dd12076672}" ma:internalName="TaxCatchAll" ma:showField="CatchAllData" ma:web="f03510fc-593f-4285-9b01-cf61ef2a8d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029419-B399-4962-B131-24A0A6E627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94F7B8-B5D5-42D6-AF70-907A00ACEA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1CFA7D-BBB3-4D3F-A6E0-2305DBDB20C6}"/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Application>Microsoft Office PowerPoint</Application>
  <PresentationFormat>Widescreen</PresentationFormat>
  <Slides>22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Main Event</vt:lpstr>
      <vt:lpstr>Year 12 – A helping hand to your future ryry </vt:lpstr>
      <vt:lpstr>Why now?</vt:lpstr>
      <vt:lpstr>To consider? </vt:lpstr>
      <vt:lpstr>To consider:</vt:lpstr>
      <vt:lpstr>To stand out:</vt:lpstr>
      <vt:lpstr>To stand out: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Want to go to uni?</vt:lpstr>
      <vt:lpstr>Don’t Want to go to uni?</vt:lpstr>
      <vt:lpstr>Gap Year?</vt:lpstr>
      <vt:lpstr>Gap Year?</vt:lpstr>
    </vt:vector>
  </TitlesOfParts>
  <Company>Chosen Hill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Due to the popularity it has been split into two clubs:  Monday - beginners learning Java using Greenfoot to create simple 2D games and general intro to coding. COMPLETE BEGGINERS WELCOME!  Thursday - intermediate learning how to code 3D games using Unity games engine and C#.   Both at lunchtime P1.  Starting from w/b 23 September Any questions please email Mr Johnson on rjo</dc:title>
  <dc:creator>J Parsons</dc:creator>
  <cp:revision>1</cp:revision>
  <dcterms:created xsi:type="dcterms:W3CDTF">2013-09-12T15:38:45Z</dcterms:created>
  <dcterms:modified xsi:type="dcterms:W3CDTF">2022-05-24T08:52:18Z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0x0101006FC416A461D3D440B352289847103B9D</vt:lpwstr>
  </property>
</Properties>
</file>