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80" r:id="rId3"/>
    <p:sldId id="282" r:id="rId4"/>
    <p:sldId id="277" r:id="rId5"/>
    <p:sldId id="278" r:id="rId6"/>
    <p:sldId id="284" r:id="rId7"/>
    <p:sldId id="285" r:id="rId8"/>
    <p:sldId id="286" r:id="rId9"/>
    <p:sldId id="287" r:id="rId10"/>
    <p:sldId id="288" r:id="rId1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853" autoAdjust="0"/>
  </p:normalViewPr>
  <p:slideViewPr>
    <p:cSldViewPr>
      <p:cViewPr>
        <p:scale>
          <a:sx n="137" d="100"/>
          <a:sy n="137" d="100"/>
        </p:scale>
        <p:origin x="1904"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0EC5D-CEF9-4998-8F46-7648065EA589}" type="datetimeFigureOut">
              <a:rPr lang="en-GB" smtClean="0"/>
              <a:t>13/06/2022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453FC-7BC8-4001-9F0B-FFFBD3A31E44}" type="slidenum">
              <a:rPr lang="en-GB" smtClean="0"/>
              <a:t>‹#›</a:t>
            </a:fld>
            <a:endParaRPr lang="en-GB"/>
          </a:p>
        </p:txBody>
      </p:sp>
    </p:spTree>
    <p:extLst>
      <p:ext uri="{BB962C8B-B14F-4D97-AF65-F5344CB8AC3E}">
        <p14:creationId xmlns:p14="http://schemas.microsoft.com/office/powerpoint/2010/main" val="28437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13/06/2022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13/06/2022</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754" y="2983264"/>
            <a:ext cx="1787947" cy="1221696"/>
          </a:xfrm>
          <a:prstGeom prst="rect">
            <a:avLst/>
          </a:prstGeom>
        </p:spPr>
      </p:pic>
      <p:pic>
        <p:nvPicPr>
          <p:cNvPr id="7" name="Picture 6"/>
          <p:cNvPicPr>
            <a:picLocks noChangeAspect="1"/>
          </p:cNvPicPr>
          <p:nvPr/>
        </p:nvPicPr>
        <p:blipFill>
          <a:blip r:embed="rId3"/>
          <a:stretch>
            <a:fillRect/>
          </a:stretch>
        </p:blipFill>
        <p:spPr>
          <a:xfrm>
            <a:off x="153957" y="4726802"/>
            <a:ext cx="1743075" cy="1367392"/>
          </a:xfrm>
          <a:prstGeom prst="rect">
            <a:avLst/>
          </a:prstGeom>
        </p:spPr>
      </p:pic>
      <p:sp>
        <p:nvSpPr>
          <p:cNvPr id="8" name="TextBox 7"/>
          <p:cNvSpPr txBox="1"/>
          <p:nvPr/>
        </p:nvSpPr>
        <p:spPr>
          <a:xfrm>
            <a:off x="172085" y="8790633"/>
            <a:ext cx="6477488" cy="877163"/>
          </a:xfrm>
          <a:prstGeom prst="rect">
            <a:avLst/>
          </a:prstGeom>
          <a:noFill/>
          <a:ln>
            <a:solidFill>
              <a:schemeClr val="tx1"/>
            </a:solidFill>
          </a:ln>
        </p:spPr>
        <p:txBody>
          <a:bodyPr wrap="square" rtlCol="0">
            <a:spAutoFit/>
          </a:bodyPr>
          <a:lstStyle/>
          <a:p>
            <a:pPr algn="ctr"/>
            <a:r>
              <a:rPr lang="en-GB" sz="1700" dirty="0">
                <a:latin typeface="Tw Cen MT" panose="020B0602020104020603" pitchFamily="34" charset="0"/>
              </a:rPr>
              <a:t>We follow the AQA A-level specification</a:t>
            </a:r>
          </a:p>
          <a:p>
            <a:pPr algn="ctr"/>
            <a:r>
              <a:rPr lang="en-GB" sz="1700" dirty="0">
                <a:latin typeface="Tw Cen MT" panose="020B0602020104020603" pitchFamily="34" charset="0"/>
              </a:rPr>
              <a:t>If you have any questions over the summer email</a:t>
            </a:r>
          </a:p>
          <a:p>
            <a:pPr algn="ctr"/>
            <a:r>
              <a:rPr lang="en-GB" sz="1700" dirty="0">
                <a:latin typeface="Tw Cen MT" panose="020B0602020104020603" pitchFamily="34" charset="0"/>
              </a:rPr>
              <a:t>sc@chosen-hill.gloucs.sch.uk  </a:t>
            </a:r>
          </a:p>
        </p:txBody>
      </p:sp>
      <p:pic>
        <p:nvPicPr>
          <p:cNvPr id="10" name="Picture 9"/>
          <p:cNvPicPr>
            <a:picLocks noChangeAspect="1"/>
          </p:cNvPicPr>
          <p:nvPr/>
        </p:nvPicPr>
        <p:blipFill>
          <a:blip r:embed="rId4"/>
          <a:stretch>
            <a:fillRect/>
          </a:stretch>
        </p:blipFill>
        <p:spPr>
          <a:xfrm>
            <a:off x="2025297" y="2208825"/>
            <a:ext cx="1660391" cy="1929401"/>
          </a:xfrm>
          <a:prstGeom prst="rect">
            <a:avLst/>
          </a:prstGeom>
        </p:spPr>
      </p:pic>
      <p:pic>
        <p:nvPicPr>
          <p:cNvPr id="11" name="Picture 10"/>
          <p:cNvPicPr>
            <a:picLocks noChangeAspect="1"/>
          </p:cNvPicPr>
          <p:nvPr/>
        </p:nvPicPr>
        <p:blipFill>
          <a:blip r:embed="rId5"/>
          <a:stretch>
            <a:fillRect/>
          </a:stretch>
        </p:blipFill>
        <p:spPr>
          <a:xfrm>
            <a:off x="5273097" y="753956"/>
            <a:ext cx="1376476" cy="1989991"/>
          </a:xfrm>
          <a:prstGeom prst="rect">
            <a:avLst/>
          </a:prstGeom>
        </p:spPr>
      </p:pic>
      <p:pic>
        <p:nvPicPr>
          <p:cNvPr id="12" name="Picture 11"/>
          <p:cNvPicPr>
            <a:picLocks noChangeAspect="1"/>
          </p:cNvPicPr>
          <p:nvPr/>
        </p:nvPicPr>
        <p:blipFill>
          <a:blip r:embed="rId6"/>
          <a:stretch>
            <a:fillRect/>
          </a:stretch>
        </p:blipFill>
        <p:spPr>
          <a:xfrm>
            <a:off x="243491" y="2631553"/>
            <a:ext cx="1765154" cy="2019749"/>
          </a:xfrm>
          <a:prstGeom prst="rect">
            <a:avLst/>
          </a:prstGeom>
        </p:spPr>
      </p:pic>
      <p:pic>
        <p:nvPicPr>
          <p:cNvPr id="13" name="Picture 12"/>
          <p:cNvPicPr>
            <a:picLocks noChangeAspect="1"/>
          </p:cNvPicPr>
          <p:nvPr/>
        </p:nvPicPr>
        <p:blipFill>
          <a:blip r:embed="rId7"/>
          <a:stretch>
            <a:fillRect/>
          </a:stretch>
        </p:blipFill>
        <p:spPr>
          <a:xfrm>
            <a:off x="543888" y="1771946"/>
            <a:ext cx="1114803" cy="859607"/>
          </a:xfrm>
          <a:prstGeom prst="rect">
            <a:avLst/>
          </a:prstGeom>
        </p:spPr>
      </p:pic>
      <p:pic>
        <p:nvPicPr>
          <p:cNvPr id="14" name="Picture 13"/>
          <p:cNvPicPr>
            <a:picLocks noChangeAspect="1"/>
          </p:cNvPicPr>
          <p:nvPr/>
        </p:nvPicPr>
        <p:blipFill>
          <a:blip r:embed="rId8"/>
          <a:stretch>
            <a:fillRect/>
          </a:stretch>
        </p:blipFill>
        <p:spPr>
          <a:xfrm>
            <a:off x="4141018" y="4118417"/>
            <a:ext cx="2073146" cy="1386146"/>
          </a:xfrm>
          <a:prstGeom prst="rect">
            <a:avLst/>
          </a:prstGeom>
        </p:spPr>
      </p:pic>
      <p:pic>
        <p:nvPicPr>
          <p:cNvPr id="15" name="Picture 14"/>
          <p:cNvPicPr>
            <a:picLocks noChangeAspect="1"/>
          </p:cNvPicPr>
          <p:nvPr/>
        </p:nvPicPr>
        <p:blipFill>
          <a:blip r:embed="rId9"/>
          <a:stretch>
            <a:fillRect/>
          </a:stretch>
        </p:blipFill>
        <p:spPr>
          <a:xfrm>
            <a:off x="1783428" y="6942940"/>
            <a:ext cx="1802527" cy="1534584"/>
          </a:xfrm>
          <a:prstGeom prst="rect">
            <a:avLst/>
          </a:prstGeom>
        </p:spPr>
      </p:pic>
      <p:pic>
        <p:nvPicPr>
          <p:cNvPr id="16" name="Picture 15"/>
          <p:cNvPicPr>
            <a:picLocks noChangeAspect="1"/>
          </p:cNvPicPr>
          <p:nvPr/>
        </p:nvPicPr>
        <p:blipFill rotWithShape="1">
          <a:blip r:embed="rId10"/>
          <a:srcRect l="18442" r="12706"/>
          <a:stretch/>
        </p:blipFill>
        <p:spPr>
          <a:xfrm>
            <a:off x="5395955" y="7022218"/>
            <a:ext cx="1253618" cy="1488223"/>
          </a:xfrm>
          <a:prstGeom prst="rect">
            <a:avLst/>
          </a:prstGeom>
        </p:spPr>
      </p:pic>
      <p:pic>
        <p:nvPicPr>
          <p:cNvPr id="17" name="Picture 16"/>
          <p:cNvPicPr>
            <a:picLocks noChangeAspect="1"/>
          </p:cNvPicPr>
          <p:nvPr/>
        </p:nvPicPr>
        <p:blipFill>
          <a:blip r:embed="rId11"/>
          <a:stretch>
            <a:fillRect/>
          </a:stretch>
        </p:blipFill>
        <p:spPr>
          <a:xfrm>
            <a:off x="3585955" y="5385410"/>
            <a:ext cx="2279417" cy="1606223"/>
          </a:xfrm>
          <a:prstGeom prst="rect">
            <a:avLst/>
          </a:prstGeom>
        </p:spPr>
      </p:pic>
      <p:pic>
        <p:nvPicPr>
          <p:cNvPr id="19" name="Picture 18"/>
          <p:cNvPicPr>
            <a:picLocks noChangeAspect="1"/>
          </p:cNvPicPr>
          <p:nvPr/>
        </p:nvPicPr>
        <p:blipFill>
          <a:blip r:embed="rId12"/>
          <a:stretch>
            <a:fillRect/>
          </a:stretch>
        </p:blipFill>
        <p:spPr>
          <a:xfrm>
            <a:off x="1857508" y="4168477"/>
            <a:ext cx="1785962" cy="2450019"/>
          </a:xfrm>
          <a:prstGeom prst="rect">
            <a:avLst/>
          </a:prstGeom>
        </p:spPr>
      </p:pic>
      <p:pic>
        <p:nvPicPr>
          <p:cNvPr id="20" name="Picture 19"/>
          <p:cNvPicPr>
            <a:picLocks noChangeAspect="1"/>
          </p:cNvPicPr>
          <p:nvPr/>
        </p:nvPicPr>
        <p:blipFill>
          <a:blip r:embed="rId13"/>
          <a:stretch>
            <a:fillRect/>
          </a:stretch>
        </p:blipFill>
        <p:spPr>
          <a:xfrm>
            <a:off x="3508753" y="6846423"/>
            <a:ext cx="1929887" cy="1734901"/>
          </a:xfrm>
          <a:prstGeom prst="rect">
            <a:avLst/>
          </a:prstGeom>
        </p:spPr>
      </p:pic>
      <p:pic>
        <p:nvPicPr>
          <p:cNvPr id="23" name="Picture 22"/>
          <p:cNvPicPr>
            <a:picLocks noChangeAspect="1"/>
          </p:cNvPicPr>
          <p:nvPr/>
        </p:nvPicPr>
        <p:blipFill>
          <a:blip r:embed="rId14"/>
          <a:stretch>
            <a:fillRect/>
          </a:stretch>
        </p:blipFill>
        <p:spPr>
          <a:xfrm>
            <a:off x="109308" y="6182930"/>
            <a:ext cx="1709599" cy="2244113"/>
          </a:xfrm>
          <a:prstGeom prst="rect">
            <a:avLst/>
          </a:prstGeom>
        </p:spPr>
      </p:pic>
      <p:pic>
        <p:nvPicPr>
          <p:cNvPr id="1026" name="Picture 2" descr="https://pbs.twimg.com/profile_images/608569476708065280/inx2ue1T_400x40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6893" y="228555"/>
            <a:ext cx="1257201" cy="1257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4362" y="181883"/>
            <a:ext cx="4698218" cy="1217513"/>
          </a:xfrm>
          <a:prstGeom prst="rect">
            <a:avLst/>
          </a:prstGeom>
          <a:noFill/>
        </p:spPr>
        <p:txBody>
          <a:bodyPr wrap="square" rtlCol="0">
            <a:spAutoFit/>
          </a:bodyPr>
          <a:lstStyle/>
          <a:p>
            <a:pPr algn="ctr"/>
            <a:r>
              <a:rPr lang="en-GB" sz="3656" b="1" u="sng" dirty="0">
                <a:latin typeface="Tw Cen MT" panose="020B0602020104020603" pitchFamily="34" charset="0"/>
              </a:rPr>
              <a:t>Introducing A Level Sociology</a:t>
            </a:r>
          </a:p>
        </p:txBody>
      </p:sp>
      <p:pic>
        <p:nvPicPr>
          <p:cNvPr id="5" name="Picture 4"/>
          <p:cNvPicPr>
            <a:picLocks noChangeAspect="1"/>
          </p:cNvPicPr>
          <p:nvPr/>
        </p:nvPicPr>
        <p:blipFill>
          <a:blip r:embed="rId16"/>
          <a:stretch>
            <a:fillRect/>
          </a:stretch>
        </p:blipFill>
        <p:spPr>
          <a:xfrm>
            <a:off x="2662768" y="1409036"/>
            <a:ext cx="2642530" cy="1579725"/>
          </a:xfrm>
          <a:prstGeom prst="rect">
            <a:avLst/>
          </a:prstGeom>
        </p:spPr>
      </p:pic>
      <p:sp>
        <p:nvSpPr>
          <p:cNvPr id="2" name="TextBox 1"/>
          <p:cNvSpPr txBox="1"/>
          <p:nvPr/>
        </p:nvSpPr>
        <p:spPr>
          <a:xfrm>
            <a:off x="6472848" y="59017"/>
            <a:ext cx="435869"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215257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2B2571-4691-781E-6EEB-35FE364603D7}"/>
              </a:ext>
            </a:extLst>
          </p:cNvPr>
          <p:cNvSpPr/>
          <p:nvPr/>
        </p:nvSpPr>
        <p:spPr>
          <a:xfrm>
            <a:off x="188640" y="200472"/>
            <a:ext cx="6408712" cy="4746299"/>
          </a:xfrm>
          <a:prstGeom prst="rect">
            <a:avLst/>
          </a:prstGeom>
        </p:spPr>
        <p:txBody>
          <a:bodyPr wrap="square">
            <a:spAutoFit/>
          </a:bodyPr>
          <a:lstStyle/>
          <a:p>
            <a:pPr>
              <a:lnSpc>
                <a:spcPct val="115000"/>
              </a:lnSpc>
            </a:pPr>
            <a:r>
              <a:rPr lang="en-GB" sz="1200" b="1" dirty="0">
                <a:latin typeface="Arial" panose="020B0604020202020204" pitchFamily="34" charset="0"/>
                <a:ea typeface="Arial" panose="020B0604020202020204" pitchFamily="34" charset="0"/>
              </a:rPr>
              <a:t>Postmodernism</a:t>
            </a:r>
            <a:br>
              <a:rPr lang="en-GB" sz="1200" b="1" dirty="0">
                <a:latin typeface="Arial" panose="020B0604020202020204" pitchFamily="34" charset="0"/>
                <a:ea typeface="Arial" panose="020B0604020202020204" pitchFamily="34" charset="0"/>
              </a:rPr>
            </a:br>
            <a:endParaRPr lang="en-GB" sz="1200" b="1"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is society characterised by postmodernists?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Postmodernists argue that we cannot make generalisations about human behaviour as the overarching groups we used to belong to collectively are now dead. Identify one of these groups.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What are metanarratives and why do postmodernists argue that they are useless for looking at society?</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Postmodernists argue that we have more choices then we have ever had in our lives. Identify two.</a:t>
            </a:r>
          </a:p>
        </p:txBody>
      </p:sp>
      <p:sp>
        <p:nvSpPr>
          <p:cNvPr id="3" name="Rectangle 2">
            <a:extLst>
              <a:ext uri="{FF2B5EF4-FFF2-40B4-BE49-F238E27FC236}">
                <a16:creationId xmlns:a16="http://schemas.microsoft.com/office/drawing/2014/main" id="{BCA9339D-0D05-353F-6BF2-FF592023C9A6}"/>
              </a:ext>
            </a:extLst>
          </p:cNvPr>
          <p:cNvSpPr/>
          <p:nvPr/>
        </p:nvSpPr>
        <p:spPr>
          <a:xfrm>
            <a:off x="152636" y="7458759"/>
            <a:ext cx="6480720" cy="2246769"/>
          </a:xfrm>
          <a:prstGeom prst="rect">
            <a:avLst/>
          </a:prstGeom>
          <a:solidFill>
            <a:schemeClr val="accent3">
              <a:lumMod val="20000"/>
              <a:lumOff val="80000"/>
            </a:schemeClr>
          </a:solidFill>
          <a:ln>
            <a:solidFill>
              <a:schemeClr val="accent1"/>
            </a:solidFill>
          </a:ln>
        </p:spPr>
        <p:txBody>
          <a:bodyPr wrap="square">
            <a:spAutoFit/>
          </a:bodyPr>
          <a:lstStyle/>
          <a:p>
            <a:r>
              <a:rPr lang="en-GB" sz="1400" dirty="0"/>
              <a:t>For your first lesson we expect you to have the following: </a:t>
            </a:r>
            <a:br>
              <a:rPr lang="en-GB" sz="1400" dirty="0"/>
            </a:br>
            <a:endParaRPr lang="en-GB" sz="1400" dirty="0"/>
          </a:p>
          <a:p>
            <a:pPr marL="285750" indent="-285750">
              <a:buFont typeface="Arial" panose="020B0604020202020204" pitchFamily="34" charset="0"/>
              <a:buChar char="•"/>
            </a:pPr>
            <a:r>
              <a:rPr lang="en-GB" sz="1400" dirty="0"/>
              <a:t>Folder labelled with your name on and Sociology. </a:t>
            </a:r>
          </a:p>
          <a:p>
            <a:pPr marL="285750" indent="-285750">
              <a:buFont typeface="Arial" panose="020B0604020202020204" pitchFamily="34" charset="0"/>
              <a:buChar char="•"/>
            </a:pPr>
            <a:r>
              <a:rPr lang="en-GB" sz="1400" dirty="0"/>
              <a:t>There must be dividers in your folder – plastic ones are better as they are tougher. </a:t>
            </a:r>
          </a:p>
          <a:p>
            <a:pPr marL="285750" indent="-285750">
              <a:buFont typeface="Arial" panose="020B0604020202020204" pitchFamily="34" charset="0"/>
              <a:buChar char="•"/>
            </a:pPr>
            <a:r>
              <a:rPr lang="en-GB" sz="1400" dirty="0"/>
              <a:t>Your own lined paper and plenty of plastic wallets. </a:t>
            </a:r>
          </a:p>
          <a:p>
            <a:pPr marL="285750" indent="-285750">
              <a:buFont typeface="Arial" panose="020B0604020202020204" pitchFamily="34" charset="0"/>
              <a:buChar char="•"/>
            </a:pPr>
            <a:r>
              <a:rPr lang="en-GB" sz="1400" dirty="0"/>
              <a:t>A pencil case with the usual in it - but we use a lot of post-it notes and highlighters so have plenty of those.  </a:t>
            </a:r>
            <a:br>
              <a:rPr lang="en-GB" sz="1400" dirty="0"/>
            </a:br>
            <a:r>
              <a:rPr lang="en-GB" sz="1400" b="1" dirty="0"/>
              <a:t> </a:t>
            </a:r>
          </a:p>
          <a:p>
            <a:r>
              <a:rPr lang="en-GB" sz="1400" b="1" dirty="0"/>
              <a:t>Well done! You’re all set ready to embark on your Sociology A Level course.  We look forward to seeing you in September!</a:t>
            </a:r>
          </a:p>
        </p:txBody>
      </p:sp>
    </p:spTree>
    <p:extLst>
      <p:ext uri="{BB962C8B-B14F-4D97-AF65-F5344CB8AC3E}">
        <p14:creationId xmlns:p14="http://schemas.microsoft.com/office/powerpoint/2010/main" val="123044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1A0A9D-1B4E-4741-AD32-5BC16C2C9413}"/>
              </a:ext>
            </a:extLst>
          </p:cNvPr>
          <p:cNvGraphicFramePr>
            <a:graphicFrameLocks noGrp="1"/>
          </p:cNvGraphicFramePr>
          <p:nvPr>
            <p:extLst>
              <p:ext uri="{D42A27DB-BD31-4B8C-83A1-F6EECF244321}">
                <p14:modId xmlns:p14="http://schemas.microsoft.com/office/powerpoint/2010/main" val="1660375887"/>
              </p:ext>
            </p:extLst>
          </p:nvPr>
        </p:nvGraphicFramePr>
        <p:xfrm>
          <a:off x="122734" y="4244751"/>
          <a:ext cx="6474615" cy="1681480"/>
        </p:xfrm>
        <a:graphic>
          <a:graphicData uri="http://schemas.openxmlformats.org/drawingml/2006/table">
            <a:tbl>
              <a:tblPr firstRow="1" bandRow="1">
                <a:tableStyleId>{8799B23B-EC83-4686-B30A-512413B5E67A}</a:tableStyleId>
              </a:tblPr>
              <a:tblGrid>
                <a:gridCol w="2158205">
                  <a:extLst>
                    <a:ext uri="{9D8B030D-6E8A-4147-A177-3AD203B41FA5}">
                      <a16:colId xmlns:a16="http://schemas.microsoft.com/office/drawing/2014/main" val="14931878"/>
                    </a:ext>
                  </a:extLst>
                </a:gridCol>
                <a:gridCol w="2158205">
                  <a:extLst>
                    <a:ext uri="{9D8B030D-6E8A-4147-A177-3AD203B41FA5}">
                      <a16:colId xmlns:a16="http://schemas.microsoft.com/office/drawing/2014/main" val="2918494930"/>
                    </a:ext>
                  </a:extLst>
                </a:gridCol>
                <a:gridCol w="2158205">
                  <a:extLst>
                    <a:ext uri="{9D8B030D-6E8A-4147-A177-3AD203B41FA5}">
                      <a16:colId xmlns:a16="http://schemas.microsoft.com/office/drawing/2014/main" val="1715585209"/>
                    </a:ext>
                  </a:extLst>
                </a:gridCol>
              </a:tblGrid>
              <a:tr h="370840">
                <a:tc>
                  <a:txBody>
                    <a:bodyPr/>
                    <a:lstStyle/>
                    <a:p>
                      <a:pPr algn="ctr"/>
                      <a:r>
                        <a:rPr lang="en-GB" sz="1600" dirty="0">
                          <a:latin typeface="Tw Cen MT" panose="020B0602020104020603" pitchFamily="34" charset="0"/>
                        </a:rPr>
                        <a:t>Paper One:</a:t>
                      </a:r>
                    </a:p>
                  </a:txBody>
                  <a:tcPr/>
                </a:tc>
                <a:tc>
                  <a:txBody>
                    <a:bodyPr/>
                    <a:lstStyle/>
                    <a:p>
                      <a:pPr algn="ctr"/>
                      <a:r>
                        <a:rPr lang="en-GB" sz="1600" dirty="0">
                          <a:latin typeface="Tw Cen MT" panose="020B0602020104020603" pitchFamily="34" charset="0"/>
                        </a:rPr>
                        <a:t>Paper Two:</a:t>
                      </a:r>
                    </a:p>
                  </a:txBody>
                  <a:tcPr/>
                </a:tc>
                <a:tc>
                  <a:txBody>
                    <a:bodyPr/>
                    <a:lstStyle/>
                    <a:p>
                      <a:pPr algn="ctr"/>
                      <a:r>
                        <a:rPr lang="en-GB" sz="1600" dirty="0">
                          <a:latin typeface="Tw Cen MT" panose="020B0602020104020603" pitchFamily="34" charset="0"/>
                        </a:rPr>
                        <a:t>Paper Three:</a:t>
                      </a:r>
                    </a:p>
                  </a:txBody>
                  <a:tcPr/>
                </a:tc>
                <a:extLst>
                  <a:ext uri="{0D108BD9-81ED-4DB2-BD59-A6C34878D82A}">
                    <a16:rowId xmlns:a16="http://schemas.microsoft.com/office/drawing/2014/main" val="456658859"/>
                  </a:ext>
                </a:extLst>
              </a:tr>
              <a:tr h="370840">
                <a:tc>
                  <a:txBody>
                    <a:bodyPr/>
                    <a:lstStyle/>
                    <a:p>
                      <a:pPr algn="ctr"/>
                      <a:r>
                        <a:rPr lang="en-GB" sz="1600" dirty="0">
                          <a:latin typeface="Tw Cen MT" panose="020B0602020104020603" pitchFamily="34" charset="0"/>
                        </a:rPr>
                        <a:t>Education</a:t>
                      </a:r>
                    </a:p>
                    <a:p>
                      <a:pPr algn="ctr"/>
                      <a:r>
                        <a:rPr lang="en-GB" sz="1600" dirty="0">
                          <a:latin typeface="Tw Cen MT" panose="020B0602020104020603" pitchFamily="34" charset="0"/>
                        </a:rPr>
                        <a:t>Methods in Context</a:t>
                      </a:r>
                    </a:p>
                    <a:p>
                      <a:pPr algn="ctr"/>
                      <a:r>
                        <a:rPr lang="en-GB" sz="1600" dirty="0">
                          <a:latin typeface="Tw Cen MT" panose="020B0602020104020603" pitchFamily="34" charset="0"/>
                        </a:rPr>
                        <a:t>Theory and Methods</a:t>
                      </a:r>
                    </a:p>
                    <a:p>
                      <a:pPr algn="ctr"/>
                      <a:endParaRPr lang="en-GB" sz="1600" dirty="0">
                        <a:latin typeface="Tw Cen MT" panose="020B0602020104020603" pitchFamily="34" charset="0"/>
                      </a:endParaRPr>
                    </a:p>
                    <a:p>
                      <a:pPr algn="ctr"/>
                      <a:r>
                        <a:rPr lang="en-GB" sz="1600" dirty="0">
                          <a:latin typeface="Tw Cen MT" panose="020B0602020104020603" pitchFamily="34" charset="0"/>
                        </a:rPr>
                        <a:t>- 33% of A Level</a:t>
                      </a:r>
                    </a:p>
                  </a:txBody>
                  <a:tcPr/>
                </a:tc>
                <a:tc>
                  <a:txBody>
                    <a:bodyPr/>
                    <a:lstStyle/>
                    <a:p>
                      <a:pPr algn="ctr"/>
                      <a:r>
                        <a:rPr lang="en-GB" sz="1600" dirty="0">
                          <a:latin typeface="Tw Cen MT" panose="020B0602020104020603" pitchFamily="34" charset="0"/>
                        </a:rPr>
                        <a:t>Families and Households</a:t>
                      </a:r>
                    </a:p>
                    <a:p>
                      <a:pPr algn="ctr"/>
                      <a:r>
                        <a:rPr lang="en-GB" sz="1600" dirty="0">
                          <a:latin typeface="Tw Cen MT" panose="020B0602020104020603" pitchFamily="34" charset="0"/>
                        </a:rPr>
                        <a:t>Beliefs in Society</a:t>
                      </a:r>
                    </a:p>
                    <a:p>
                      <a:pPr algn="ctr"/>
                      <a:endParaRPr lang="en-GB" sz="1600" dirty="0">
                        <a:latin typeface="Tw Cen MT" panose="020B0602020104020603" pitchFamily="34" charset="0"/>
                      </a:endParaRPr>
                    </a:p>
                    <a:p>
                      <a:pPr algn="ctr"/>
                      <a:endParaRPr lang="en-GB" sz="1600" dirty="0">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w Cen MT" panose="020B0602020104020603" pitchFamily="34" charset="0"/>
                        </a:rPr>
                        <a:t>- 33% of A Level</a:t>
                      </a:r>
                    </a:p>
                  </a:txBody>
                  <a:tcPr/>
                </a:tc>
                <a:tc>
                  <a:txBody>
                    <a:bodyPr/>
                    <a:lstStyle/>
                    <a:p>
                      <a:pPr algn="ctr"/>
                      <a:r>
                        <a:rPr lang="en-GB" sz="1600" dirty="0">
                          <a:latin typeface="Tw Cen MT" panose="020B0602020104020603" pitchFamily="34" charset="0"/>
                        </a:rPr>
                        <a:t>Crime and Deviance</a:t>
                      </a:r>
                    </a:p>
                    <a:p>
                      <a:pPr algn="ctr"/>
                      <a:r>
                        <a:rPr lang="en-GB" sz="1600" dirty="0">
                          <a:latin typeface="Tw Cen MT" panose="020B0602020104020603" pitchFamily="34" charset="0"/>
                        </a:rPr>
                        <a:t>Theory and Methods</a:t>
                      </a:r>
                    </a:p>
                    <a:p>
                      <a:pPr algn="ctr"/>
                      <a:endParaRPr lang="en-GB" sz="1600" dirty="0">
                        <a:latin typeface="Tw Cen MT" panose="020B0602020104020603" pitchFamily="34" charset="0"/>
                      </a:endParaRPr>
                    </a:p>
                    <a:p>
                      <a:pPr algn="ctr"/>
                      <a:endParaRPr lang="en-GB" sz="1600" dirty="0">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w Cen MT" panose="020B0602020104020603" pitchFamily="34" charset="0"/>
                        </a:rPr>
                        <a:t>- 33% of A Level</a:t>
                      </a:r>
                    </a:p>
                  </a:txBody>
                  <a:tcPr/>
                </a:tc>
                <a:extLst>
                  <a:ext uri="{0D108BD9-81ED-4DB2-BD59-A6C34878D82A}">
                    <a16:rowId xmlns:a16="http://schemas.microsoft.com/office/drawing/2014/main" val="2067370922"/>
                  </a:ext>
                </a:extLst>
              </a:tr>
            </a:tbl>
          </a:graphicData>
        </a:graphic>
      </p:graphicFrame>
      <p:sp>
        <p:nvSpPr>
          <p:cNvPr id="3" name="TextBox 2">
            <a:extLst>
              <a:ext uri="{FF2B5EF4-FFF2-40B4-BE49-F238E27FC236}">
                <a16:creationId xmlns:a16="http://schemas.microsoft.com/office/drawing/2014/main" id="{5EFF961A-215E-4D02-A605-48617CB73FDA}"/>
              </a:ext>
            </a:extLst>
          </p:cNvPr>
          <p:cNvSpPr txBox="1"/>
          <p:nvPr/>
        </p:nvSpPr>
        <p:spPr>
          <a:xfrm>
            <a:off x="1708276" y="204604"/>
            <a:ext cx="3175741" cy="338554"/>
          </a:xfrm>
          <a:prstGeom prst="rect">
            <a:avLst/>
          </a:prstGeom>
          <a:noFill/>
        </p:spPr>
        <p:txBody>
          <a:bodyPr wrap="none" rtlCol="0">
            <a:spAutoFit/>
          </a:bodyPr>
          <a:lstStyle/>
          <a:p>
            <a:r>
              <a:rPr lang="en-GB" sz="1600" b="1" dirty="0"/>
              <a:t>How is A Level Sociology Assessed?</a:t>
            </a:r>
          </a:p>
        </p:txBody>
      </p:sp>
      <p:sp>
        <p:nvSpPr>
          <p:cNvPr id="4" name="TextBox 3">
            <a:extLst>
              <a:ext uri="{FF2B5EF4-FFF2-40B4-BE49-F238E27FC236}">
                <a16:creationId xmlns:a16="http://schemas.microsoft.com/office/drawing/2014/main" id="{297FCB60-95AE-47F6-A8F6-055AA3A0239D}"/>
              </a:ext>
            </a:extLst>
          </p:cNvPr>
          <p:cNvSpPr txBox="1"/>
          <p:nvPr/>
        </p:nvSpPr>
        <p:spPr>
          <a:xfrm>
            <a:off x="191691" y="731961"/>
            <a:ext cx="6336704" cy="3539430"/>
          </a:xfrm>
          <a:prstGeom prst="rect">
            <a:avLst/>
          </a:prstGeom>
          <a:noFill/>
        </p:spPr>
        <p:txBody>
          <a:bodyPr wrap="square" rtlCol="0">
            <a:spAutoFit/>
          </a:bodyPr>
          <a:lstStyle/>
          <a:p>
            <a:r>
              <a:rPr lang="en-GB" sz="1400" dirty="0"/>
              <a:t>Students sit exams at the end of Year 12 and Year 13. AQA Sociology A-level is  a linear course without coursework. Year 12 helps you develop the key critical skills, thinking and social comprehension. Whereas as Year 13 allows you to practice these skills and complete your Sociological Imagination.</a:t>
            </a:r>
          </a:p>
          <a:p>
            <a:endParaRPr lang="en-GB" sz="1400" dirty="0"/>
          </a:p>
          <a:p>
            <a:r>
              <a:rPr lang="en-GB" sz="1400" dirty="0"/>
              <a:t>We focus particularly on how certain features of a person’s social position (i.e. their gender, social class and ethnicity) might affect their life chances in society.</a:t>
            </a:r>
          </a:p>
          <a:p>
            <a:endParaRPr lang="en-GB" sz="1400" dirty="0"/>
          </a:p>
          <a:p>
            <a:r>
              <a:rPr lang="en-GB" sz="1400" dirty="0"/>
              <a:t>Sociology is regarded as a Social Science, largely because it uses a number of research methods to examine society in more detail.</a:t>
            </a:r>
          </a:p>
          <a:p>
            <a:endParaRPr lang="en-GB" sz="1400" dirty="0"/>
          </a:p>
          <a:p>
            <a:r>
              <a:rPr lang="en-GB" sz="1400" dirty="0"/>
              <a:t>A major part of gaining success in Sociology is by learning the main ideas, concepts and terms used – the language of the subject – and then being able to use this language when you are discussing the topics and issues relevant to the study of society.</a:t>
            </a:r>
          </a:p>
          <a:p>
            <a:endParaRPr lang="en-GB" sz="1400" dirty="0"/>
          </a:p>
        </p:txBody>
      </p:sp>
      <p:pic>
        <p:nvPicPr>
          <p:cNvPr id="8" name="Picture 7"/>
          <p:cNvPicPr>
            <a:picLocks noChangeAspect="1"/>
          </p:cNvPicPr>
          <p:nvPr/>
        </p:nvPicPr>
        <p:blipFill rotWithShape="1">
          <a:blip r:embed="rId2"/>
          <a:srcRect l="979" t="54213" r="59986" b="15954"/>
          <a:stretch/>
        </p:blipFill>
        <p:spPr>
          <a:xfrm>
            <a:off x="1124744" y="6236936"/>
            <a:ext cx="4896544" cy="3094490"/>
          </a:xfrm>
          <a:prstGeom prst="rect">
            <a:avLst/>
          </a:prstGeom>
        </p:spPr>
      </p:pic>
      <p:sp>
        <p:nvSpPr>
          <p:cNvPr id="6" name="TextBox 5"/>
          <p:cNvSpPr txBox="1"/>
          <p:nvPr/>
        </p:nvSpPr>
        <p:spPr>
          <a:xfrm>
            <a:off x="6472848" y="59017"/>
            <a:ext cx="435869" cy="369332"/>
          </a:xfrm>
          <a:prstGeom prst="rect">
            <a:avLst/>
          </a:prstGeom>
          <a:noFill/>
        </p:spPr>
        <p:txBody>
          <a:bodyPr wrap="square" rtlCol="0">
            <a:spAutoFit/>
          </a:bodyPr>
          <a:lstStyle/>
          <a:p>
            <a:r>
              <a:rPr lang="en-GB" dirty="0"/>
              <a:t>2</a:t>
            </a:r>
          </a:p>
        </p:txBody>
      </p:sp>
    </p:spTree>
    <p:extLst>
      <p:ext uri="{BB962C8B-B14F-4D97-AF65-F5344CB8AC3E}">
        <p14:creationId xmlns:p14="http://schemas.microsoft.com/office/powerpoint/2010/main" val="398485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80" y="137837"/>
            <a:ext cx="6438238" cy="9356408"/>
          </a:xfrm>
          <a:prstGeom prst="rect">
            <a:avLst/>
          </a:prstGeom>
          <a:ln>
            <a:solidFill>
              <a:schemeClr val="accent1"/>
            </a:solidFill>
          </a:ln>
        </p:spPr>
        <p:txBody>
          <a:bodyPr wrap="square">
            <a:spAutoFit/>
          </a:bodyPr>
          <a:lstStyle/>
          <a:p>
            <a:r>
              <a:rPr lang="en-GB" sz="1400" b="1" dirty="0">
                <a:solidFill>
                  <a:srgbClr val="000000"/>
                </a:solidFill>
              </a:rPr>
              <a:t>There are a lot of key terms that you need to know in Sociology. Lets start off with the basics: </a:t>
            </a:r>
          </a:p>
          <a:p>
            <a:endParaRPr lang="en-GB" sz="1400" b="1" dirty="0"/>
          </a:p>
          <a:p>
            <a:r>
              <a:rPr lang="en-GB" sz="1400" b="1" dirty="0"/>
              <a:t>Task 1: Define the following sociological key terms: </a:t>
            </a:r>
            <a:br>
              <a:rPr lang="en-GB" sz="1400" dirty="0">
                <a:latin typeface="Tw Cen MT" panose="020B0602020104020603" pitchFamily="34" charset="0"/>
              </a:rPr>
            </a:br>
            <a:endParaRPr lang="en-GB" sz="1400" dirty="0">
              <a:latin typeface="Tw Cen MT" panose="020B0602020104020603" pitchFamily="34" charset="0"/>
            </a:endParaRPr>
          </a:p>
          <a:p>
            <a:r>
              <a:rPr lang="en-GB" sz="1400" dirty="0">
                <a:latin typeface="Tw Cen MT" panose="020B0602020104020603" pitchFamily="34" charset="0"/>
              </a:rPr>
              <a:t>1. Norms </a:t>
            </a:r>
            <a:br>
              <a:rPr lang="en-GB" sz="1400" dirty="0">
                <a:latin typeface="Tw Cen MT" panose="020B0602020104020603" pitchFamily="34" charset="0"/>
              </a:rPr>
            </a:br>
            <a:br>
              <a:rPr lang="en-GB" sz="1400" dirty="0">
                <a:latin typeface="Tw Cen MT" panose="020B0602020104020603" pitchFamily="34" charset="0"/>
              </a:rPr>
            </a:br>
            <a:endParaRPr lang="en-GB" sz="1400" dirty="0">
              <a:latin typeface="Tw Cen MT" panose="020B0602020104020603" pitchFamily="34" charset="0"/>
            </a:endParaRPr>
          </a:p>
          <a:p>
            <a:r>
              <a:rPr lang="en-GB" sz="1400" dirty="0">
                <a:latin typeface="Tw Cen MT" panose="020B0602020104020603" pitchFamily="34" charset="0"/>
              </a:rPr>
              <a:t>2. Values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3. Socialisation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4. Society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5. Culture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6. Identity</a:t>
            </a:r>
            <a:br>
              <a:rPr lang="en-GB" sz="1400" dirty="0">
                <a:latin typeface="Tw Cen MT" panose="020B0602020104020603" pitchFamily="34" charset="0"/>
              </a:rPr>
            </a:br>
            <a:br>
              <a:rPr lang="en-GB" sz="1400" dirty="0">
                <a:latin typeface="Tw Cen MT" panose="020B0602020104020603" pitchFamily="34" charset="0"/>
              </a:rPr>
            </a:br>
            <a:endParaRPr lang="en-GB" sz="1400" dirty="0">
              <a:latin typeface="Tw Cen MT" panose="020B0602020104020603" pitchFamily="34" charset="0"/>
            </a:endParaRPr>
          </a:p>
          <a:p>
            <a:r>
              <a:rPr lang="en-GB" sz="1400" dirty="0">
                <a:latin typeface="Tw Cen MT" panose="020B0602020104020603" pitchFamily="34" charset="0"/>
              </a:rPr>
              <a:t>7. Social differentiation </a:t>
            </a:r>
            <a:br>
              <a:rPr lang="en-GB" sz="1400" dirty="0">
                <a:latin typeface="Tw Cen MT" panose="020B0602020104020603" pitchFamily="34" charset="0"/>
              </a:rPr>
            </a:br>
            <a:br>
              <a:rPr lang="en-GB" sz="1400" dirty="0">
                <a:latin typeface="Tw Cen MT" panose="020B0602020104020603" pitchFamily="34" charset="0"/>
              </a:rPr>
            </a:br>
            <a:endParaRPr lang="en-GB" sz="1400" dirty="0">
              <a:latin typeface="Tw Cen MT" panose="020B0602020104020603" pitchFamily="34" charset="0"/>
            </a:endParaRPr>
          </a:p>
          <a:p>
            <a:r>
              <a:rPr lang="en-GB" sz="1400" dirty="0">
                <a:latin typeface="Tw Cen MT" panose="020B0602020104020603" pitchFamily="34" charset="0"/>
              </a:rPr>
              <a:t>8. Stratification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9. Status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10. Subculture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11.Cultural diversity </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12. Consensus</a:t>
            </a:r>
          </a:p>
          <a:p>
            <a:br>
              <a:rPr lang="en-GB" sz="1400" dirty="0">
                <a:latin typeface="Tw Cen MT" panose="020B0602020104020603" pitchFamily="34" charset="0"/>
              </a:rPr>
            </a:br>
            <a:br>
              <a:rPr lang="en-GB" sz="1400" dirty="0">
                <a:latin typeface="Tw Cen MT" panose="020B0602020104020603" pitchFamily="34" charset="0"/>
              </a:rPr>
            </a:br>
            <a:r>
              <a:rPr lang="en-GB" sz="1400" dirty="0">
                <a:latin typeface="Tw Cen MT" panose="020B0602020104020603" pitchFamily="34" charset="0"/>
              </a:rPr>
              <a:t>13. Conflict</a:t>
            </a:r>
          </a:p>
          <a:p>
            <a:endParaRPr lang="en-GB" sz="1400" dirty="0">
              <a:latin typeface="Tw Cen MT" panose="020B0602020104020603" pitchFamily="34" charset="0"/>
            </a:endParaRPr>
          </a:p>
        </p:txBody>
      </p:sp>
      <p:sp>
        <p:nvSpPr>
          <p:cNvPr id="2" name="Rectangle 1"/>
          <p:cNvSpPr/>
          <p:nvPr/>
        </p:nvSpPr>
        <p:spPr>
          <a:xfrm>
            <a:off x="4758348" y="1064568"/>
            <a:ext cx="3429000" cy="492443"/>
          </a:xfrm>
          <a:prstGeom prst="rect">
            <a:avLst/>
          </a:prstGeom>
        </p:spPr>
        <p:txBody>
          <a:bodyPr>
            <a:spAutoFit/>
          </a:bodyPr>
          <a:lstStyle/>
          <a:p>
            <a:endParaRPr lang="en-GB" sz="1300" dirty="0">
              <a:latin typeface="Tw Cen MT" panose="020B0602020104020603" pitchFamily="34" charset="0"/>
            </a:endParaRPr>
          </a:p>
          <a:p>
            <a:endParaRPr lang="en-GB" sz="1300" dirty="0">
              <a:latin typeface="Tw Cen MT" panose="020B0602020104020603" pitchFamily="34" charset="0"/>
            </a:endParaRPr>
          </a:p>
        </p:txBody>
      </p:sp>
      <p:sp>
        <p:nvSpPr>
          <p:cNvPr id="13" name="TextBox 12"/>
          <p:cNvSpPr txBox="1"/>
          <p:nvPr/>
        </p:nvSpPr>
        <p:spPr>
          <a:xfrm>
            <a:off x="6472848" y="59017"/>
            <a:ext cx="435869" cy="369332"/>
          </a:xfrm>
          <a:prstGeom prst="rect">
            <a:avLst/>
          </a:prstGeom>
          <a:noFill/>
        </p:spPr>
        <p:txBody>
          <a:bodyPr wrap="square" rtlCol="0">
            <a:spAutoFit/>
          </a:bodyPr>
          <a:lstStyle/>
          <a:p>
            <a:r>
              <a:rPr lang="en-GB" dirty="0"/>
              <a:t>3</a:t>
            </a:r>
          </a:p>
        </p:txBody>
      </p:sp>
    </p:spTree>
    <p:extLst>
      <p:ext uri="{BB962C8B-B14F-4D97-AF65-F5344CB8AC3E}">
        <p14:creationId xmlns:p14="http://schemas.microsoft.com/office/powerpoint/2010/main" val="180234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6966" y="533733"/>
            <a:ext cx="1656184" cy="830997"/>
          </a:xfrm>
          <a:prstGeom prst="rect">
            <a:avLst/>
          </a:prstGeom>
          <a:noFill/>
        </p:spPr>
        <p:txBody>
          <a:bodyPr wrap="square" rtlCol="0">
            <a:spAutoFit/>
          </a:bodyPr>
          <a:lstStyle/>
          <a:p>
            <a:pPr algn="ctr"/>
            <a:r>
              <a:rPr lang="en-GB" sz="1600" dirty="0">
                <a:effectLst>
                  <a:outerShdw blurRad="38100" dist="38100" dir="2700000" algn="tl">
                    <a:srgbClr val="000000">
                      <a:alpha val="43137"/>
                    </a:srgbClr>
                  </a:outerShdw>
                </a:effectLst>
                <a:latin typeface="Tw Cen MT" panose="020B0602020104020603" pitchFamily="34" charset="0"/>
              </a:rPr>
              <a:t>What kind of Sociologist will you be? </a:t>
            </a:r>
          </a:p>
        </p:txBody>
      </p:sp>
      <p:sp>
        <p:nvSpPr>
          <p:cNvPr id="5" name="TextBox 4"/>
          <p:cNvSpPr txBox="1"/>
          <p:nvPr/>
        </p:nvSpPr>
        <p:spPr>
          <a:xfrm>
            <a:off x="166328" y="549920"/>
            <a:ext cx="6525344" cy="8925520"/>
          </a:xfrm>
          <a:prstGeom prst="rect">
            <a:avLst/>
          </a:prstGeom>
          <a:noFill/>
        </p:spPr>
        <p:txBody>
          <a:bodyPr wrap="square" rtlCol="0">
            <a:spAutoFit/>
          </a:bodyPr>
          <a:lstStyle/>
          <a:p>
            <a:r>
              <a:rPr lang="en-GB" sz="1400" dirty="0">
                <a:latin typeface="Tw Cen MT" panose="020B0602020104020603" pitchFamily="34" charset="0"/>
              </a:rPr>
              <a:t>1. The defining characteristic of human behaviour is:</a:t>
            </a:r>
          </a:p>
          <a:p>
            <a:r>
              <a:rPr lang="en-GB" sz="1400" dirty="0">
                <a:latin typeface="Tw Cen MT" panose="020B0602020104020603" pitchFamily="34" charset="0"/>
              </a:rPr>
              <a:t>A) Their gender/ sex</a:t>
            </a:r>
          </a:p>
          <a:p>
            <a:r>
              <a:rPr lang="en-GB" sz="1400" dirty="0">
                <a:latin typeface="Tw Cen MT" panose="020B0602020104020603" pitchFamily="34" charset="0"/>
              </a:rPr>
              <a:t>B) Their social class</a:t>
            </a:r>
          </a:p>
          <a:p>
            <a:r>
              <a:rPr lang="en-GB" sz="1400" dirty="0">
                <a:latin typeface="Tw Cen MT" panose="020B0602020104020603" pitchFamily="34" charset="0"/>
              </a:rPr>
              <a:t>C)Their Race</a:t>
            </a:r>
          </a:p>
          <a:p>
            <a:r>
              <a:rPr lang="en-GB" sz="1400" dirty="0">
                <a:latin typeface="Tw Cen MT" panose="020B0602020104020603" pitchFamily="34" charset="0"/>
              </a:rPr>
              <a:t>D) Their integration into society </a:t>
            </a:r>
          </a:p>
          <a:p>
            <a:r>
              <a:rPr lang="en-GB" sz="1400" dirty="0">
                <a:latin typeface="Tw Cen MT" panose="020B0602020104020603" pitchFamily="34" charset="0"/>
              </a:rPr>
              <a:t>E) Their culture </a:t>
            </a:r>
          </a:p>
          <a:p>
            <a:endParaRPr lang="en-GB" sz="1400" dirty="0">
              <a:latin typeface="Tw Cen MT" panose="020B0602020104020603" pitchFamily="34" charset="0"/>
            </a:endParaRPr>
          </a:p>
          <a:p>
            <a:r>
              <a:rPr lang="en-GB" sz="1400" dirty="0">
                <a:latin typeface="Tw Cen MT" panose="020B0602020104020603" pitchFamily="34" charset="0"/>
              </a:rPr>
              <a:t>2. We have the freedom to choose our own behaviour </a:t>
            </a:r>
          </a:p>
          <a:p>
            <a:r>
              <a:rPr lang="en-GB" sz="1400" dirty="0">
                <a:latin typeface="Tw Cen MT" panose="020B0602020104020603" pitchFamily="34" charset="0"/>
              </a:rPr>
              <a:t>A) Yes</a:t>
            </a:r>
          </a:p>
          <a:p>
            <a:r>
              <a:rPr lang="en-GB" sz="1400" dirty="0">
                <a:latin typeface="Tw Cen MT" panose="020B0602020104020603" pitchFamily="34" charset="0"/>
              </a:rPr>
              <a:t>B) No</a:t>
            </a:r>
          </a:p>
          <a:p>
            <a:r>
              <a:rPr lang="en-GB" sz="1400" dirty="0">
                <a:latin typeface="Tw Cen MT" panose="020B0602020104020603" pitchFamily="34" charset="0"/>
              </a:rPr>
              <a:t>C) Depends</a:t>
            </a:r>
          </a:p>
          <a:p>
            <a:r>
              <a:rPr lang="en-GB" sz="1400" dirty="0">
                <a:latin typeface="Tw Cen MT" panose="020B0602020104020603" pitchFamily="34" charset="0"/>
              </a:rPr>
              <a:t>D) Doesn’t matter</a:t>
            </a:r>
          </a:p>
          <a:p>
            <a:r>
              <a:rPr lang="en-GB" sz="1400" dirty="0">
                <a:latin typeface="Tw Cen MT" panose="020B0602020104020603" pitchFamily="34" charset="0"/>
              </a:rPr>
              <a:t>E) What is freedom?</a:t>
            </a:r>
          </a:p>
          <a:p>
            <a:endParaRPr lang="en-GB" sz="1400" dirty="0">
              <a:latin typeface="Tw Cen MT" panose="020B0602020104020603" pitchFamily="34" charset="0"/>
            </a:endParaRPr>
          </a:p>
          <a:p>
            <a:r>
              <a:rPr lang="en-GB" sz="1400" dirty="0">
                <a:latin typeface="Tw Cen MT" panose="020B0602020104020603" pitchFamily="34" charset="0"/>
              </a:rPr>
              <a:t>3. What are your views on the family…. </a:t>
            </a:r>
          </a:p>
          <a:p>
            <a:r>
              <a:rPr lang="en-GB" sz="1400" dirty="0">
                <a:latin typeface="Tw Cen MT" panose="020B0602020104020603" pitchFamily="34" charset="0"/>
              </a:rPr>
              <a:t>A) Family is oppressive to women and teaches us to conform to gender roles </a:t>
            </a:r>
          </a:p>
          <a:p>
            <a:r>
              <a:rPr lang="en-GB" sz="1400" dirty="0">
                <a:latin typeface="Tw Cen MT" panose="020B0602020104020603" pitchFamily="34" charset="0"/>
              </a:rPr>
              <a:t>B) Family is a tool of the ruling class teaching us to obey authority </a:t>
            </a:r>
          </a:p>
          <a:p>
            <a:r>
              <a:rPr lang="en-GB" sz="1400" dirty="0">
                <a:latin typeface="Tw Cen MT" panose="020B0602020104020603" pitchFamily="34" charset="0"/>
              </a:rPr>
              <a:t>C) Family is a vital part of socialisation that teaches us norms and values </a:t>
            </a:r>
          </a:p>
          <a:p>
            <a:r>
              <a:rPr lang="en-GB" sz="1400" dirty="0">
                <a:latin typeface="Tw Cen MT" panose="020B0602020104020603" pitchFamily="34" charset="0"/>
              </a:rPr>
              <a:t>D) Family is what you make it, everyone has a different view on it </a:t>
            </a:r>
          </a:p>
          <a:p>
            <a:r>
              <a:rPr lang="en-GB" sz="1400" dirty="0">
                <a:latin typeface="Tw Cen MT" panose="020B0602020104020603" pitchFamily="34" charset="0"/>
              </a:rPr>
              <a:t>E) Family – what is a family? You can’t define it</a:t>
            </a:r>
          </a:p>
          <a:p>
            <a:endParaRPr lang="en-GB" sz="1400" dirty="0">
              <a:latin typeface="Tw Cen MT" panose="020B0602020104020603" pitchFamily="34" charset="0"/>
            </a:endParaRPr>
          </a:p>
          <a:p>
            <a:r>
              <a:rPr lang="en-GB" sz="1400" dirty="0">
                <a:latin typeface="Tw Cen MT" panose="020B0602020104020603" pitchFamily="34" charset="0"/>
              </a:rPr>
              <a:t>4. When it comes to inequality</a:t>
            </a:r>
          </a:p>
          <a:p>
            <a:pPr marL="185738" indent="-185738">
              <a:buAutoNum type="alphaUcParenR"/>
            </a:pPr>
            <a:r>
              <a:rPr lang="en-GB" sz="1400" dirty="0">
                <a:latin typeface="Tw Cen MT" panose="020B0602020104020603" pitchFamily="34" charset="0"/>
              </a:rPr>
              <a:t>Gender is the most serious issue!</a:t>
            </a:r>
          </a:p>
          <a:p>
            <a:pPr marL="185738" indent="-185738">
              <a:buAutoNum type="alphaUcParenR"/>
            </a:pPr>
            <a:r>
              <a:rPr lang="en-GB" sz="1400" dirty="0">
                <a:latin typeface="Tw Cen MT" panose="020B0602020104020603" pitchFamily="34" charset="0"/>
              </a:rPr>
              <a:t>Money and power the rich exploit the poor!</a:t>
            </a:r>
          </a:p>
          <a:p>
            <a:pPr marL="185738" indent="-185738">
              <a:buAutoNum type="alphaUcParenR"/>
            </a:pPr>
            <a:r>
              <a:rPr lang="en-GB" sz="1400" dirty="0">
                <a:latin typeface="Tw Cen MT" panose="020B0602020104020603" pitchFamily="34" charset="0"/>
              </a:rPr>
              <a:t>Inequality is normal part of society </a:t>
            </a:r>
          </a:p>
          <a:p>
            <a:pPr marL="185738" indent="-185738">
              <a:buAutoNum type="alphaUcParenR"/>
            </a:pPr>
            <a:r>
              <a:rPr lang="en-GB" sz="1400" dirty="0">
                <a:latin typeface="Tw Cen MT" panose="020B0602020104020603" pitchFamily="34" charset="0"/>
              </a:rPr>
              <a:t>Inequality is a label that has different meanings to people</a:t>
            </a:r>
          </a:p>
          <a:p>
            <a:pPr marL="185738" indent="-185738">
              <a:buAutoNum type="alphaUcParenR"/>
            </a:pPr>
            <a:r>
              <a:rPr lang="en-GB" sz="1400" dirty="0">
                <a:latin typeface="Tw Cen MT" panose="020B0602020104020603" pitchFamily="34" charset="0"/>
              </a:rPr>
              <a:t>You make your own reality up</a:t>
            </a:r>
          </a:p>
          <a:p>
            <a:endParaRPr lang="en-GB" sz="1400" dirty="0">
              <a:latin typeface="Tw Cen MT" panose="020B0602020104020603" pitchFamily="34" charset="0"/>
            </a:endParaRPr>
          </a:p>
          <a:p>
            <a:r>
              <a:rPr lang="en-GB" sz="1400" dirty="0">
                <a:latin typeface="Tw Cen MT" panose="020B0602020104020603" pitchFamily="34" charset="0"/>
              </a:rPr>
              <a:t>5. When it comes to Crime </a:t>
            </a:r>
          </a:p>
          <a:p>
            <a:pPr marL="185738" indent="-185738">
              <a:buAutoNum type="alphaUcParenR"/>
            </a:pPr>
            <a:r>
              <a:rPr lang="en-GB" sz="1400" dirty="0">
                <a:latin typeface="Tw Cen MT" panose="020B0602020104020603" pitchFamily="34" charset="0"/>
              </a:rPr>
              <a:t>The justice system  is more lenient on women </a:t>
            </a:r>
          </a:p>
          <a:p>
            <a:pPr marL="185738" indent="-185738">
              <a:buAutoNum type="alphaUcParenR"/>
            </a:pPr>
            <a:r>
              <a:rPr lang="en-GB" sz="1400" dirty="0">
                <a:latin typeface="Tw Cen MT" panose="020B0602020104020603" pitchFamily="34" charset="0"/>
              </a:rPr>
              <a:t>Criminal laws protect the rich and powerful </a:t>
            </a:r>
          </a:p>
          <a:p>
            <a:pPr marL="185738" indent="-185738">
              <a:buAutoNum type="alphaUcParenR"/>
            </a:pPr>
            <a:r>
              <a:rPr lang="en-GB" sz="1400" dirty="0">
                <a:latin typeface="Tw Cen MT" panose="020B0602020104020603" pitchFamily="34" charset="0"/>
              </a:rPr>
              <a:t>Crime is good for society as it reminds us of the rules</a:t>
            </a:r>
          </a:p>
          <a:p>
            <a:pPr marL="185738" indent="-185738">
              <a:buAutoNum type="alphaUcParenR"/>
            </a:pPr>
            <a:r>
              <a:rPr lang="en-GB" sz="1400" dirty="0">
                <a:latin typeface="Tw Cen MT" panose="020B0602020104020603" pitchFamily="34" charset="0"/>
              </a:rPr>
              <a:t>Crimes are actions labelled as wrong to influence our behaviour</a:t>
            </a:r>
          </a:p>
          <a:p>
            <a:pPr marL="185738" indent="-185738">
              <a:buAutoNum type="alphaUcParenR"/>
            </a:pPr>
            <a:r>
              <a:rPr lang="en-GB" sz="1400" dirty="0">
                <a:latin typeface="Tw Cen MT" panose="020B0602020104020603" pitchFamily="34" charset="0"/>
              </a:rPr>
              <a:t>Crime – what is a crime? Can we really define what a crime is?</a:t>
            </a:r>
          </a:p>
          <a:p>
            <a:pPr marL="185738" indent="-185738">
              <a:buAutoNum type="alphaUcParenR"/>
            </a:pPr>
            <a:endParaRPr lang="en-GB" sz="1400" dirty="0">
              <a:latin typeface="Tw Cen MT" panose="020B0602020104020603" pitchFamily="34" charset="0"/>
            </a:endParaRPr>
          </a:p>
          <a:p>
            <a:r>
              <a:rPr lang="en-GB" sz="1400" dirty="0">
                <a:latin typeface="Tw Cen MT" panose="020B0602020104020603" pitchFamily="34" charset="0"/>
              </a:rPr>
              <a:t>6. When it comes to religion</a:t>
            </a:r>
          </a:p>
          <a:p>
            <a:pPr marL="185738" indent="-185738">
              <a:buAutoNum type="alphaUcParenR"/>
            </a:pPr>
            <a:r>
              <a:rPr lang="en-GB" sz="1400" dirty="0">
                <a:latin typeface="Tw Cen MT" panose="020B0602020104020603" pitchFamily="34" charset="0"/>
              </a:rPr>
              <a:t>Religion oppresses and controls women – telling us to cover up and be obedient </a:t>
            </a:r>
          </a:p>
          <a:p>
            <a:pPr marL="185738" indent="-185738">
              <a:buAutoNum type="alphaUcParenR"/>
            </a:pPr>
            <a:r>
              <a:rPr lang="en-GB" sz="1400" dirty="0">
                <a:latin typeface="Tw Cen MT" panose="020B0602020104020603" pitchFamily="34" charset="0"/>
              </a:rPr>
              <a:t>Religion is a tool used by those with power to control us </a:t>
            </a:r>
          </a:p>
          <a:p>
            <a:pPr marL="185738" indent="-185738">
              <a:buAutoNum type="alphaUcParenR"/>
            </a:pPr>
            <a:r>
              <a:rPr lang="en-GB" sz="1400" dirty="0">
                <a:latin typeface="Tw Cen MT" panose="020B0602020104020603" pitchFamily="34" charset="0"/>
              </a:rPr>
              <a:t>Religion is a useful institution which unites people who share a common set of beliefs </a:t>
            </a:r>
          </a:p>
          <a:p>
            <a:pPr marL="185738" indent="-185738">
              <a:buAutoNum type="alphaUcParenR"/>
            </a:pPr>
            <a:r>
              <a:rPr lang="en-GB" sz="1400" dirty="0">
                <a:latin typeface="Tw Cen MT" panose="020B0602020104020603" pitchFamily="34" charset="0"/>
              </a:rPr>
              <a:t>Religion means different things to different people</a:t>
            </a:r>
          </a:p>
          <a:p>
            <a:pPr marL="185738" indent="-185738">
              <a:buAutoNum type="alphaUcParenR"/>
            </a:pPr>
            <a:r>
              <a:rPr lang="en-GB" sz="1400" dirty="0">
                <a:latin typeface="Tw Cen MT" panose="020B0602020104020603" pitchFamily="34" charset="0"/>
              </a:rPr>
              <a:t>Religion is just another meta-narrative (big story) people use to explain reality </a:t>
            </a:r>
          </a:p>
        </p:txBody>
      </p:sp>
      <p:pic>
        <p:nvPicPr>
          <p:cNvPr id="4" name="Picture 3">
            <a:extLst>
              <a:ext uri="{FF2B5EF4-FFF2-40B4-BE49-F238E27FC236}">
                <a16:creationId xmlns:a16="http://schemas.microsoft.com/office/drawing/2014/main" id="{4BCF36A9-558E-4B30-AFC4-B0BF4DE4FCF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941168" y="1541845"/>
            <a:ext cx="1327780" cy="1336144"/>
          </a:xfrm>
          <a:prstGeom prst="rect">
            <a:avLst/>
          </a:prstGeom>
        </p:spPr>
      </p:pic>
      <p:sp>
        <p:nvSpPr>
          <p:cNvPr id="3" name="TextBox 2"/>
          <p:cNvSpPr txBox="1"/>
          <p:nvPr/>
        </p:nvSpPr>
        <p:spPr>
          <a:xfrm>
            <a:off x="6580" y="75844"/>
            <a:ext cx="6118983" cy="338554"/>
          </a:xfrm>
          <a:prstGeom prst="rect">
            <a:avLst/>
          </a:prstGeom>
          <a:noFill/>
        </p:spPr>
        <p:txBody>
          <a:bodyPr wrap="none" rtlCol="0">
            <a:spAutoFit/>
          </a:bodyPr>
          <a:lstStyle/>
          <a:p>
            <a:r>
              <a:rPr lang="en-GB" sz="1600" b="1" dirty="0"/>
              <a:t>Have a go at the quiz to find out what type of Sociologist you may be?</a:t>
            </a:r>
          </a:p>
        </p:txBody>
      </p:sp>
      <p:sp>
        <p:nvSpPr>
          <p:cNvPr id="6" name="TextBox 5"/>
          <p:cNvSpPr txBox="1"/>
          <p:nvPr/>
        </p:nvSpPr>
        <p:spPr>
          <a:xfrm>
            <a:off x="6472848" y="59017"/>
            <a:ext cx="435869" cy="369332"/>
          </a:xfrm>
          <a:prstGeom prst="rect">
            <a:avLst/>
          </a:prstGeom>
          <a:noFill/>
        </p:spPr>
        <p:txBody>
          <a:bodyPr wrap="square" rtlCol="0">
            <a:spAutoFit/>
          </a:bodyPr>
          <a:lstStyle/>
          <a:p>
            <a:r>
              <a:rPr lang="en-GB" dirty="0"/>
              <a:t>5</a:t>
            </a:r>
          </a:p>
        </p:txBody>
      </p:sp>
    </p:spTree>
    <p:extLst>
      <p:ext uri="{BB962C8B-B14F-4D97-AF65-F5344CB8AC3E}">
        <p14:creationId xmlns:p14="http://schemas.microsoft.com/office/powerpoint/2010/main" val="98450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153" y="344719"/>
            <a:ext cx="4797694" cy="461665"/>
          </a:xfrm>
          <a:prstGeom prst="rect">
            <a:avLst/>
          </a:prstGeom>
          <a:noFill/>
        </p:spPr>
        <p:txBody>
          <a:bodyPr wrap="square" rtlCol="0">
            <a:spAutoFit/>
          </a:bodyPr>
          <a:lstStyle/>
          <a:p>
            <a:pPr algn="ctr"/>
            <a:r>
              <a:rPr lang="en-GB" sz="2400" u="sng" dirty="0">
                <a:effectLst>
                  <a:outerShdw blurRad="38100" dist="38100" dir="2700000" algn="tl">
                    <a:srgbClr val="000000">
                      <a:alpha val="43137"/>
                    </a:srgbClr>
                  </a:outerShdw>
                </a:effectLst>
                <a:latin typeface="Tw Cen MT" panose="020B0602020104020603" pitchFamily="34" charset="0"/>
              </a:rPr>
              <a:t>What kind of Sociologist will you be? </a:t>
            </a:r>
          </a:p>
        </p:txBody>
      </p:sp>
      <p:sp>
        <p:nvSpPr>
          <p:cNvPr id="3" name="TextBox 2"/>
          <p:cNvSpPr txBox="1"/>
          <p:nvPr/>
        </p:nvSpPr>
        <p:spPr>
          <a:xfrm>
            <a:off x="1124744" y="1134368"/>
            <a:ext cx="5537915" cy="8771632"/>
          </a:xfrm>
          <a:prstGeom prst="rect">
            <a:avLst/>
          </a:prstGeom>
          <a:noFill/>
        </p:spPr>
        <p:txBody>
          <a:bodyPr wrap="square" rtlCol="0">
            <a:spAutoFit/>
          </a:bodyPr>
          <a:lstStyle/>
          <a:p>
            <a:r>
              <a:rPr lang="en-GB" sz="1200" u="sng" dirty="0">
                <a:latin typeface="Tw Cen MT" panose="020B0602020104020603" pitchFamily="34" charset="0"/>
              </a:rPr>
              <a:t>Mostly A – Our Feminist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our Feminist Sue Sharpe. Feminism looks at how society is structured in a way that benefits men while oppressing women – this is known as patriarchy (male domination.). The theory is often a misunderstood as stereotypes and misconceptions about it exists. Many people do not realise that there are several types of feminism such as black, radical feminism and liberal.</a:t>
            </a:r>
          </a:p>
          <a:p>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u="sng" dirty="0">
                <a:latin typeface="Tw Cen MT" panose="020B0602020104020603" pitchFamily="34" charset="0"/>
              </a:rPr>
              <a:t>Mostly B – Our Marxist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Karl Marx. Marxism looks at how society is constructed is a way that produces class conflict with the rich having all the power and control whilst the poor are oppressed. Marx argues that the root cause of class inequality is down to capitalism as it encourages people to be greedy and materialistic. Just as capitalism replaced feudalism, Marx argues that capitalism will one day be replaced with communism</a:t>
            </a:r>
          </a:p>
          <a:p>
            <a:endParaRPr lang="en-GB" sz="1200" dirty="0">
              <a:latin typeface="Tw Cen MT" panose="020B0602020104020603" pitchFamily="34" charset="0"/>
            </a:endParaRPr>
          </a:p>
          <a:p>
            <a:endParaRPr lang="en-GB" sz="1200" u="sng" dirty="0">
              <a:latin typeface="Tw Cen MT" panose="020B0602020104020603" pitchFamily="34" charset="0"/>
            </a:endParaRPr>
          </a:p>
          <a:p>
            <a:r>
              <a:rPr lang="en-GB" sz="1200" u="sng" dirty="0">
                <a:latin typeface="Tw Cen MT" panose="020B0602020104020603" pitchFamily="34" charset="0"/>
              </a:rPr>
              <a:t>Mostly C- Our Functionalist</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Emile Durkheim. Functionalism is theory which argues that members of society are united together by a shared set of idea and beliefs called ‘norms’ (normal behaviour.) These norms are accepted by all members in society and are enforced by structures such as family and education.  They see society like a human body – with all parts needed in order for it to ‘function’ and work effectively. </a:t>
            </a:r>
          </a:p>
          <a:p>
            <a:endParaRPr lang="en-GB" sz="1200" dirty="0">
              <a:latin typeface="Tw Cen MT" panose="020B0602020104020603" pitchFamily="34" charset="0"/>
            </a:endParaRPr>
          </a:p>
          <a:p>
            <a:endParaRPr lang="en-GB" sz="1200" u="sng" dirty="0">
              <a:latin typeface="Tw Cen MT" panose="020B0602020104020603" pitchFamily="34" charset="0"/>
            </a:endParaRPr>
          </a:p>
          <a:p>
            <a:r>
              <a:rPr lang="en-GB" sz="1200" u="sng" dirty="0">
                <a:latin typeface="Tw Cen MT" panose="020B0602020104020603" pitchFamily="34" charset="0"/>
              </a:rPr>
              <a:t>Mostly D- Our interactionist (Social Action Theory)</a:t>
            </a: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Becker/ Mead. Interactionism looks at how people create meaning during social interactions, how they present and construct the self (or identity) as well as how they define situations. One of the perspectives key ideas is that people act the way they do because of how they define situations. Becker uses the example of nudity to illustrate how timing, place and audience can influence how people see an action or idea. </a:t>
            </a:r>
          </a:p>
          <a:p>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u="sng" dirty="0">
                <a:latin typeface="Tw Cen MT" panose="020B0602020104020603" pitchFamily="34" charset="0"/>
              </a:rPr>
              <a:t>Mostly E – Our post-modernist</a:t>
            </a:r>
            <a:endParaRPr lang="en-GB" sz="1200" dirty="0">
              <a:latin typeface="Tw Cen MT" panose="020B0602020104020603" pitchFamily="34" charset="0"/>
            </a:endParaRPr>
          </a:p>
          <a:p>
            <a:endParaRPr lang="en-GB" sz="1200" dirty="0">
              <a:latin typeface="Tw Cen MT" panose="020B0602020104020603" pitchFamily="34" charset="0"/>
            </a:endParaRPr>
          </a:p>
          <a:p>
            <a:r>
              <a:rPr lang="en-GB" sz="1200" dirty="0">
                <a:latin typeface="Tw Cen MT" panose="020B0602020104020603" pitchFamily="34" charset="0"/>
              </a:rPr>
              <a:t>You are most likely to turn into Foucault. Post-modernism is a more recent Sociological theory which seeks to question and de-construct existing structures and understandings of reality. Post modernism rejects the idea that one theory such as functionalism, Utilitarianism, religion or even science can explain reality! </a:t>
            </a:r>
          </a:p>
          <a:p>
            <a:endParaRPr lang="en-GB" sz="1200" dirty="0">
              <a:latin typeface="Tw Cen MT" panose="020B0602020104020603" pitchFamily="34" charset="0"/>
            </a:endParaRPr>
          </a:p>
          <a:p>
            <a:endParaRPr lang="en-GB" sz="1200" dirty="0">
              <a:latin typeface="Tw Cen MT" panose="020B0602020104020603" pitchFamily="34" charset="0"/>
            </a:endParaRPr>
          </a:p>
          <a:p>
            <a:endParaRPr lang="en-GB" sz="1200" dirty="0">
              <a:latin typeface="Tw Cen MT" panose="020B0602020104020603" pitchFamily="34" charset="0"/>
            </a:endParaRPr>
          </a:p>
        </p:txBody>
      </p:sp>
      <p:sp>
        <p:nvSpPr>
          <p:cNvPr id="4" name="AutoShape 2" descr="Image result for DURKHEIM"/>
          <p:cNvSpPr>
            <a:spLocks noChangeAspect="1" noChangeArrowheads="1"/>
          </p:cNvSpPr>
          <p:nvPr/>
        </p:nvSpPr>
        <p:spPr bwMode="auto">
          <a:xfrm>
            <a:off x="247713" y="31530"/>
            <a:ext cx="247650" cy="2476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056"/>
          </a:p>
        </p:txBody>
      </p:sp>
      <p:pic>
        <p:nvPicPr>
          <p:cNvPr id="5" name="Picture 4"/>
          <p:cNvPicPr>
            <a:picLocks noChangeAspect="1"/>
          </p:cNvPicPr>
          <p:nvPr/>
        </p:nvPicPr>
        <p:blipFill>
          <a:blip r:embed="rId2"/>
          <a:stretch>
            <a:fillRect/>
          </a:stretch>
        </p:blipFill>
        <p:spPr>
          <a:xfrm>
            <a:off x="191192" y="5004093"/>
            <a:ext cx="933552" cy="871990"/>
          </a:xfrm>
          <a:prstGeom prst="rect">
            <a:avLst/>
          </a:prstGeom>
        </p:spPr>
      </p:pic>
      <p:pic>
        <p:nvPicPr>
          <p:cNvPr id="6" name="Picture 5"/>
          <p:cNvPicPr>
            <a:picLocks noChangeAspect="1"/>
          </p:cNvPicPr>
          <p:nvPr/>
        </p:nvPicPr>
        <p:blipFill>
          <a:blip r:embed="rId3"/>
          <a:stretch>
            <a:fillRect/>
          </a:stretch>
        </p:blipFill>
        <p:spPr>
          <a:xfrm>
            <a:off x="247713" y="3195669"/>
            <a:ext cx="851899" cy="1000056"/>
          </a:xfrm>
          <a:prstGeom prst="rect">
            <a:avLst/>
          </a:prstGeom>
        </p:spPr>
      </p:pic>
      <p:pic>
        <p:nvPicPr>
          <p:cNvPr id="7" name="Picture 6"/>
          <p:cNvPicPr>
            <a:picLocks noChangeAspect="1"/>
          </p:cNvPicPr>
          <p:nvPr/>
        </p:nvPicPr>
        <p:blipFill>
          <a:blip r:embed="rId4"/>
          <a:stretch>
            <a:fillRect/>
          </a:stretch>
        </p:blipFill>
        <p:spPr>
          <a:xfrm>
            <a:off x="172199" y="8265368"/>
            <a:ext cx="871185" cy="1072228"/>
          </a:xfrm>
          <a:prstGeom prst="rect">
            <a:avLst/>
          </a:prstGeom>
        </p:spPr>
      </p:pic>
      <p:pic>
        <p:nvPicPr>
          <p:cNvPr id="8" name="Picture 7"/>
          <p:cNvPicPr>
            <a:picLocks noChangeAspect="1"/>
          </p:cNvPicPr>
          <p:nvPr/>
        </p:nvPicPr>
        <p:blipFill>
          <a:blip r:embed="rId5"/>
          <a:stretch>
            <a:fillRect/>
          </a:stretch>
        </p:blipFill>
        <p:spPr>
          <a:xfrm>
            <a:off x="184083" y="6681511"/>
            <a:ext cx="859301" cy="860412"/>
          </a:xfrm>
          <a:prstGeom prst="rect">
            <a:avLst/>
          </a:prstGeom>
        </p:spPr>
      </p:pic>
      <p:pic>
        <p:nvPicPr>
          <p:cNvPr id="9" name="Picture 8"/>
          <p:cNvPicPr>
            <a:picLocks noChangeAspect="1"/>
          </p:cNvPicPr>
          <p:nvPr/>
        </p:nvPicPr>
        <p:blipFill rotWithShape="1">
          <a:blip r:embed="rId6"/>
          <a:srcRect r="46682" b="18245"/>
          <a:stretch/>
        </p:blipFill>
        <p:spPr>
          <a:xfrm>
            <a:off x="263214" y="1568179"/>
            <a:ext cx="861530" cy="838519"/>
          </a:xfrm>
          <a:prstGeom prst="rect">
            <a:avLst/>
          </a:prstGeom>
        </p:spPr>
      </p:pic>
      <p:sp>
        <p:nvSpPr>
          <p:cNvPr id="10" name="TextBox 9"/>
          <p:cNvSpPr txBox="1"/>
          <p:nvPr/>
        </p:nvSpPr>
        <p:spPr>
          <a:xfrm>
            <a:off x="6472848" y="59017"/>
            <a:ext cx="435869" cy="369332"/>
          </a:xfrm>
          <a:prstGeom prst="rect">
            <a:avLst/>
          </a:prstGeom>
          <a:noFill/>
        </p:spPr>
        <p:txBody>
          <a:bodyPr wrap="square" rtlCol="0">
            <a:spAutoFit/>
          </a:bodyPr>
          <a:lstStyle/>
          <a:p>
            <a:r>
              <a:rPr lang="en-GB" dirty="0"/>
              <a:t>6</a:t>
            </a:r>
          </a:p>
        </p:txBody>
      </p:sp>
    </p:spTree>
    <p:extLst>
      <p:ext uri="{BB962C8B-B14F-4D97-AF65-F5344CB8AC3E}">
        <p14:creationId xmlns:p14="http://schemas.microsoft.com/office/powerpoint/2010/main" val="13971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2C32B6-77FB-BFA0-95B9-8C09E410E342}"/>
              </a:ext>
            </a:extLst>
          </p:cNvPr>
          <p:cNvSpPr/>
          <p:nvPr/>
        </p:nvSpPr>
        <p:spPr>
          <a:xfrm>
            <a:off x="18661" y="0"/>
            <a:ext cx="6669360" cy="7931787"/>
          </a:xfrm>
          <a:prstGeom prst="rect">
            <a:avLst/>
          </a:prstGeom>
        </p:spPr>
        <p:txBody>
          <a:bodyPr wrap="square">
            <a:spAutoFit/>
          </a:bodyPr>
          <a:lstStyle/>
          <a:p>
            <a:pPr>
              <a:lnSpc>
                <a:spcPct val="115000"/>
              </a:lnSpc>
            </a:pPr>
            <a:r>
              <a:rPr lang="en-GB" sz="1200" b="1" dirty="0">
                <a:latin typeface="Arial" panose="020B0604020202020204" pitchFamily="34" charset="0"/>
                <a:ea typeface="Arial" panose="020B0604020202020204" pitchFamily="34" charset="0"/>
              </a:rPr>
              <a:t>Structural Functionalism</a:t>
            </a:r>
            <a:br>
              <a:rPr lang="en-GB" sz="1200" b="1" dirty="0">
                <a:latin typeface="Arial" panose="020B0604020202020204" pitchFamily="34" charset="0"/>
                <a:ea typeface="Arial" panose="020B0604020202020204" pitchFamily="34" charset="0"/>
              </a:rPr>
            </a:br>
            <a:br>
              <a:rPr lang="en-GB" sz="1200" b="1" dirty="0">
                <a:latin typeface="Arial" panose="020B0604020202020204" pitchFamily="34" charset="0"/>
                <a:ea typeface="Arial" panose="020B0604020202020204" pitchFamily="34" charset="0"/>
              </a:rPr>
            </a:br>
            <a:endParaRPr lang="en-GB" sz="1200" b="1"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Identify two significant structural functionalist theorists.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Functionalism is a ‘consensus theory’ what does this mean?</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Functionalists argue for an ‘organic analogy’ view of society. What does this mean? Give examples to illustrate your understanding.</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is social order maintained for functionalists?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Where do norms and values come from according to functionalists?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Functionalists believe that society is open and fair and that capitalism is based on a ‘meritocracy’, what does this mean?</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Functionalism is said to be a conservative theory, what does this mean? (I am not talking about the Conservative Party)</a:t>
            </a:r>
          </a:p>
        </p:txBody>
      </p:sp>
    </p:spTree>
    <p:extLst>
      <p:ext uri="{BB962C8B-B14F-4D97-AF65-F5344CB8AC3E}">
        <p14:creationId xmlns:p14="http://schemas.microsoft.com/office/powerpoint/2010/main" val="346034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508242-B93A-135D-FD0B-F210C1FCCF13}"/>
              </a:ext>
            </a:extLst>
          </p:cNvPr>
          <p:cNvSpPr/>
          <p:nvPr/>
        </p:nvSpPr>
        <p:spPr>
          <a:xfrm>
            <a:off x="116632" y="0"/>
            <a:ext cx="6741368" cy="7719421"/>
          </a:xfrm>
          <a:prstGeom prst="rect">
            <a:avLst/>
          </a:prstGeom>
        </p:spPr>
        <p:txBody>
          <a:bodyPr wrap="square">
            <a:spAutoFit/>
          </a:bodyPr>
          <a:lstStyle/>
          <a:p>
            <a:pPr>
              <a:lnSpc>
                <a:spcPct val="115000"/>
              </a:lnSpc>
            </a:pPr>
            <a:r>
              <a:rPr lang="en-GB" sz="1200" dirty="0">
                <a:latin typeface="Arial" panose="020B0604020202020204" pitchFamily="34" charset="0"/>
                <a:ea typeface="Arial" panose="020B0604020202020204" pitchFamily="34" charset="0"/>
              </a:rPr>
              <a:t> </a:t>
            </a:r>
          </a:p>
          <a:p>
            <a:pPr>
              <a:lnSpc>
                <a:spcPct val="115000"/>
              </a:lnSpc>
            </a:pPr>
            <a:r>
              <a:rPr lang="en-GB" sz="1200" b="1" dirty="0">
                <a:latin typeface="Arial" panose="020B0604020202020204" pitchFamily="34" charset="0"/>
                <a:ea typeface="Arial" panose="020B0604020202020204" pitchFamily="34" charset="0"/>
              </a:rPr>
              <a:t>Structural Marxism</a:t>
            </a:r>
          </a:p>
          <a:p>
            <a:pPr>
              <a:lnSpc>
                <a:spcPct val="115000"/>
              </a:lnSpc>
            </a:pPr>
            <a:r>
              <a:rPr lang="en-GB" sz="1200" dirty="0">
                <a:latin typeface="Arial" panose="020B0604020202020204" pitchFamily="34" charset="0"/>
                <a:ea typeface="Arial" panose="020B0604020202020204" pitchFamily="34" charset="0"/>
              </a:rPr>
              <a:t> </a:t>
            </a:r>
          </a:p>
          <a:p>
            <a:pPr>
              <a:lnSpc>
                <a:spcPct val="115000"/>
              </a:lnSpc>
            </a:pP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Who created the Marxist view of society?</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What is the base/superstructure of society? Give an example to illustrate your understanding.</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Marxism is a conflict theory, what does this mean?</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many classes are there in a capitalist society according to Karl Marx?  Who are they?</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do the concepts of norms and values link to the concept of ‘dominant ideology’?</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do </a:t>
            </a:r>
            <a:r>
              <a:rPr lang="en-GB" sz="1200" dirty="0" err="1">
                <a:latin typeface="Arial" panose="020B0604020202020204" pitchFamily="34" charset="0"/>
                <a:ea typeface="Arial" panose="020B0604020202020204" pitchFamily="34" charset="0"/>
              </a:rPr>
              <a:t>marxists</a:t>
            </a:r>
            <a:r>
              <a:rPr lang="en-GB" sz="1200" dirty="0">
                <a:latin typeface="Arial" panose="020B0604020202020204" pitchFamily="34" charset="0"/>
                <a:ea typeface="Arial" panose="020B0604020202020204" pitchFamily="34" charset="0"/>
              </a:rPr>
              <a:t> hope to bring about an end to capitalism?</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Marxism is said to be a radical theory, what does this mean?</a:t>
            </a:r>
          </a:p>
        </p:txBody>
      </p:sp>
    </p:spTree>
    <p:extLst>
      <p:ext uri="{BB962C8B-B14F-4D97-AF65-F5344CB8AC3E}">
        <p14:creationId xmlns:p14="http://schemas.microsoft.com/office/powerpoint/2010/main" val="425395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0CF3D-240C-82B1-DDC2-DFA05C58A43C}"/>
              </a:ext>
            </a:extLst>
          </p:cNvPr>
          <p:cNvSpPr/>
          <p:nvPr/>
        </p:nvSpPr>
        <p:spPr>
          <a:xfrm>
            <a:off x="260648" y="128464"/>
            <a:ext cx="6336704" cy="6445226"/>
          </a:xfrm>
          <a:prstGeom prst="rect">
            <a:avLst/>
          </a:prstGeom>
        </p:spPr>
        <p:txBody>
          <a:bodyPr wrap="square">
            <a:spAutoFit/>
          </a:bodyPr>
          <a:lstStyle/>
          <a:p>
            <a:pPr>
              <a:lnSpc>
                <a:spcPct val="115000"/>
              </a:lnSpc>
            </a:pPr>
            <a:r>
              <a:rPr lang="en-GB" sz="1200" b="1" dirty="0">
                <a:latin typeface="Arial" panose="020B0604020202020204" pitchFamily="34" charset="0"/>
                <a:ea typeface="Arial" panose="020B0604020202020204" pitchFamily="34" charset="0"/>
              </a:rPr>
              <a:t>Feminist Theory</a:t>
            </a:r>
            <a:br>
              <a:rPr lang="en-GB" sz="1200" b="1" dirty="0">
                <a:latin typeface="Arial" panose="020B0604020202020204" pitchFamily="34" charset="0"/>
                <a:ea typeface="Arial" panose="020B0604020202020204" pitchFamily="34" charset="0"/>
              </a:rPr>
            </a:br>
            <a:endParaRPr lang="en-GB" sz="1200" b="1"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Who is considered to be the first feminist and what was her book called?</a:t>
            </a:r>
          </a:p>
          <a:p>
            <a:pPr marL="342900" lvl="0" indent="-342900">
              <a:lnSpc>
                <a:spcPct val="115000"/>
              </a:lnSpc>
              <a:buFont typeface="+mj-lt"/>
              <a:buAutoNum type="arabicPeriod"/>
            </a:pP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Feminism is a conflict theory, who is in conflict?</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How many types of feminist theories are there?</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What is patriarchy? Give examples to illustrate your understanding.</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Firestone argued for the separation of men and women, how did she hope to achieve this?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Which type of feminist believes that women/s lives can be improved through changes in the law?</a:t>
            </a:r>
          </a:p>
        </p:txBody>
      </p:sp>
    </p:spTree>
    <p:extLst>
      <p:ext uri="{BB962C8B-B14F-4D97-AF65-F5344CB8AC3E}">
        <p14:creationId xmlns:p14="http://schemas.microsoft.com/office/powerpoint/2010/main" val="263912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239FEA-6564-A7A3-1D8F-9B1E159C8CF6}"/>
              </a:ext>
            </a:extLst>
          </p:cNvPr>
          <p:cNvSpPr/>
          <p:nvPr/>
        </p:nvSpPr>
        <p:spPr>
          <a:xfrm>
            <a:off x="116632" y="32927"/>
            <a:ext cx="6480720" cy="6869958"/>
          </a:xfrm>
          <a:prstGeom prst="rect">
            <a:avLst/>
          </a:prstGeom>
        </p:spPr>
        <p:txBody>
          <a:bodyPr wrap="square">
            <a:spAutoFit/>
          </a:bodyPr>
          <a:lstStyle/>
          <a:p>
            <a:pPr>
              <a:lnSpc>
                <a:spcPct val="115000"/>
              </a:lnSpc>
            </a:pPr>
            <a:r>
              <a:rPr lang="en-GB" sz="1200" b="1" dirty="0">
                <a:latin typeface="Arial" panose="020B0604020202020204" pitchFamily="34" charset="0"/>
                <a:ea typeface="Arial" panose="020B0604020202020204" pitchFamily="34" charset="0"/>
              </a:rPr>
              <a:t>Social Action Theories</a:t>
            </a: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What are the main focus of social action theories?</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Who is considered to be the founder of social action theory?</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Where do social action theorists view the source of our behaviour coming from?</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Social action theories are ‘micro’ in their approach, what does this mean?</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a:p>
            <a:pPr marL="342900" lvl="0" indent="-342900">
              <a:lnSpc>
                <a:spcPct val="115000"/>
              </a:lnSpc>
              <a:buFont typeface="+mj-lt"/>
              <a:buAutoNum type="arabicPeriod"/>
            </a:pPr>
            <a:r>
              <a:rPr lang="en-GB" sz="1200" dirty="0">
                <a:latin typeface="Arial" panose="020B0604020202020204" pitchFamily="34" charset="0"/>
                <a:ea typeface="Arial" panose="020B0604020202020204" pitchFamily="34" charset="0"/>
              </a:rPr>
              <a:t>Social action theorists believe that the world is a subjective creation, what does this mean? Give an example to illustrate your understanding.</a:t>
            </a: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br>
              <a:rPr lang="en-GB" sz="1200" dirty="0">
                <a:latin typeface="Arial" panose="020B0604020202020204" pitchFamily="34" charset="0"/>
                <a:ea typeface="Arial" panose="020B0604020202020204" pitchFamily="34" charset="0"/>
              </a:rPr>
            </a:br>
            <a:endParaRPr lang="en-GB" sz="1200" dirty="0">
              <a:latin typeface="Arial" panose="020B0604020202020204" pitchFamily="34" charset="0"/>
              <a:ea typeface="Arial" panose="020B0604020202020204" pitchFamily="34" charset="0"/>
            </a:endParaRPr>
          </a:p>
        </p:txBody>
      </p:sp>
      <p:sp>
        <p:nvSpPr>
          <p:cNvPr id="3" name="Rectangle 2">
            <a:extLst>
              <a:ext uri="{FF2B5EF4-FFF2-40B4-BE49-F238E27FC236}">
                <a16:creationId xmlns:a16="http://schemas.microsoft.com/office/drawing/2014/main" id="{4CFA88F1-818E-BA15-9847-E459DAA7CC11}"/>
              </a:ext>
            </a:extLst>
          </p:cNvPr>
          <p:cNvSpPr/>
          <p:nvPr/>
        </p:nvSpPr>
        <p:spPr>
          <a:xfrm>
            <a:off x="116632" y="7626304"/>
            <a:ext cx="6480720" cy="2246769"/>
          </a:xfrm>
          <a:prstGeom prst="rect">
            <a:avLst/>
          </a:prstGeom>
        </p:spPr>
        <p:txBody>
          <a:bodyPr wrap="square">
            <a:spAutoFit/>
          </a:bodyPr>
          <a:lstStyle/>
          <a:p>
            <a:r>
              <a:rPr lang="en-GB" sz="1400" dirty="0"/>
              <a:t>For your first lesson we expect you to have the following: </a:t>
            </a:r>
            <a:br>
              <a:rPr lang="en-GB" sz="1400" dirty="0"/>
            </a:br>
            <a:endParaRPr lang="en-GB" sz="1400" dirty="0"/>
          </a:p>
          <a:p>
            <a:pPr marL="285750" indent="-285750">
              <a:buFont typeface="Arial" panose="020B0604020202020204" pitchFamily="34" charset="0"/>
              <a:buChar char="•"/>
            </a:pPr>
            <a:r>
              <a:rPr lang="en-GB" sz="1400" dirty="0"/>
              <a:t>Folder labelled with your name on and Sociology. </a:t>
            </a:r>
          </a:p>
          <a:p>
            <a:pPr marL="285750" indent="-285750">
              <a:buFont typeface="Arial" panose="020B0604020202020204" pitchFamily="34" charset="0"/>
              <a:buChar char="•"/>
            </a:pPr>
            <a:r>
              <a:rPr lang="en-GB" sz="1400" dirty="0"/>
              <a:t>There must be dividers in your folder – plastic ones are better as they are tougher. </a:t>
            </a:r>
          </a:p>
          <a:p>
            <a:pPr marL="285750" indent="-285750">
              <a:buFont typeface="Arial" panose="020B0604020202020204" pitchFamily="34" charset="0"/>
              <a:buChar char="•"/>
            </a:pPr>
            <a:r>
              <a:rPr lang="en-GB" sz="1400" dirty="0"/>
              <a:t>Your own lined paper and plenty of plastic wallets. </a:t>
            </a:r>
          </a:p>
          <a:p>
            <a:pPr marL="285750" indent="-285750">
              <a:buFont typeface="Arial" panose="020B0604020202020204" pitchFamily="34" charset="0"/>
              <a:buChar char="•"/>
            </a:pPr>
            <a:r>
              <a:rPr lang="en-GB" sz="1400" dirty="0"/>
              <a:t>A pencil case with the usual in it - but we use a lot of post-it notes and highlighters so have plenty of those.  </a:t>
            </a:r>
            <a:br>
              <a:rPr lang="en-GB" sz="1400" dirty="0"/>
            </a:br>
            <a:r>
              <a:rPr lang="en-GB" sz="1400" b="1" dirty="0"/>
              <a:t> </a:t>
            </a:r>
          </a:p>
          <a:p>
            <a:r>
              <a:rPr lang="en-GB" sz="1400" b="1" dirty="0"/>
              <a:t>Well done! You’re all set ready to embark on your Sociology A Level course.  We look forward to seeing you in September!</a:t>
            </a:r>
          </a:p>
        </p:txBody>
      </p:sp>
    </p:spTree>
    <p:extLst>
      <p:ext uri="{BB962C8B-B14F-4D97-AF65-F5344CB8AC3E}">
        <p14:creationId xmlns:p14="http://schemas.microsoft.com/office/powerpoint/2010/main" val="2703922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D92DC9662E244A972D235D5983149" ma:contentTypeVersion="10" ma:contentTypeDescription="Create a new document." ma:contentTypeScope="" ma:versionID="19fde66b3e6d2ccd14caf531b71decbf">
  <xsd:schema xmlns:xsd="http://www.w3.org/2001/XMLSchema" xmlns:xs="http://www.w3.org/2001/XMLSchema" xmlns:p="http://schemas.microsoft.com/office/2006/metadata/properties" xmlns:ns2="f8018255-1a47-4826-8e03-8d6fc0e7aa27" xmlns:ns3="f4c4562d-0659-4419-a929-4b436516bf82" targetNamespace="http://schemas.microsoft.com/office/2006/metadata/properties" ma:root="true" ma:fieldsID="5e4b8eb2c936c95fbe4cb306510f7a01" ns2:_="" ns3:_="">
    <xsd:import namespace="f8018255-1a47-4826-8e03-8d6fc0e7aa27"/>
    <xsd:import namespace="f4c4562d-0659-4419-a929-4b436516bf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18255-1a47-4826-8e03-8d6fc0e7a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c4562d-0659-4419-a929-4b436516bf8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B24605-0269-4C9D-9827-7EB86C333F3C}"/>
</file>

<file path=customXml/itemProps2.xml><?xml version="1.0" encoding="utf-8"?>
<ds:datastoreItem xmlns:ds="http://schemas.openxmlformats.org/officeDocument/2006/customXml" ds:itemID="{2A415E20-647F-4ADA-A5A0-29C1202AC266}"/>
</file>

<file path=customXml/itemProps3.xml><?xml version="1.0" encoding="utf-8"?>
<ds:datastoreItem xmlns:ds="http://schemas.openxmlformats.org/officeDocument/2006/customXml" ds:itemID="{CA79FBFA-87D8-4D92-8BA0-B6034E7FE6F1}"/>
</file>

<file path=docProps/app.xml><?xml version="1.0" encoding="utf-8"?>
<Properties xmlns="http://schemas.openxmlformats.org/officeDocument/2006/extended-properties" xmlns:vt="http://schemas.openxmlformats.org/officeDocument/2006/docPropsVTypes">
  <TotalTime>877</TotalTime>
  <Words>1857</Words>
  <Application>Microsoft Macintosh PowerPoint</Application>
  <PresentationFormat>A4 Paper (210x297 mm)</PresentationFormat>
  <Paragraphs>172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E Hanwell</cp:lastModifiedBy>
  <cp:revision>99</cp:revision>
  <dcterms:created xsi:type="dcterms:W3CDTF">2015-06-03T18:33:21Z</dcterms:created>
  <dcterms:modified xsi:type="dcterms:W3CDTF">2022-06-13T19:12:26Z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0x010100D3BD92DC9662E244A972D235D5983149</vt:lpwstr>
  </property>
</Properties>
</file>