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4" r:id="rId2"/>
    <p:sldId id="256" r:id="rId3"/>
    <p:sldId id="257" r:id="rId4"/>
    <p:sldId id="262" r:id="rId5"/>
    <p:sldId id="258" r:id="rId6"/>
    <p:sldId id="264" r:id="rId7"/>
    <p:sldId id="260" r:id="rId8"/>
    <p:sldId id="281" r:id="rId9"/>
    <p:sldId id="285" r:id="rId10"/>
    <p:sldId id="267" r:id="rId11"/>
    <p:sldId id="268" r:id="rId12"/>
    <p:sldId id="269" r:id="rId13"/>
    <p:sldId id="270" r:id="rId14"/>
    <p:sldId id="290" r:id="rId15"/>
    <p:sldId id="271" r:id="rId16"/>
    <p:sldId id="291" r:id="rId17"/>
    <p:sldId id="275" r:id="rId18"/>
    <p:sldId id="273" r:id="rId19"/>
    <p:sldId id="286" r:id="rId20"/>
    <p:sldId id="277" r:id="rId21"/>
    <p:sldId id="278" r:id="rId22"/>
    <p:sldId id="289" r:id="rId23"/>
    <p:sldId id="292" r:id="rId24"/>
    <p:sldId id="276" r:id="rId25"/>
    <p:sldId id="288" r:id="rId26"/>
    <p:sldId id="282" r:id="rId27"/>
    <p:sldId id="272"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7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FB458-6DA5-4A17-8995-B02DFE48A4BF}" type="datetimeFigureOut">
              <a:rPr lang="en-GB" smtClean="0"/>
              <a:t>05/07/2022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72D90-E053-4320-B91A-D63A0F598B4F}" type="slidenum">
              <a:rPr lang="en-GB" smtClean="0"/>
              <a:t>‹#›</a:t>
            </a:fld>
            <a:endParaRPr lang="en-GB"/>
          </a:p>
        </p:txBody>
      </p:sp>
    </p:spTree>
    <p:extLst>
      <p:ext uri="{BB962C8B-B14F-4D97-AF65-F5344CB8AC3E}">
        <p14:creationId xmlns:p14="http://schemas.microsoft.com/office/powerpoint/2010/main" val="92005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estudentroom.co.uk/content.php?r=23537-apprenticeship-zon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My name is </a:t>
            </a:r>
            <a:r>
              <a:rPr lang="en-GB" sz="1800" b="1" dirty="0"/>
              <a:t>‘Tina ’</a:t>
            </a:r>
            <a:r>
              <a:rPr lang="en-GB" sz="1800" dirty="0"/>
              <a:t> and I’m here on behalf of the National Apprenticeship Service to talk to you about apprenticeships.</a:t>
            </a:r>
          </a:p>
          <a:p>
            <a:endParaRPr lang="en-GB" sz="1800" dirty="0"/>
          </a:p>
          <a:p>
            <a:r>
              <a:rPr lang="en-GB" sz="1800" dirty="0"/>
              <a:t>It’s really important to remember to keep your options open about your future. So for the next 15-20 minutes, I’m going to explain:</a:t>
            </a:r>
            <a:br>
              <a:rPr lang="en-GB" sz="1800" dirty="0"/>
            </a:br>
            <a:r>
              <a:rPr lang="en-GB" sz="1800" dirty="0"/>
              <a:t>- The range of apprenticeship job roles available</a:t>
            </a:r>
            <a:br>
              <a:rPr lang="en-GB" sz="1800" dirty="0"/>
            </a:br>
            <a:r>
              <a:rPr lang="en-GB" sz="1800" dirty="0"/>
              <a:t>- The different levels</a:t>
            </a:r>
            <a:br>
              <a:rPr lang="en-GB" sz="1800" dirty="0"/>
            </a:br>
            <a:r>
              <a:rPr lang="en-GB" sz="1800" dirty="0"/>
              <a:t>- How you find an apprenticeship and </a:t>
            </a:r>
            <a:br>
              <a:rPr lang="en-GB" sz="1800" dirty="0"/>
            </a:br>
            <a:r>
              <a:rPr lang="en-GB" sz="1800" dirty="0"/>
              <a:t>- What you need to do next</a:t>
            </a:r>
          </a:p>
          <a:p>
            <a:endParaRPr lang="en-GB" sz="1800" dirty="0"/>
          </a:p>
          <a:p>
            <a:r>
              <a:rPr lang="en-GB" sz="1800" dirty="0"/>
              <a:t>Regardless of qualifications, there are apprenticeships for everyone but not many people realise that apprenticeships are for A* students</a:t>
            </a:r>
          </a:p>
          <a:p>
            <a:endParaRPr lang="en-GB" sz="1800" dirty="0"/>
          </a:p>
          <a:p>
            <a:r>
              <a:rPr lang="en-GB" sz="1800" b="1" dirty="0"/>
              <a:t>Activity idea: </a:t>
            </a:r>
          </a:p>
          <a:p>
            <a:r>
              <a:rPr lang="en-GB" sz="1800" dirty="0"/>
              <a:t>Before I start, hands up who knows what an apprenticeship is?</a:t>
            </a:r>
          </a:p>
          <a:p>
            <a:r>
              <a:rPr lang="en-GB" sz="1800" dirty="0"/>
              <a:t>(typical response is to get around 20% of the audience with their hands raised)</a:t>
            </a:r>
          </a:p>
          <a:p>
            <a:r>
              <a:rPr lang="en-GB" sz="1800" dirty="0"/>
              <a:t>Ok – well hopefully when I ask you that again at the end of this session, everyone’s hands will be up in the air.</a:t>
            </a:r>
          </a:p>
          <a:p>
            <a:endParaRPr lang="en-GB" sz="800" dirty="0"/>
          </a:p>
        </p:txBody>
      </p:sp>
      <p:sp>
        <p:nvSpPr>
          <p:cNvPr id="4" name="Slide Number Placeholder 3"/>
          <p:cNvSpPr>
            <a:spLocks noGrp="1"/>
          </p:cNvSpPr>
          <p:nvPr>
            <p:ph type="sldNum" sz="quarter" idx="10"/>
          </p:nvPr>
        </p:nvSpPr>
        <p:spPr/>
        <p:txBody>
          <a:bodyPr/>
          <a:lstStyle/>
          <a:p>
            <a:pPr defTabSz="966064">
              <a:defRPr/>
            </a:pPr>
            <a:fld id="{CB65410F-BEA7-4974-A53D-8346EC0C6A7B}" type="slidenum">
              <a:rPr lang="en-GB" sz="1900" kern="0">
                <a:solidFill>
                  <a:sysClr val="windowText" lastClr="000000"/>
                </a:solidFill>
              </a:rPr>
              <a:pPr defTabSz="966064">
                <a:defRPr/>
              </a:pPr>
              <a:t>1</a:t>
            </a:fld>
            <a:endParaRPr lang="en-GB" sz="1900" kern="0" dirty="0">
              <a:solidFill>
                <a:sysClr val="windowText" lastClr="000000"/>
              </a:solidFill>
            </a:endParaRPr>
          </a:p>
        </p:txBody>
      </p:sp>
    </p:spTree>
    <p:extLst>
      <p:ext uri="{BB962C8B-B14F-4D97-AF65-F5344CB8AC3E}">
        <p14:creationId xmlns:p14="http://schemas.microsoft.com/office/powerpoint/2010/main" val="426664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This year the National Apprenticeship Service</a:t>
            </a:r>
            <a:r>
              <a:rPr lang="en-GB" sz="800" baseline="0" dirty="0"/>
              <a:t> together with </a:t>
            </a:r>
            <a:r>
              <a:rPr lang="en-GB" sz="800" b="0" kern="1200" dirty="0">
                <a:solidFill>
                  <a:schemeClr val="tx1"/>
                </a:solidFill>
                <a:effectLst/>
                <a:latin typeface="+mn-lt"/>
                <a:ea typeface="+mn-ea"/>
                <a:cs typeface="+mn-cs"/>
              </a:rPr>
              <a:t>UCAS </a:t>
            </a:r>
            <a:r>
              <a:rPr lang="en-GB" sz="800" baseline="0" dirty="0"/>
              <a:t>(</a:t>
            </a:r>
            <a:r>
              <a:rPr lang="en-GB" sz="800" b="0" kern="1200" dirty="0">
                <a:solidFill>
                  <a:schemeClr val="tx1"/>
                </a:solidFill>
                <a:effectLst/>
                <a:latin typeface="+mn-lt"/>
                <a:ea typeface="+mn-ea"/>
                <a:cs typeface="+mn-cs"/>
              </a:rPr>
              <a:t>Universities and Colleges Admissions Service) are working</a:t>
            </a:r>
            <a:r>
              <a:rPr lang="en-GB" sz="800" b="0" kern="1200" baseline="0" dirty="0">
                <a:solidFill>
                  <a:schemeClr val="tx1"/>
                </a:solidFill>
                <a:effectLst/>
                <a:latin typeface="+mn-lt"/>
                <a:ea typeface="+mn-ea"/>
                <a:cs typeface="+mn-cs"/>
              </a:rPr>
              <a:t> together to promote higher and degree apprenticeships. </a:t>
            </a:r>
          </a:p>
          <a:p>
            <a:endParaRPr lang="en-GB" sz="800" b="0" kern="1200" baseline="0" dirty="0">
              <a:solidFill>
                <a:schemeClr val="tx1"/>
              </a:solidFill>
              <a:effectLst/>
              <a:latin typeface="+mn-lt"/>
              <a:ea typeface="+mn-ea"/>
              <a:cs typeface="+mn-cs"/>
            </a:endParaRPr>
          </a:p>
          <a:p>
            <a:r>
              <a:rPr lang="en-GB" sz="800" b="0" kern="1200" baseline="0" dirty="0">
                <a:solidFill>
                  <a:schemeClr val="tx1"/>
                </a:solidFill>
                <a:effectLst/>
                <a:latin typeface="+mn-lt"/>
                <a:ea typeface="+mn-ea"/>
                <a:cs typeface="+mn-cs"/>
              </a:rPr>
              <a:t>You can go onto their website to view all of the Higher and Degree apprenticeship vacancies and in the future, these will also be a link alongside your options so that when you select your university choices, you will also be able to look at degree apprenticeships.</a:t>
            </a:r>
          </a:p>
          <a:p>
            <a:endParaRPr lang="en-GB" sz="800" b="0" kern="1200" baseline="0" dirty="0">
              <a:solidFill>
                <a:schemeClr val="tx1"/>
              </a:solidFill>
              <a:effectLst/>
              <a:latin typeface="+mn-lt"/>
              <a:ea typeface="+mn-ea"/>
              <a:cs typeface="+mn-cs"/>
            </a:endParaRPr>
          </a:p>
          <a:p>
            <a:r>
              <a:rPr lang="en-GB" sz="800" b="0" kern="1200" baseline="0" dirty="0">
                <a:solidFill>
                  <a:schemeClr val="tx1"/>
                </a:solidFill>
                <a:effectLst/>
                <a:latin typeface="+mn-lt"/>
                <a:ea typeface="+mn-ea"/>
                <a:cs typeface="+mn-cs"/>
              </a:rPr>
              <a:t>No-matter what your first choice is, whether it is studying at university full time or applying for apprenticeships, it’s really important to keep your options and do your research. Apply for university and look at apprenticeships and submit applications.</a:t>
            </a:r>
          </a:p>
          <a:p>
            <a:endParaRPr lang="en-GB" sz="800" b="0" kern="1200" baseline="0" dirty="0">
              <a:solidFill>
                <a:schemeClr val="tx1"/>
              </a:solidFill>
              <a:effectLst/>
              <a:latin typeface="+mn-lt"/>
              <a:ea typeface="+mn-ea"/>
              <a:cs typeface="+mn-cs"/>
            </a:endParaRPr>
          </a:p>
          <a:p>
            <a:r>
              <a:rPr lang="en-GB" sz="800" b="0" kern="1200" baseline="0" dirty="0">
                <a:solidFill>
                  <a:schemeClr val="tx1"/>
                </a:solidFill>
                <a:effectLst/>
                <a:latin typeface="+mn-lt"/>
                <a:ea typeface="+mn-ea"/>
                <a:cs typeface="+mn-cs"/>
              </a:rPr>
              <a:t>You may change your mind further down the line so our advice to you is to apply for both – that way when you get your results, you will have some options.</a:t>
            </a:r>
          </a:p>
          <a:p>
            <a:endParaRPr lang="en-GB" sz="800" b="0" kern="1200" baseline="0" dirty="0">
              <a:solidFill>
                <a:schemeClr val="tx1"/>
              </a:solidFill>
              <a:effectLst/>
              <a:latin typeface="+mn-lt"/>
              <a:ea typeface="+mn-ea"/>
              <a:cs typeface="+mn-cs"/>
            </a:endParaRPr>
          </a:p>
          <a:p>
            <a:r>
              <a:rPr lang="en-GB" sz="800" b="0" kern="1200" baseline="0" dirty="0">
                <a:solidFill>
                  <a:schemeClr val="tx1"/>
                </a:solidFill>
                <a:effectLst/>
                <a:latin typeface="+mn-lt"/>
                <a:ea typeface="+mn-ea"/>
                <a:cs typeface="+mn-cs"/>
              </a:rPr>
              <a:t>Useful additional resources:</a:t>
            </a:r>
          </a:p>
          <a:p>
            <a:pPr marL="171450" indent="-171450">
              <a:buFont typeface="Arial"/>
              <a:buChar char="•"/>
            </a:pPr>
            <a:r>
              <a:rPr lang="en-US" sz="1200" kern="1200" dirty="0">
                <a:solidFill>
                  <a:schemeClr val="tx1"/>
                </a:solidFill>
                <a:latin typeface="+mn-lt"/>
                <a:ea typeface="+mn-ea"/>
                <a:cs typeface="+mn-cs"/>
              </a:rPr>
              <a:t>WHICH UNIVERSITY - Guide to Higher &amp; Degree Apprenticeships</a:t>
            </a:r>
          </a:p>
          <a:p>
            <a:pPr marL="171450" indent="-171450">
              <a:buFont typeface="Arial"/>
              <a:buChar char="•"/>
            </a:pPr>
            <a:r>
              <a:rPr lang="en-US" sz="1200" kern="1200" dirty="0">
                <a:solidFill>
                  <a:schemeClr val="tx1"/>
                </a:solidFill>
                <a:latin typeface="+mn-lt"/>
                <a:ea typeface="+mn-ea"/>
                <a:cs typeface="+mn-cs"/>
              </a:rPr>
              <a:t>The Student Room – Apprenticeship Hub.. </a:t>
            </a:r>
            <a:r>
              <a:rPr lang="en-US" sz="1200" u="sng" kern="1200" dirty="0">
                <a:solidFill>
                  <a:schemeClr val="tx1"/>
                </a:solidFill>
                <a:latin typeface="+mn-lt"/>
                <a:ea typeface="+mn-ea"/>
                <a:cs typeface="+mn-cs"/>
                <a:hlinkClick r:id="rId3"/>
              </a:rPr>
              <a:t>http://www.thestudentroom.co.uk/content.php?r=23537-apprenticeship-zone</a:t>
            </a:r>
            <a:endParaRPr lang="en-GB" sz="8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8E8F90-17F0-4D04-B5A9-AA42A83F34C8}" type="slidenum">
              <a:rPr lang="en-GB" smtClean="0"/>
              <a:t>27</a:t>
            </a:fld>
            <a:endParaRPr lang="en-GB"/>
          </a:p>
        </p:txBody>
      </p:sp>
    </p:spTree>
    <p:extLst>
      <p:ext uri="{BB962C8B-B14F-4D97-AF65-F5344CB8AC3E}">
        <p14:creationId xmlns:p14="http://schemas.microsoft.com/office/powerpoint/2010/main" val="113762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8E8F90-17F0-4D04-B5A9-AA42A83F34C8}" type="slidenum">
              <a:rPr lang="en-GB" smtClean="0"/>
              <a:t>28</a:t>
            </a:fld>
            <a:endParaRPr lang="en-GB"/>
          </a:p>
        </p:txBody>
      </p:sp>
    </p:spTree>
    <p:extLst>
      <p:ext uri="{BB962C8B-B14F-4D97-AF65-F5344CB8AC3E}">
        <p14:creationId xmlns:p14="http://schemas.microsoft.com/office/powerpoint/2010/main" val="417715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Myths</a:t>
            </a:r>
          </a:p>
          <a:p>
            <a:r>
              <a:rPr lang="en-GB" dirty="0"/>
              <a:t>3 million by 2020</a:t>
            </a:r>
          </a:p>
        </p:txBody>
      </p:sp>
      <p:sp>
        <p:nvSpPr>
          <p:cNvPr id="4" name="Slide Number Placeholder 3"/>
          <p:cNvSpPr>
            <a:spLocks noGrp="1"/>
          </p:cNvSpPr>
          <p:nvPr>
            <p:ph type="sldNum" sz="quarter" idx="10"/>
          </p:nvPr>
        </p:nvSpPr>
        <p:spPr/>
        <p:txBody>
          <a:bodyPr/>
          <a:lstStyle/>
          <a:p>
            <a:fld id="{BD8E8F90-17F0-4D04-B5A9-AA42A83F34C8}" type="slidenum">
              <a:rPr lang="en-GB" smtClean="0"/>
              <a:t>10</a:t>
            </a:fld>
            <a:endParaRPr lang="en-GB"/>
          </a:p>
        </p:txBody>
      </p:sp>
    </p:spTree>
    <p:extLst>
      <p:ext uri="{BB962C8B-B14F-4D97-AF65-F5344CB8AC3E}">
        <p14:creationId xmlns:p14="http://schemas.microsoft.com/office/powerpoint/2010/main" val="55099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a:t>Lots of people get confused about apprenticeships. That’s probably because they’ve been around for hundreds of years, but they’ve changed a lot in that time.</a:t>
            </a:r>
          </a:p>
          <a:p>
            <a:endParaRPr lang="en-GB" sz="1200" dirty="0"/>
          </a:p>
          <a:p>
            <a:endParaRPr lang="en-GB" sz="1200" dirty="0"/>
          </a:p>
          <a:p>
            <a:r>
              <a:rPr lang="en-GB" sz="1200" dirty="0"/>
              <a:t>170 industries covering over 1,500 job roles. </a:t>
            </a:r>
          </a:p>
          <a:p>
            <a:endParaRPr lang="en-GB" sz="1200" dirty="0"/>
          </a:p>
          <a:p>
            <a:r>
              <a:rPr lang="en-GB" sz="1200" dirty="0"/>
              <a:t>I</a:t>
            </a:r>
            <a:r>
              <a:rPr lang="en-GB" sz="1200" dirty="0">
                <a:solidFill>
                  <a:srgbClr val="FF0000"/>
                </a:solidFill>
              </a:rPr>
              <a:t>t’s important to understand </a:t>
            </a:r>
            <a:r>
              <a:rPr lang="en-GB" sz="1200" dirty="0"/>
              <a:t>that an apprenticeship is a real job, with a real employer.  </a:t>
            </a:r>
          </a:p>
          <a:p>
            <a:r>
              <a:rPr lang="en-GB" sz="1200" dirty="0"/>
              <a:t>There’s a myth that apprenticeships are just like work experience, where you’re given basic tasks or asked to make the tea, but this isn’t the case. </a:t>
            </a:r>
          </a:p>
          <a:p>
            <a:r>
              <a:rPr lang="en-GB" sz="1200" dirty="0"/>
              <a:t>Firstly, you get paid a salary – and it can be a really good salary too! We’ll talk more about money later on. </a:t>
            </a:r>
          </a:p>
          <a:p>
            <a:endParaRPr lang="en-GB" sz="1200" dirty="0"/>
          </a:p>
          <a:p>
            <a:r>
              <a:rPr lang="en-GB" sz="1200" dirty="0"/>
              <a:t>The employer will invest their time and money in helping you to gain qualifications and valuable new skills and experience. </a:t>
            </a:r>
          </a:p>
          <a:p>
            <a:r>
              <a:rPr lang="en-GB" sz="1200" dirty="0"/>
              <a:t>You will be given real responsibilities and expected to work hard, just like anyone else in the company.</a:t>
            </a:r>
          </a:p>
          <a:p>
            <a:r>
              <a:rPr lang="en-GB" sz="1200" dirty="0"/>
              <a:t>For example, We have seen apprentices *</a:t>
            </a:r>
            <a:r>
              <a:rPr lang="en-GB" sz="1200" b="1" dirty="0"/>
              <a:t>Example</a:t>
            </a:r>
            <a:r>
              <a:rPr lang="en-GB" sz="1200" dirty="0"/>
              <a:t> </a:t>
            </a:r>
            <a:r>
              <a:rPr lang="en-GB" sz="1200" b="1" dirty="0"/>
              <a:t>– “managing projects for Channel4”. </a:t>
            </a:r>
          </a:p>
          <a:p>
            <a:endParaRPr lang="en-GB" sz="1200" dirty="0"/>
          </a:p>
          <a:p>
            <a:r>
              <a:rPr lang="en-GB" sz="1200" dirty="0"/>
              <a:t>Because it’s a proper job, you will also have a contract of employment, holiday and sick pay - exactly the same as any other member of staff.</a:t>
            </a:r>
          </a:p>
          <a:p>
            <a:endParaRPr lang="en-GB" sz="1200" dirty="0"/>
          </a:p>
          <a:p>
            <a:r>
              <a:rPr lang="en-GB" sz="1200" dirty="0"/>
              <a:t>Not only this, but you’ll be working towards qualifications throughout your apprenticeship. You’ll be supported by a training provider, who will help you achieve your qualifications and make sure you complete your apprenticeship.</a:t>
            </a:r>
          </a:p>
          <a:p>
            <a:endParaRPr lang="en-GB" sz="1200" dirty="0"/>
          </a:p>
          <a:p>
            <a:r>
              <a:rPr lang="en-GB" sz="1200" dirty="0"/>
              <a:t>An apprenticeship typically takes 1 to 4 years to complete, depending on the level and the subject you’re studying.</a:t>
            </a:r>
          </a:p>
          <a:p>
            <a:endParaRPr lang="en-GB" sz="1200" dirty="0"/>
          </a:p>
          <a:p>
            <a:r>
              <a:rPr lang="en-GB" sz="1200" dirty="0"/>
              <a:t>It’s important to remember that apprenticeships aren’t the ‘easy option’. Holding down a full time job and studying takes a certain skill, and it won’t be right for everyone.</a:t>
            </a:r>
          </a:p>
          <a:p>
            <a:endParaRPr lang="en-GB" sz="1200" dirty="0"/>
          </a:p>
          <a:p>
            <a:endParaRPr lang="en-GB" sz="1200"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MS PGothic" panose="020B0600070205080204" pitchFamily="34" charset="-128"/>
              </a:defRPr>
            </a:lvl1pPr>
            <a:lvl2pPr marL="784927" indent="-301895">
              <a:defRPr sz="2500">
                <a:solidFill>
                  <a:schemeClr val="tx1"/>
                </a:solidFill>
                <a:latin typeface="Arial" panose="020B0604020202020204" pitchFamily="34" charset="0"/>
                <a:ea typeface="MS PGothic" panose="020B0600070205080204" pitchFamily="34" charset="-128"/>
              </a:defRPr>
            </a:lvl2pPr>
            <a:lvl3pPr marL="1207580" indent="-241516">
              <a:defRPr sz="2500">
                <a:solidFill>
                  <a:schemeClr val="tx1"/>
                </a:solidFill>
                <a:latin typeface="Arial" panose="020B0604020202020204" pitchFamily="34" charset="0"/>
                <a:ea typeface="MS PGothic" panose="020B0600070205080204" pitchFamily="34" charset="-128"/>
              </a:defRPr>
            </a:lvl3pPr>
            <a:lvl4pPr marL="1690611" indent="-241516">
              <a:defRPr sz="2500">
                <a:solidFill>
                  <a:schemeClr val="tx1"/>
                </a:solidFill>
                <a:latin typeface="Arial" panose="020B0604020202020204" pitchFamily="34" charset="0"/>
                <a:ea typeface="MS PGothic" panose="020B0600070205080204" pitchFamily="34" charset="-128"/>
              </a:defRPr>
            </a:lvl4pPr>
            <a:lvl5pPr marL="2173643" indent="-241516">
              <a:defRPr sz="2500">
                <a:solidFill>
                  <a:schemeClr val="tx1"/>
                </a:solidFill>
                <a:latin typeface="Arial" panose="020B0604020202020204" pitchFamily="34" charset="0"/>
                <a:ea typeface="MS PGothic" panose="020B0600070205080204" pitchFamily="34" charset="-128"/>
              </a:defRPr>
            </a:lvl5pPr>
            <a:lvl6pPr marL="2656675" indent="-24151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39707" indent="-24151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622739" indent="-24151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105770" indent="-241516"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92587E1C-D688-45BD-82EE-9D5CC18C43DA}" type="slidenum">
              <a:rPr lang="en-GB" altLang="en-US" sz="1300"/>
              <a:pPr/>
              <a:t>11</a:t>
            </a:fld>
            <a:endParaRPr lang="en-GB" altLang="en-US" sz="1300"/>
          </a:p>
        </p:txBody>
      </p:sp>
    </p:spTree>
    <p:extLst>
      <p:ext uri="{BB962C8B-B14F-4D97-AF65-F5344CB8AC3E}">
        <p14:creationId xmlns:p14="http://schemas.microsoft.com/office/powerpoint/2010/main" val="58741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800" dirty="0"/>
              <a:t>When we talk about apprenticeships, people often assume we’re referring to traditional apprenticeships like construction and engineering. There are many brilliant apprenticeships in these areas, but there are also hundreds of new apprenticeships in exciting areas that you might not know exist.</a:t>
            </a:r>
          </a:p>
          <a:p>
            <a:pPr eaLnBrk="1" hangingPunct="1">
              <a:spcBef>
                <a:spcPct val="0"/>
              </a:spcBef>
            </a:pPr>
            <a:endParaRPr lang="en-GB" altLang="en-US" sz="800" dirty="0"/>
          </a:p>
          <a:p>
            <a:pPr eaLnBrk="1" hangingPunct="1">
              <a:spcBef>
                <a:spcPct val="0"/>
              </a:spcBef>
            </a:pPr>
            <a:r>
              <a:rPr lang="en-GB" altLang="en-US" sz="800" dirty="0"/>
              <a:t>This slide gives you an idea of the huge range of apprenticeships available. If you have got a job or career in mind, it’s really worth doing your research as there is a high chance you could get there through an apprenticeship. </a:t>
            </a:r>
          </a:p>
          <a:p>
            <a:pPr eaLnBrk="1" hangingPunct="1">
              <a:spcBef>
                <a:spcPct val="0"/>
              </a:spcBef>
            </a:pPr>
            <a:endParaRPr lang="en-GB" altLang="en-US" sz="800" dirty="0"/>
          </a:p>
          <a:p>
            <a:pPr eaLnBrk="1" hangingPunct="1">
              <a:spcBef>
                <a:spcPct val="0"/>
              </a:spcBef>
            </a:pPr>
            <a:r>
              <a:rPr lang="en-GB" sz="800" dirty="0"/>
              <a:t>Apprenticeships are available in a wide range of industry sectors with employers from large national companies such as the BBC, Barclays Bank, IBM, Airbus, ASOS, ITV and Royal Mail to smaller, local companies.</a:t>
            </a:r>
            <a:endParaRPr lang="en-GB" altLang="en-US" sz="800" dirty="0"/>
          </a:p>
          <a:p>
            <a:pPr eaLnBrk="1" hangingPunct="1">
              <a:spcBef>
                <a:spcPct val="0"/>
              </a:spcBef>
            </a:pPr>
            <a:endParaRPr lang="en-GB" altLang="en-US" sz="800" dirty="0"/>
          </a:p>
          <a:p>
            <a:pPr eaLnBrk="1" hangingPunct="1">
              <a:spcBef>
                <a:spcPct val="0"/>
              </a:spcBef>
            </a:pPr>
            <a:r>
              <a:rPr lang="en-GB" altLang="en-US" sz="800" b="1" dirty="0"/>
              <a:t>Activity idea: Pick out a few of the job roles to discuss – will depend on the audience.</a:t>
            </a:r>
          </a:p>
          <a:p>
            <a:pPr eaLnBrk="1" hangingPunct="1">
              <a:spcBef>
                <a:spcPct val="0"/>
              </a:spcBef>
            </a:pPr>
            <a:r>
              <a:rPr lang="en-GB" altLang="en-US" sz="800" b="1" dirty="0"/>
              <a:t>Activity idea: Can anyone spot an apprenticeship on the screen that has surprised them?</a:t>
            </a:r>
          </a:p>
          <a:p>
            <a:pPr eaLnBrk="1" hangingPunct="1">
              <a:spcBef>
                <a:spcPct val="0"/>
              </a:spcBef>
            </a:pPr>
            <a:r>
              <a:rPr lang="en-GB" altLang="en-US" sz="800" b="1" dirty="0"/>
              <a:t>Activity idea: Does anyone know someone who is doing an interesting apprenticeship? </a:t>
            </a:r>
          </a:p>
          <a:p>
            <a:pPr eaLnBrk="1" hangingPunct="1">
              <a:spcBef>
                <a:spcPct val="0"/>
              </a:spcBef>
            </a:pPr>
            <a:endParaRPr lang="en-GB" altLang="en-US" sz="800" dirty="0"/>
          </a:p>
          <a:p>
            <a:pPr eaLnBrk="1" hangingPunct="1">
              <a:spcBef>
                <a:spcPct val="0"/>
              </a:spcBef>
            </a:pPr>
            <a:endParaRPr lang="en-GB" altLang="en-US" sz="8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4927" indent="-301895">
              <a:defRPr>
                <a:solidFill>
                  <a:schemeClr val="tx1"/>
                </a:solidFill>
                <a:latin typeface="Arial" panose="020B0604020202020204" pitchFamily="34" charset="0"/>
                <a:ea typeface="MS PGothic" panose="020B0600070205080204" pitchFamily="34" charset="-128"/>
              </a:defRPr>
            </a:lvl2pPr>
            <a:lvl3pPr marL="1207580" indent="-241516">
              <a:defRPr>
                <a:solidFill>
                  <a:schemeClr val="tx1"/>
                </a:solidFill>
                <a:latin typeface="Arial" panose="020B0604020202020204" pitchFamily="34" charset="0"/>
                <a:ea typeface="MS PGothic" panose="020B0600070205080204" pitchFamily="34" charset="-128"/>
              </a:defRPr>
            </a:lvl3pPr>
            <a:lvl4pPr marL="1690611" indent="-241516">
              <a:defRPr>
                <a:solidFill>
                  <a:schemeClr val="tx1"/>
                </a:solidFill>
                <a:latin typeface="Arial" panose="020B0604020202020204" pitchFamily="34" charset="0"/>
                <a:ea typeface="MS PGothic" panose="020B0600070205080204" pitchFamily="34" charset="-128"/>
              </a:defRPr>
            </a:lvl4pPr>
            <a:lvl5pPr marL="2173643" indent="-241516">
              <a:defRPr>
                <a:solidFill>
                  <a:schemeClr val="tx1"/>
                </a:solidFill>
                <a:latin typeface="Arial" panose="020B0604020202020204" pitchFamily="34" charset="0"/>
                <a:ea typeface="MS PGothic" panose="020B0600070205080204" pitchFamily="34" charset="-128"/>
              </a:defRPr>
            </a:lvl5pPr>
            <a:lvl6pPr marL="2656675" indent="-24151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39707" indent="-24151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2739" indent="-24151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5770" indent="-24151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96EEA7-A665-4267-B151-E99E57EF47A0}" type="slidenum">
              <a:rPr lang="en-GB" altLang="en-US" smtClean="0"/>
              <a:pPr/>
              <a:t>12</a:t>
            </a:fld>
            <a:endParaRPr lang="en-GB" altLang="en-US"/>
          </a:p>
        </p:txBody>
      </p:sp>
    </p:spTree>
    <p:extLst>
      <p:ext uri="{BB962C8B-B14F-4D97-AF65-F5344CB8AC3E}">
        <p14:creationId xmlns:p14="http://schemas.microsoft.com/office/powerpoint/2010/main" val="226176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700" kern="1200" baseline="0" dirty="0">
                <a:solidFill>
                  <a:schemeClr val="tx1"/>
                </a:solidFill>
                <a:effectLst/>
                <a:latin typeface="+mn-lt"/>
                <a:ea typeface="+mn-ea"/>
                <a:cs typeface="+mn-cs"/>
              </a:rPr>
              <a:t>We now have three levels: Intermediate, Advanced and Higher.</a:t>
            </a:r>
          </a:p>
          <a:p>
            <a:pPr lvl="0"/>
            <a:endParaRPr lang="en-GB" sz="700" kern="1200" baseline="0" dirty="0">
              <a:solidFill>
                <a:schemeClr val="tx1"/>
              </a:solidFill>
              <a:effectLst/>
              <a:latin typeface="+mn-lt"/>
              <a:ea typeface="+mn-ea"/>
              <a:cs typeface="+mn-cs"/>
            </a:endParaRPr>
          </a:p>
          <a:p>
            <a:pPr lvl="0"/>
            <a:r>
              <a:rPr lang="en-GB" sz="700" kern="1200" dirty="0">
                <a:solidFill>
                  <a:schemeClr val="tx1"/>
                </a:solidFill>
                <a:effectLst/>
                <a:latin typeface="+mn-lt"/>
                <a:ea typeface="+mn-ea"/>
                <a:cs typeface="+mn-cs"/>
              </a:rPr>
              <a:t>Intermediate</a:t>
            </a:r>
            <a:r>
              <a:rPr lang="en-GB" sz="700" kern="1200" baseline="0" dirty="0">
                <a:solidFill>
                  <a:schemeClr val="tx1"/>
                </a:solidFill>
                <a:effectLst/>
                <a:latin typeface="+mn-lt"/>
                <a:ea typeface="+mn-ea"/>
                <a:cs typeface="+mn-cs"/>
              </a:rPr>
              <a:t> is L</a:t>
            </a:r>
            <a:r>
              <a:rPr lang="en-GB" sz="700" kern="1200" dirty="0">
                <a:solidFill>
                  <a:schemeClr val="tx1"/>
                </a:solidFill>
                <a:effectLst/>
                <a:latin typeface="+mn-lt"/>
                <a:ea typeface="+mn-ea"/>
                <a:cs typeface="+mn-cs"/>
              </a:rPr>
              <a:t>evel 2, which is equivalent to GCSE </a:t>
            </a:r>
          </a:p>
          <a:p>
            <a:pPr lvl="0"/>
            <a:r>
              <a:rPr lang="en-GB" sz="700" kern="1200" dirty="0">
                <a:solidFill>
                  <a:schemeClr val="tx1"/>
                </a:solidFill>
                <a:effectLst/>
                <a:latin typeface="+mn-lt"/>
                <a:ea typeface="+mn-ea"/>
                <a:cs typeface="+mn-cs"/>
              </a:rPr>
              <a:t>Advanced is</a:t>
            </a:r>
            <a:r>
              <a:rPr lang="en-GB" sz="700" kern="1200" baseline="0" dirty="0">
                <a:solidFill>
                  <a:schemeClr val="tx1"/>
                </a:solidFill>
                <a:effectLst/>
                <a:latin typeface="+mn-lt"/>
                <a:ea typeface="+mn-ea"/>
                <a:cs typeface="+mn-cs"/>
              </a:rPr>
              <a:t> </a:t>
            </a:r>
            <a:r>
              <a:rPr lang="en-GB" sz="700" kern="1200" dirty="0">
                <a:solidFill>
                  <a:schemeClr val="tx1"/>
                </a:solidFill>
                <a:effectLst/>
                <a:latin typeface="+mn-lt"/>
                <a:ea typeface="+mn-ea"/>
                <a:cs typeface="+mn-cs"/>
              </a:rPr>
              <a:t>Level 3, which is equivalent to A level </a:t>
            </a:r>
          </a:p>
          <a:p>
            <a:pPr lvl="0"/>
            <a:r>
              <a:rPr lang="en-GB" sz="700" kern="1200" dirty="0">
                <a:solidFill>
                  <a:schemeClr val="tx1"/>
                </a:solidFill>
                <a:effectLst/>
                <a:latin typeface="+mn-lt"/>
                <a:ea typeface="+mn-ea"/>
                <a:cs typeface="+mn-cs"/>
              </a:rPr>
              <a:t>Higher apprenticeships cover</a:t>
            </a:r>
            <a:r>
              <a:rPr lang="en-GB" sz="700" kern="1200" baseline="0" dirty="0">
                <a:solidFill>
                  <a:schemeClr val="tx1"/>
                </a:solidFill>
                <a:effectLst/>
                <a:latin typeface="+mn-lt"/>
                <a:ea typeface="+mn-ea"/>
                <a:cs typeface="+mn-cs"/>
              </a:rPr>
              <a:t> levels 4 through to 7</a:t>
            </a:r>
          </a:p>
          <a:p>
            <a:pPr lvl="0"/>
            <a:r>
              <a:rPr lang="en-GB" sz="700" kern="1200" dirty="0">
                <a:solidFill>
                  <a:schemeClr val="tx1"/>
                </a:solidFill>
                <a:effectLst/>
                <a:latin typeface="+mn-lt"/>
                <a:ea typeface="+mn-ea"/>
                <a:cs typeface="+mn-cs"/>
              </a:rPr>
              <a:t>Level 4 is equivalent to a Higher National Certificate (HNC) or the first year of a degree </a:t>
            </a:r>
          </a:p>
          <a:p>
            <a:pPr lvl="0"/>
            <a:r>
              <a:rPr lang="en-GB" sz="700" kern="1200" dirty="0">
                <a:solidFill>
                  <a:schemeClr val="tx1"/>
                </a:solidFill>
                <a:effectLst/>
                <a:latin typeface="+mn-lt"/>
                <a:ea typeface="+mn-ea"/>
                <a:cs typeface="+mn-cs"/>
              </a:rPr>
              <a:t>Level 5 – 6 is equivalent to a full degree </a:t>
            </a:r>
          </a:p>
          <a:p>
            <a:pPr lvl="0"/>
            <a:r>
              <a:rPr lang="en-GB" sz="700" kern="1200" dirty="0">
                <a:solidFill>
                  <a:schemeClr val="tx1"/>
                </a:solidFill>
                <a:effectLst/>
                <a:latin typeface="+mn-lt"/>
                <a:ea typeface="+mn-ea"/>
                <a:cs typeface="+mn-cs"/>
              </a:rPr>
              <a:t>Level 7 is</a:t>
            </a:r>
            <a:r>
              <a:rPr lang="en-GB" sz="700" kern="1200" baseline="0" dirty="0">
                <a:solidFill>
                  <a:schemeClr val="tx1"/>
                </a:solidFill>
                <a:effectLst/>
                <a:latin typeface="+mn-lt"/>
                <a:ea typeface="+mn-ea"/>
                <a:cs typeface="+mn-cs"/>
              </a:rPr>
              <a:t> </a:t>
            </a:r>
            <a:r>
              <a:rPr lang="en-GB" sz="700" kern="1200" dirty="0">
                <a:solidFill>
                  <a:schemeClr val="tx1"/>
                </a:solidFill>
                <a:effectLst/>
                <a:latin typeface="+mn-lt"/>
                <a:ea typeface="+mn-ea"/>
                <a:cs typeface="+mn-cs"/>
              </a:rPr>
              <a:t>equivalent to a masters degree</a:t>
            </a:r>
          </a:p>
          <a:p>
            <a:pPr lvl="0"/>
            <a:endParaRPr lang="en-GB" sz="700" kern="1200" dirty="0">
              <a:solidFill>
                <a:schemeClr val="tx1"/>
              </a:solidFill>
              <a:effectLst/>
              <a:latin typeface="+mn-lt"/>
              <a:ea typeface="+mn-ea"/>
              <a:cs typeface="+mn-cs"/>
            </a:endParaRPr>
          </a:p>
          <a:p>
            <a:pPr lvl="0"/>
            <a:r>
              <a:rPr lang="en-GB" sz="700" kern="1200" dirty="0">
                <a:solidFill>
                  <a:schemeClr val="tx1"/>
                </a:solidFill>
                <a:effectLst/>
                <a:latin typeface="+mn-lt"/>
                <a:ea typeface="+mn-ea"/>
                <a:cs typeface="+mn-cs"/>
              </a:rPr>
              <a:t>I</a:t>
            </a:r>
            <a:r>
              <a:rPr lang="en-GB" sz="700" kern="1200" baseline="0" dirty="0">
                <a:solidFill>
                  <a:schemeClr val="tx1"/>
                </a:solidFill>
                <a:effectLst/>
                <a:latin typeface="+mn-lt"/>
                <a:ea typeface="+mn-ea"/>
                <a:cs typeface="+mn-cs"/>
              </a:rPr>
              <a:t>f you want to, </a:t>
            </a:r>
            <a:r>
              <a:rPr lang="en-GB" sz="700" kern="1200" dirty="0">
                <a:solidFill>
                  <a:schemeClr val="tx1"/>
                </a:solidFill>
                <a:effectLst/>
                <a:latin typeface="+mn-lt"/>
                <a:ea typeface="+mn-ea"/>
                <a:cs typeface="+mn-cs"/>
              </a:rPr>
              <a:t>you can now start an apprenticeship and </a:t>
            </a:r>
            <a:r>
              <a:rPr lang="en-GB" sz="700" kern="1200" baseline="0" dirty="0">
                <a:solidFill>
                  <a:schemeClr val="tx1"/>
                </a:solidFill>
                <a:effectLst/>
                <a:latin typeface="+mn-lt"/>
                <a:ea typeface="+mn-ea"/>
                <a:cs typeface="+mn-cs"/>
              </a:rPr>
              <a:t>work all the way up to achieving a degree.</a:t>
            </a:r>
          </a:p>
          <a:p>
            <a:pPr lvl="0"/>
            <a:endParaRPr lang="en-GB" sz="700" kern="1200" baseline="0" dirty="0">
              <a:solidFill>
                <a:schemeClr val="tx1"/>
              </a:solidFill>
              <a:effectLst/>
              <a:latin typeface="+mn-lt"/>
              <a:ea typeface="+mn-ea"/>
              <a:cs typeface="+mn-cs"/>
            </a:endParaRPr>
          </a:p>
          <a:p>
            <a:pPr lvl="0"/>
            <a:r>
              <a:rPr lang="en-GB" sz="700" kern="1200" baseline="0" dirty="0">
                <a:solidFill>
                  <a:schemeClr val="tx1"/>
                </a:solidFill>
                <a:effectLst/>
                <a:latin typeface="+mn-lt"/>
                <a:ea typeface="+mn-ea"/>
                <a:cs typeface="+mn-cs"/>
              </a:rPr>
              <a:t>Which level of apprenticeship you start at will depend on the kind of job that you are applying for. It’s really important not to be held back by only looking for a particular level e.g. degree apprenticeships, because it may be that you need to start at advanced or higher level and work your way up.</a:t>
            </a:r>
          </a:p>
          <a:p>
            <a:pPr lvl="0"/>
            <a:r>
              <a:rPr lang="en-GB" sz="700" kern="1200" baseline="0" dirty="0">
                <a:solidFill>
                  <a:schemeClr val="tx1"/>
                </a:solidFill>
                <a:effectLst/>
                <a:latin typeface="+mn-lt"/>
                <a:ea typeface="+mn-ea"/>
                <a:cs typeface="+mn-cs"/>
              </a:rPr>
              <a:t>Doing a job is completely different to getting a GCSE or A Level and that’s why it can be a bit confusing.</a:t>
            </a:r>
            <a:endParaRPr lang="en-GB" sz="700" kern="1200" dirty="0">
              <a:solidFill>
                <a:schemeClr val="tx1"/>
              </a:solidFill>
              <a:effectLst/>
              <a:latin typeface="+mn-lt"/>
              <a:ea typeface="+mn-ea"/>
              <a:cs typeface="+mn-cs"/>
            </a:endParaRPr>
          </a:p>
          <a:p>
            <a:endParaRPr lang="en-GB" sz="300" dirty="0">
              <a:latin typeface="Arial" charset="0"/>
            </a:endParaRPr>
          </a:p>
          <a:p>
            <a:r>
              <a:rPr lang="en-GB" sz="800" kern="1200" dirty="0">
                <a:solidFill>
                  <a:schemeClr val="tx1"/>
                </a:solidFill>
                <a:effectLst/>
                <a:latin typeface="+mn-lt"/>
                <a:ea typeface="+mn-ea"/>
                <a:cs typeface="+mn-cs"/>
              </a:rPr>
              <a:t>What are the different levels of apprenticeship? There are various levels of apprenticeship Intermediate, Advanced, Higher, Degree</a:t>
            </a:r>
            <a:endParaRPr lang="en-GB" sz="800" dirty="0"/>
          </a:p>
          <a:p>
            <a:r>
              <a:rPr lang="en-GB" sz="800" b="1" dirty="0">
                <a:latin typeface="Arial" charset="0"/>
              </a:rPr>
              <a:t>Speakers notes:</a:t>
            </a:r>
          </a:p>
          <a:p>
            <a:r>
              <a:rPr lang="en-GB" sz="800" dirty="0">
                <a:latin typeface="Arial" charset="0"/>
              </a:rPr>
              <a:t>Here is a simple representation of how you can progress on an Apprenticeship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intermediate apprenticeship is normally the starting point for many students leaving school.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idea is that you can progress through the levels as you advance your career and gain more experience.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do I know which level I will start at?</a:t>
            </a:r>
          </a:p>
          <a:p>
            <a:r>
              <a:rPr lang="en-GB" sz="1200" kern="1200" dirty="0">
                <a:solidFill>
                  <a:schemeClr val="tx1"/>
                </a:solidFill>
                <a:effectLst/>
                <a:latin typeface="+mn-lt"/>
                <a:ea typeface="+mn-ea"/>
                <a:cs typeface="+mn-cs"/>
              </a:rPr>
              <a:t> There are a number of different factors that have to be considered when working out which level you will start your apprenticeship at. It will depend on your qualifications and how much experience you have got as well as what the job role is. When you are searching for apprenticeships, it is advised that you do not search by level. The most important thing is that you secure the job with the employer, your training organisation will then work out which level is the right one for you.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 a higher apprenticeship the same as getting a degree? </a:t>
            </a:r>
          </a:p>
          <a:p>
            <a:r>
              <a:rPr lang="en-GB" sz="1200" kern="1200" dirty="0">
                <a:solidFill>
                  <a:schemeClr val="tx1"/>
                </a:solidFill>
                <a:effectLst/>
                <a:latin typeface="+mn-lt"/>
                <a:ea typeface="+mn-ea"/>
                <a:cs typeface="+mn-cs"/>
              </a:rPr>
              <a:t>A higher apprenticeship is slightly different to getting a degree as you will be working to achieve more than one qualification and will also be working full time whilst you study. Depending on the type of higher apprenticeship that you undertake, you could be working towards a degree, or you could be working to achieve other professional qualifications.</a:t>
            </a:r>
          </a:p>
          <a:p>
            <a:r>
              <a:rPr lang="en-GB" sz="1200" kern="1200" dirty="0">
                <a:solidFill>
                  <a:schemeClr val="tx1"/>
                </a:solidFill>
                <a:effectLst/>
                <a:latin typeface="+mn-lt"/>
                <a:ea typeface="+mn-ea"/>
                <a:cs typeface="+mn-cs"/>
              </a:rPr>
              <a:t> It might take a bit longer to achieve than if you were studying full time but the benefits are that: – </a:t>
            </a:r>
          </a:p>
          <a:p>
            <a:r>
              <a:rPr lang="en-GB" sz="1200" kern="1200" dirty="0">
                <a:solidFill>
                  <a:schemeClr val="tx1"/>
                </a:solidFill>
                <a:effectLst/>
                <a:latin typeface="+mn-lt"/>
                <a:ea typeface="+mn-ea"/>
                <a:cs typeface="+mn-cs"/>
              </a:rPr>
              <a:t>You will still be earning a full time salary whilst you study – </a:t>
            </a:r>
          </a:p>
          <a:p>
            <a:r>
              <a:rPr lang="en-GB" sz="1200" kern="1200" dirty="0">
                <a:solidFill>
                  <a:schemeClr val="tx1"/>
                </a:solidFill>
                <a:effectLst/>
                <a:latin typeface="+mn-lt"/>
                <a:ea typeface="+mn-ea"/>
                <a:cs typeface="+mn-cs"/>
              </a:rPr>
              <a:t>Your employer is likely to cover the cost of any Higher Education fees for you – </a:t>
            </a:r>
          </a:p>
          <a:p>
            <a:r>
              <a:rPr lang="en-GB" sz="1200" kern="1200" dirty="0">
                <a:solidFill>
                  <a:schemeClr val="tx1"/>
                </a:solidFill>
                <a:effectLst/>
                <a:latin typeface="+mn-lt"/>
                <a:ea typeface="+mn-ea"/>
                <a:cs typeface="+mn-cs"/>
              </a:rPr>
              <a:t>You will still be paid if you have to attend any classroom based learning – </a:t>
            </a:r>
          </a:p>
          <a:p>
            <a:r>
              <a:rPr lang="en-GB" sz="1200" kern="1200" dirty="0">
                <a:solidFill>
                  <a:schemeClr val="tx1"/>
                </a:solidFill>
                <a:effectLst/>
                <a:latin typeface="+mn-lt"/>
                <a:ea typeface="+mn-ea"/>
                <a:cs typeface="+mn-cs"/>
              </a:rPr>
              <a:t>Your employer is likely to offer you a job at the end so that they can see the return on investment  into their company </a:t>
            </a:r>
          </a:p>
          <a:p>
            <a:r>
              <a:rPr lang="en-GB" sz="1200" kern="1200" dirty="0">
                <a:solidFill>
                  <a:schemeClr val="tx1"/>
                </a:solidFill>
                <a:effectLst/>
                <a:latin typeface="+mn-lt"/>
                <a:ea typeface="+mn-ea"/>
                <a:cs typeface="+mn-cs"/>
              </a:rPr>
              <a:t>You can now study towards a degree apprenticeship.</a:t>
            </a:r>
          </a:p>
          <a:p>
            <a:r>
              <a:rPr lang="en-GB" sz="1200" kern="1200" dirty="0">
                <a:solidFill>
                  <a:schemeClr val="tx1"/>
                </a:solidFill>
                <a:effectLst/>
                <a:latin typeface="+mn-lt"/>
                <a:ea typeface="+mn-ea"/>
                <a:cs typeface="+mn-cs"/>
              </a:rPr>
              <a:t> Degree apprenticeships are at level 6 and 7 and will include a Bachelors degree at level 6 and a Masters degree at level 7.</a:t>
            </a:r>
          </a:p>
          <a:p>
            <a:endParaRPr lang="en-GB" sz="1200" kern="1200" dirty="0">
              <a:solidFill>
                <a:schemeClr val="tx1"/>
              </a:solidFill>
              <a:effectLst/>
              <a:latin typeface="+mn-lt"/>
              <a:ea typeface="+mn-ea"/>
              <a:cs typeface="+mn-cs"/>
            </a:endParaRPr>
          </a:p>
          <a:p>
            <a:endParaRPr lang="en-GB" sz="800" dirty="0">
              <a:latin typeface="Arial" charset="0"/>
            </a:endParaRPr>
          </a:p>
          <a:p>
            <a:endParaRPr lang="en-GB" sz="800" dirty="0">
              <a:latin typeface="Arial" charset="0"/>
            </a:endParaRPr>
          </a:p>
          <a:p>
            <a:endParaRPr lang="en-GB" sz="800" dirty="0">
              <a:latin typeface="Arial" charset="0"/>
            </a:endParaRPr>
          </a:p>
          <a:p>
            <a:endParaRPr lang="en-GB" sz="800" dirty="0">
              <a:latin typeface="Arial" charset="0"/>
            </a:endParaRPr>
          </a:p>
          <a:p>
            <a:endParaRPr lang="en-GB" sz="800" dirty="0">
              <a:latin typeface="Arial" charset="0"/>
            </a:endParaRPr>
          </a:p>
          <a:p>
            <a:endParaRPr lang="en-GB" sz="800" dirty="0">
              <a:latin typeface="Arial" charset="0"/>
            </a:endParaRPr>
          </a:p>
          <a:p>
            <a:endParaRPr lang="en-GB" sz="800" dirty="0"/>
          </a:p>
          <a:p>
            <a:endParaRPr lang="en-GB" sz="800" dirty="0"/>
          </a:p>
          <a:p>
            <a:pPr lvl="0"/>
            <a:endParaRPr lang="en-GB" sz="800" dirty="0"/>
          </a:p>
        </p:txBody>
      </p:sp>
      <p:sp>
        <p:nvSpPr>
          <p:cNvPr id="4" name="Slide Number Placeholder 3"/>
          <p:cNvSpPr>
            <a:spLocks noGrp="1"/>
          </p:cNvSpPr>
          <p:nvPr>
            <p:ph type="sldNum" sz="quarter" idx="10"/>
          </p:nvPr>
        </p:nvSpPr>
        <p:spPr/>
        <p:txBody>
          <a:bodyPr/>
          <a:lstStyle/>
          <a:p>
            <a:fld id="{BD8E8F90-17F0-4D04-B5A9-AA42A83F34C8}" type="slidenum">
              <a:rPr lang="en-GB" smtClean="0"/>
              <a:t>13</a:t>
            </a:fld>
            <a:endParaRPr lang="en-GB"/>
          </a:p>
        </p:txBody>
      </p:sp>
    </p:spTree>
    <p:extLst>
      <p:ext uri="{BB962C8B-B14F-4D97-AF65-F5344CB8AC3E}">
        <p14:creationId xmlns:p14="http://schemas.microsoft.com/office/powerpoint/2010/main" val="123520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Higher and degree apprenticeships are a real alternative to following the traditional route of going to University as a full time student. </a:t>
            </a:r>
          </a:p>
          <a:p>
            <a:endParaRPr lang="en-GB" sz="1200" dirty="0"/>
          </a:p>
          <a:p>
            <a:r>
              <a:rPr lang="en-GB" sz="1200" dirty="0"/>
              <a:t>They offer all the benefits of higher education with none of the cost.  You will not only be learning, but earning a salary, from day one. </a:t>
            </a:r>
          </a:p>
          <a:p>
            <a:r>
              <a:rPr lang="en-GB" sz="1200" dirty="0"/>
              <a:t>So with a degree apprenticeship, you’re much less likely to build up any debt. Your tuition fees are paid for by your employer and the Government, so you will not be expected to pay £9000 a year. Universities offer their degree apprentices exactly the same student experience as other students, so you will still have access to the student union, sports facilities, student discounts etc.</a:t>
            </a:r>
          </a:p>
          <a:p>
            <a:endParaRPr lang="en-GB" sz="1200" dirty="0"/>
          </a:p>
          <a:p>
            <a:r>
              <a:rPr lang="en-GB" sz="1200" dirty="0"/>
              <a:t>In the past, going to university was seen as the best way to advance your career to a higher level. But with the current level of competition for jobs amongst graduates, it might not be the best route for you. With an apprenticeship, you gain the competitive advantage of gaining at least 3 years’ work experience whilst completing your degree. </a:t>
            </a:r>
          </a:p>
          <a:p>
            <a:endParaRPr lang="en-GB" sz="1200" dirty="0"/>
          </a:p>
          <a:p>
            <a:r>
              <a:rPr lang="en-GB" sz="1200" dirty="0"/>
              <a:t>But remember – it’s hard work as a degree apprentice. You’ll be working full time </a:t>
            </a:r>
            <a:r>
              <a:rPr lang="en-GB" sz="1200" b="1" dirty="0"/>
              <a:t>and </a:t>
            </a:r>
            <a:r>
              <a:rPr lang="en-GB" sz="1200" dirty="0"/>
              <a:t>fitting in the equivalent of a full time degree alongside it. </a:t>
            </a:r>
          </a:p>
          <a:p>
            <a:r>
              <a:rPr lang="en-GB" sz="1200" dirty="0"/>
              <a:t>It might take a bit longer, 4 years instead of 3, but you’ll achieve exactly the same degree.</a:t>
            </a:r>
          </a:p>
          <a:p>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the growth of higher and degree apprenticeships, you now have a real alternative to traditional university study, with the opportunity to move your career forward, gain professional skills, status and accreditation – all while in a job and earning a salary. Higher and degree apprenticeships offer an exciting new way to enter professional careers and gain valuable work experience and you can even achieve a degree-level qualification. This gives you a clear pathway to reach your career ambition in the workplace and will result in higher earning capacity, recognition and professional status. Today there are 75 higher and degree apprenticeships available, including foundation degree, HNDs and full honours degrees. These cover more than 100 different job roles, ranging from legal services to banking and engineering, with many more in development. Higher and degree apprentices typically split their time between college or university and the workplace. As with other apprenticeships they are employed throughout and the cost of the fees are shared between government and their employer. Higher and degree apprenticeships are widening access to the professions and building the high level technical skills needed for the jobs of the future.</a:t>
            </a:r>
          </a:p>
          <a:p>
            <a:endParaRPr lang="en-GB" sz="1200" b="1" dirty="0"/>
          </a:p>
        </p:txBody>
      </p:sp>
      <p:sp>
        <p:nvSpPr>
          <p:cNvPr id="4" name="Slide Number Placeholder 3"/>
          <p:cNvSpPr>
            <a:spLocks noGrp="1"/>
          </p:cNvSpPr>
          <p:nvPr>
            <p:ph type="sldNum" sz="quarter" idx="10"/>
          </p:nvPr>
        </p:nvSpPr>
        <p:spPr/>
        <p:txBody>
          <a:bodyPr/>
          <a:lstStyle/>
          <a:p>
            <a:fld id="{BD8E8F90-17F0-4D04-B5A9-AA42A83F34C8}" type="slidenum">
              <a:rPr lang="en-GB" smtClean="0"/>
              <a:t>15</a:t>
            </a:fld>
            <a:endParaRPr lang="en-GB"/>
          </a:p>
        </p:txBody>
      </p:sp>
    </p:spTree>
    <p:extLst>
      <p:ext uri="{BB962C8B-B14F-4D97-AF65-F5344CB8AC3E}">
        <p14:creationId xmlns:p14="http://schemas.microsoft.com/office/powerpoint/2010/main" val="26634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kern="1200" baseline="0" dirty="0">
                <a:solidFill>
                  <a:schemeClr val="tx1"/>
                </a:solidFill>
                <a:effectLst/>
                <a:latin typeface="+mn-lt"/>
                <a:ea typeface="+mn-ea"/>
                <a:cs typeface="+mn-cs"/>
              </a:rPr>
              <a:t>.</a:t>
            </a:r>
            <a:endParaRPr lang="en-GB" sz="8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8E8F90-17F0-4D04-B5A9-AA42A83F34C8}" type="slidenum">
              <a:rPr lang="en-GB" smtClean="0"/>
              <a:t>18</a:t>
            </a:fld>
            <a:endParaRPr lang="en-GB"/>
          </a:p>
        </p:txBody>
      </p:sp>
    </p:spTree>
    <p:extLst>
      <p:ext uri="{BB962C8B-B14F-4D97-AF65-F5344CB8AC3E}">
        <p14:creationId xmlns:p14="http://schemas.microsoft.com/office/powerpoint/2010/main" val="246184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800" b="1" dirty="0"/>
              <a:t>Guidance notes:</a:t>
            </a:r>
            <a:br>
              <a:rPr lang="en-GB" altLang="en-US" sz="800" b="1" dirty="0"/>
            </a:b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b="0" dirty="0"/>
          </a:p>
          <a:p>
            <a:pPr eaLnBrk="1" hangingPunct="1">
              <a:spcBef>
                <a:spcPct val="0"/>
              </a:spcBef>
            </a:pPr>
            <a:r>
              <a:rPr lang="en-GB" altLang="en-US" sz="800" b="0" dirty="0"/>
              <a:t>I</a:t>
            </a:r>
            <a:r>
              <a:rPr lang="en-GB" altLang="en-US" sz="800" b="0" baseline="0" dirty="0"/>
              <a:t> had a look on the Find an apprenticeship website before coming along today.</a:t>
            </a:r>
          </a:p>
          <a:p>
            <a:pPr eaLnBrk="1" hangingPunct="1">
              <a:spcBef>
                <a:spcPct val="0"/>
              </a:spcBef>
            </a:pPr>
            <a:r>
              <a:rPr lang="en-GB" altLang="en-US" sz="800" b="0" baseline="0" dirty="0"/>
              <a:t>If you notice, within 5 miles of this school/college today, there are </a:t>
            </a:r>
            <a:r>
              <a:rPr lang="en-GB" altLang="en-US" sz="800" b="1" baseline="0" dirty="0"/>
              <a:t>xx</a:t>
            </a:r>
            <a:r>
              <a:rPr lang="en-GB" altLang="en-US" sz="800" b="0" baseline="0" dirty="0"/>
              <a:t> vacancies.</a:t>
            </a:r>
          </a:p>
          <a:p>
            <a:pPr eaLnBrk="1" hangingPunct="1">
              <a:spcBef>
                <a:spcPct val="0"/>
              </a:spcBef>
            </a:pPr>
            <a:r>
              <a:rPr lang="en-GB" altLang="en-US" sz="800" b="0" baseline="0" dirty="0"/>
              <a:t>You can see how this number grows the more you increase the distance.</a:t>
            </a:r>
          </a:p>
          <a:p>
            <a:pPr eaLnBrk="1" hangingPunct="1">
              <a:spcBef>
                <a:spcPct val="0"/>
              </a:spcBef>
            </a:pPr>
            <a:endParaRPr lang="en-GB" altLang="en-US" sz="800" b="0" baseline="0" dirty="0"/>
          </a:p>
          <a:p>
            <a:pPr eaLnBrk="1" hangingPunct="1">
              <a:spcBef>
                <a:spcPct val="0"/>
              </a:spcBef>
            </a:pPr>
            <a:r>
              <a:rPr lang="en-GB" altLang="en-US" sz="800" b="0" baseline="0" dirty="0"/>
              <a:t>You will need to think about how far you are prepared to travel for work each day.</a:t>
            </a:r>
          </a:p>
          <a:p>
            <a:pPr eaLnBrk="1" hangingPunct="1">
              <a:spcBef>
                <a:spcPct val="0"/>
              </a:spcBef>
            </a:pPr>
            <a:r>
              <a:rPr lang="en-GB" altLang="en-US" sz="800" b="0" baseline="0" dirty="0"/>
              <a:t>If you want to think about working in the</a:t>
            </a:r>
            <a:r>
              <a:rPr lang="en-GB" altLang="en-US" sz="800" b="1" baseline="0" dirty="0"/>
              <a:t> (insert name of an appropriate location)</a:t>
            </a:r>
            <a:r>
              <a:rPr lang="en-GB" altLang="en-US" sz="800" b="0" baseline="0" dirty="0"/>
              <a:t> City, then you could be looking for vacancies there.</a:t>
            </a:r>
          </a:p>
          <a:p>
            <a:pPr eaLnBrk="1" hangingPunct="1">
              <a:spcBef>
                <a:spcPct val="0"/>
              </a:spcBef>
            </a:pPr>
            <a:r>
              <a:rPr lang="en-GB" altLang="en-US" sz="800" b="0" baseline="0" dirty="0"/>
              <a:t>The one rule is that you will need to be able to get there, on time, every day.</a:t>
            </a:r>
          </a:p>
          <a:p>
            <a:pPr eaLnBrk="1" hangingPunct="1">
              <a:spcBef>
                <a:spcPct val="0"/>
              </a:spcBef>
            </a:pPr>
            <a:endParaRPr lang="en-GB" altLang="en-US" sz="800" b="0" baseline="0" dirty="0"/>
          </a:p>
          <a:p>
            <a:pPr eaLnBrk="1" hangingPunct="1">
              <a:spcBef>
                <a:spcPct val="0"/>
              </a:spcBef>
            </a:pPr>
            <a:r>
              <a:rPr lang="en-GB" altLang="en-US" sz="800" b="0" baseline="0" dirty="0"/>
              <a:t>Don’t worry if you don’t know too much about travelling to work. On the new Find an apprenticeship website, there is a journey planner so this will help you when you are applying for vacancies to work out which vacancies are going to be realistic, and which are not in terms of distance.</a:t>
            </a:r>
          </a:p>
          <a:p>
            <a:pPr eaLnBrk="1" hangingPunct="1">
              <a:spcBef>
                <a:spcPct val="0"/>
              </a:spcBef>
            </a:pPr>
            <a:endParaRPr lang="en-GB" altLang="en-US" sz="800" b="0"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800" kern="1200" dirty="0">
                <a:solidFill>
                  <a:schemeClr val="tx1"/>
                </a:solidFill>
                <a:effectLst/>
                <a:latin typeface="+mn-lt"/>
                <a:ea typeface="+mn-ea"/>
                <a:cs typeface="+mn-cs"/>
              </a:rPr>
              <a:t>It is important not</a:t>
            </a:r>
            <a:r>
              <a:rPr lang="en-GB" sz="800" kern="1200" baseline="0" dirty="0">
                <a:solidFill>
                  <a:schemeClr val="tx1"/>
                </a:solidFill>
                <a:effectLst/>
                <a:latin typeface="+mn-lt"/>
                <a:ea typeface="+mn-ea"/>
                <a:cs typeface="+mn-cs"/>
              </a:rPr>
              <a:t> to restrict your</a:t>
            </a:r>
            <a:r>
              <a:rPr lang="en-GB" sz="800" kern="1200" dirty="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eaLnBrk="1" hangingPunct="1">
              <a:spcBef>
                <a:spcPct val="0"/>
              </a:spcBef>
            </a:pPr>
            <a:endParaRPr lang="en-GB" altLang="en-US" sz="800" b="0"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FBB57E9B-B5BA-4261-B1EB-C366EA0EDEBB}" type="slidenum">
              <a:rPr kumimoji="0" lang="en-GB" altLang="en-US" sz="18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altLang="en-US" sz="1800" b="0"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0156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We would expect this slide to be updated by the delivery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Guidance notes:</a:t>
            </a:r>
            <a:br>
              <a:rPr lang="en-GB" altLang="en-US" sz="800" b="0" dirty="0"/>
            </a:br>
            <a:r>
              <a:rPr lang="en-GB" altLang="en-US" sz="800" b="0" dirty="0"/>
              <a:t>Search through</a:t>
            </a:r>
            <a:r>
              <a:rPr lang="en-GB" altLang="en-US" sz="800" b="0" baseline="0" dirty="0"/>
              <a:t> Find an apprenticeship using the establishment postcode and find some interesting jobs.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baseline="0" dirty="0"/>
              <a:t>Try to find a selection of closing dates so that you can reinforce the need to be using Find an apprenticeship regularly</a:t>
            </a:r>
            <a:endParaRPr lang="en-GB" altLang="en-US"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dirty="0"/>
              <a:t>Try to find a range of salaries so</a:t>
            </a:r>
            <a:r>
              <a:rPr lang="en-GB" altLang="en-US" sz="800" b="0" baseline="0" dirty="0"/>
              <a:t> that you can show that there are employers who are prepared to pay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baseline="0" dirty="0"/>
              <a:t>Try to find a job title that might sound a bit confusing and then explain what that role really is – make it sound exciting and explain that they should not be put off by the titles of some jobs, it’s important they read the job advert attached to it.</a:t>
            </a:r>
          </a:p>
        </p:txBody>
      </p:sp>
      <p:sp>
        <p:nvSpPr>
          <p:cNvPr id="4" name="Slide Number Placeholder 3"/>
          <p:cNvSpPr>
            <a:spLocks noGrp="1"/>
          </p:cNvSpPr>
          <p:nvPr>
            <p:ph type="sldNum" sz="quarter" idx="10"/>
          </p:nvPr>
        </p:nvSpPr>
        <p:spPr/>
        <p:txBody>
          <a:bodyPr/>
          <a:lstStyle/>
          <a:p>
            <a:fld id="{BD8E8F90-17F0-4D04-B5A9-AA42A83F34C8}" type="slidenum">
              <a:rPr lang="en-GB" smtClean="0"/>
              <a:t>21</a:t>
            </a:fld>
            <a:endParaRPr lang="en-GB"/>
          </a:p>
        </p:txBody>
      </p:sp>
    </p:spTree>
    <p:extLst>
      <p:ext uri="{BB962C8B-B14F-4D97-AF65-F5344CB8AC3E}">
        <p14:creationId xmlns:p14="http://schemas.microsoft.com/office/powerpoint/2010/main" val="256398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173950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2591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259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1970579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635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283809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62146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66350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280651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4B408-01C2-479F-9853-FB141B90B53D}"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40971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14B408-01C2-479F-9853-FB141B90B53D}"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379015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14B408-01C2-479F-9853-FB141B90B53D}" type="datetimeFigureOut">
              <a:rPr lang="en-GB" smtClean="0"/>
              <a:t>05/07/2022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181287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14B408-01C2-479F-9853-FB141B90B53D}" type="datetimeFigureOut">
              <a:rPr lang="en-GB" smtClean="0"/>
              <a:t>05/07/2022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3891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4B408-01C2-479F-9853-FB141B90B53D}" type="datetimeFigureOut">
              <a:rPr lang="en-GB" smtClean="0"/>
              <a:t>05/07/2022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77935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14B408-01C2-479F-9853-FB141B90B53D}"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220621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14B408-01C2-479F-9853-FB141B90B53D}"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C36502-95DD-4C2F-A67E-C9A8727F62A8}" type="slidenum">
              <a:rPr lang="en-GB" smtClean="0"/>
              <a:t>‹#›</a:t>
            </a:fld>
            <a:endParaRPr lang="en-GB"/>
          </a:p>
        </p:txBody>
      </p:sp>
    </p:spTree>
    <p:extLst>
      <p:ext uri="{BB962C8B-B14F-4D97-AF65-F5344CB8AC3E}">
        <p14:creationId xmlns:p14="http://schemas.microsoft.com/office/powerpoint/2010/main" val="370909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14B408-01C2-479F-9853-FB141B90B53D}" type="datetimeFigureOut">
              <a:rPr lang="en-GB" smtClean="0"/>
              <a:t>05/07/2022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C36502-95DD-4C2F-A67E-C9A8727F62A8}" type="slidenum">
              <a:rPr lang="en-GB" smtClean="0"/>
              <a:t>‹#›</a:t>
            </a:fld>
            <a:endParaRPr lang="en-GB"/>
          </a:p>
        </p:txBody>
      </p:sp>
    </p:spTree>
    <p:extLst>
      <p:ext uri="{BB962C8B-B14F-4D97-AF65-F5344CB8AC3E}">
        <p14:creationId xmlns:p14="http://schemas.microsoft.com/office/powerpoint/2010/main" val="814139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impsoneng.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otgoingtouni.co.uk/" TargetMode="External"/><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careerfinder.ucas.com/jobs" TargetMode="External"/><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university.which.co.uk/teachers/introduce-higher-education-options/higher-and-degree-apprenticeships-guide-download" TargetMode="External"/><Relationship Id="rId10" Type="http://schemas.openxmlformats.org/officeDocument/2006/relationships/image" Target="../media/image35.png"/><Relationship Id="rId4" Type="http://schemas.openxmlformats.org/officeDocument/2006/relationships/hyperlink" Target="http://www.thestudentroom.co.uk/content.php?r=23537-apprenticeship-zone" TargetMode="External"/><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0438902_YEC_Group_48Sht_RGB_LR_smal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840010"/>
            <a:ext cx="9144000" cy="6035040"/>
          </a:xfrm>
          <a:prstGeom prst="rect">
            <a:avLst/>
          </a:prstGeom>
        </p:spPr>
      </p:pic>
      <p:sp>
        <p:nvSpPr>
          <p:cNvPr id="11" name="Title 1"/>
          <p:cNvSpPr>
            <a:spLocks noGrp="1"/>
          </p:cNvSpPr>
          <p:nvPr>
            <p:ph type="ctrTitle"/>
          </p:nvPr>
        </p:nvSpPr>
        <p:spPr>
          <a:xfrm>
            <a:off x="2062369" y="991556"/>
            <a:ext cx="7772400" cy="1470025"/>
          </a:xfrm>
        </p:spPr>
        <p:txBody>
          <a:bodyPr/>
          <a:lstStyle/>
          <a:p>
            <a:r>
              <a:rPr lang="en-GB" sz="4000" b="1" dirty="0">
                <a:solidFill>
                  <a:schemeClr val="tx1"/>
                </a:solidFill>
              </a:rPr>
              <a:t>Higher and Degree Apprenticeships</a:t>
            </a:r>
            <a:endParaRPr lang="en-US" sz="4000" b="1" dirty="0">
              <a:solidFill>
                <a:schemeClr val="tx1"/>
              </a:solidFill>
            </a:endParaRPr>
          </a:p>
        </p:txBody>
      </p:sp>
      <p:sp>
        <p:nvSpPr>
          <p:cNvPr id="14" name="Rectangle 13"/>
          <p:cNvSpPr/>
          <p:nvPr/>
        </p:nvSpPr>
        <p:spPr>
          <a:xfrm>
            <a:off x="1524002" y="0"/>
            <a:ext cx="8849134" cy="8400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pic>
        <p:nvPicPr>
          <p:cNvPr id="15" name="Picture 14" descr="SFA_BS_149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39139" y="99745"/>
            <a:ext cx="1766123" cy="661595"/>
          </a:xfrm>
          <a:prstGeom prst="rect">
            <a:avLst/>
          </a:prstGeom>
        </p:spPr>
      </p:pic>
      <p:pic>
        <p:nvPicPr>
          <p:cNvPr id="16" name="Picture 15" descr="UNOFFICIAL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1"/>
            <a:ext cx="2065416" cy="774531"/>
          </a:xfrm>
          <a:prstGeom prst="rect">
            <a:avLst/>
          </a:prstGeom>
        </p:spPr>
      </p:pic>
      <p:sp>
        <p:nvSpPr>
          <p:cNvPr id="2" name="TextBox 1"/>
          <p:cNvSpPr txBox="1"/>
          <p:nvPr/>
        </p:nvSpPr>
        <p:spPr>
          <a:xfrm>
            <a:off x="6581274" y="6148137"/>
            <a:ext cx="3573379" cy="369332"/>
          </a:xfrm>
          <a:prstGeom prst="rect">
            <a:avLst/>
          </a:prstGeom>
          <a:noFill/>
        </p:spPr>
        <p:txBody>
          <a:bodyPr wrap="square" rtlCol="0">
            <a:spAutoFit/>
          </a:bodyPr>
          <a:lstStyle/>
          <a:p>
            <a:r>
              <a:rPr lang="en-GB" dirty="0"/>
              <a:t>Helen Kimber, Careers Lead</a:t>
            </a:r>
          </a:p>
        </p:txBody>
      </p:sp>
    </p:spTree>
    <p:extLst>
      <p:ext uri="{BB962C8B-B14F-4D97-AF65-F5344CB8AC3E}">
        <p14:creationId xmlns:p14="http://schemas.microsoft.com/office/powerpoint/2010/main" val="320638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5400" dirty="0">
                <a:solidFill>
                  <a:srgbClr val="002060"/>
                </a:solidFill>
                <a:latin typeface="+mj-lt"/>
                <a:cs typeface="Arial" panose="020B0604020202020204" pitchFamily="34" charset="0"/>
              </a:rPr>
              <a:t>Why Apprenticeships?</a:t>
            </a:r>
          </a:p>
        </p:txBody>
      </p:sp>
      <p:pic>
        <p:nvPicPr>
          <p:cNvPr id="4" name="Content Placeholder 4" descr="EMDR: Questions and Concerns"/>
          <p:cNvPicPr>
            <a:picLocks noGrp="1"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6689" y="3124200"/>
            <a:ext cx="4238625" cy="2514600"/>
          </a:xfrm>
          <a:prstGeom prst="rect">
            <a:avLst/>
          </a:prstGeom>
        </p:spPr>
      </p:pic>
    </p:spTree>
    <p:extLst>
      <p:ext uri="{BB962C8B-B14F-4D97-AF65-F5344CB8AC3E}">
        <p14:creationId xmlns:p14="http://schemas.microsoft.com/office/powerpoint/2010/main" val="31501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976240" y="1021948"/>
            <a:ext cx="6977261" cy="395690"/>
          </a:xfrm>
        </p:spPr>
        <p:txBody>
          <a:bodyPr>
            <a:normAutofit fontScale="90000"/>
          </a:bodyPr>
          <a:lstStyle/>
          <a:p>
            <a:endParaRPr lang="en-US" dirty="0"/>
          </a:p>
        </p:txBody>
      </p:sp>
      <p:pic>
        <p:nvPicPr>
          <p:cNvPr id="17" name="Picture 16"/>
          <p:cNvPicPr>
            <a:picLocks noChangeAspect="1"/>
          </p:cNvPicPr>
          <p:nvPr/>
        </p:nvPicPr>
        <p:blipFill>
          <a:blip r:embed="rId3"/>
          <a:stretch>
            <a:fillRect/>
          </a:stretch>
        </p:blipFill>
        <p:spPr>
          <a:xfrm>
            <a:off x="1243353" y="1109726"/>
            <a:ext cx="8629309" cy="172171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63718" y="644222"/>
            <a:ext cx="2289783" cy="864918"/>
          </a:xfrm>
          <a:prstGeom prst="rect">
            <a:avLst/>
          </a:prstGeom>
        </p:spPr>
      </p:pic>
      <p:grpSp>
        <p:nvGrpSpPr>
          <p:cNvPr id="3" name="Group 2"/>
          <p:cNvGrpSpPr/>
          <p:nvPr/>
        </p:nvGrpSpPr>
        <p:grpSpPr>
          <a:xfrm>
            <a:off x="2271713" y="3130386"/>
            <a:ext cx="6456704" cy="2686712"/>
            <a:chOff x="1930400" y="3477840"/>
            <a:chExt cx="5499100" cy="2393999"/>
          </a:xfrm>
        </p:grpSpPr>
        <p:pic>
          <p:nvPicPr>
            <p:cNvPr id="18" name="Picture 17"/>
            <p:cNvPicPr>
              <a:picLocks noChangeAspect="1"/>
            </p:cNvPicPr>
            <p:nvPr/>
          </p:nvPicPr>
          <p:blipFill rotWithShape="1">
            <a:blip r:embed="rId5"/>
            <a:srcRect b="87055"/>
            <a:stretch/>
          </p:blipFill>
          <p:spPr>
            <a:xfrm>
              <a:off x="1930400" y="3477840"/>
              <a:ext cx="5499100" cy="279492"/>
            </a:xfrm>
            <a:prstGeom prst="rect">
              <a:avLst/>
            </a:prstGeom>
          </p:spPr>
        </p:pic>
        <p:pic>
          <p:nvPicPr>
            <p:cNvPr id="6" name="Picture 5"/>
            <p:cNvPicPr>
              <a:picLocks noChangeAspect="1"/>
            </p:cNvPicPr>
            <p:nvPr/>
          </p:nvPicPr>
          <p:blipFill rotWithShape="1">
            <a:blip r:embed="rId5"/>
            <a:srcRect t="14705" b="67570"/>
            <a:stretch/>
          </p:blipFill>
          <p:spPr>
            <a:xfrm>
              <a:off x="1930400" y="4261787"/>
              <a:ext cx="5499100" cy="382692"/>
            </a:xfrm>
            <a:prstGeom prst="rect">
              <a:avLst/>
            </a:prstGeom>
          </p:spPr>
        </p:pic>
        <p:pic>
          <p:nvPicPr>
            <p:cNvPr id="7" name="Picture 6"/>
            <p:cNvPicPr>
              <a:picLocks noChangeAspect="1"/>
            </p:cNvPicPr>
            <p:nvPr/>
          </p:nvPicPr>
          <p:blipFill rotWithShape="1">
            <a:blip r:embed="rId5"/>
            <a:srcRect t="84645"/>
            <a:stretch/>
          </p:blipFill>
          <p:spPr>
            <a:xfrm>
              <a:off x="1930400" y="5540327"/>
              <a:ext cx="5499100" cy="331512"/>
            </a:xfrm>
            <a:prstGeom prst="rect">
              <a:avLst/>
            </a:prstGeom>
          </p:spPr>
        </p:pic>
        <p:pic>
          <p:nvPicPr>
            <p:cNvPr id="8" name="Picture 7"/>
            <p:cNvPicPr>
              <a:picLocks noChangeAspect="1"/>
            </p:cNvPicPr>
            <p:nvPr/>
          </p:nvPicPr>
          <p:blipFill rotWithShape="1">
            <a:blip r:embed="rId5"/>
            <a:srcRect t="32634" b="51253"/>
            <a:stretch/>
          </p:blipFill>
          <p:spPr>
            <a:xfrm>
              <a:off x="1930400" y="3844306"/>
              <a:ext cx="5499100" cy="347902"/>
            </a:xfrm>
            <a:prstGeom prst="rect">
              <a:avLst/>
            </a:prstGeom>
          </p:spPr>
        </p:pic>
        <p:pic>
          <p:nvPicPr>
            <p:cNvPr id="9" name="Picture 8"/>
            <p:cNvPicPr>
              <a:picLocks noChangeAspect="1"/>
            </p:cNvPicPr>
            <p:nvPr/>
          </p:nvPicPr>
          <p:blipFill rotWithShape="1">
            <a:blip r:embed="rId5"/>
            <a:srcRect t="49953" r="7298" b="32322"/>
            <a:stretch/>
          </p:blipFill>
          <p:spPr>
            <a:xfrm>
              <a:off x="1930400" y="4679269"/>
              <a:ext cx="5097759" cy="382691"/>
            </a:xfrm>
            <a:prstGeom prst="rect">
              <a:avLst/>
            </a:prstGeom>
          </p:spPr>
        </p:pic>
        <p:pic>
          <p:nvPicPr>
            <p:cNvPr id="10" name="Picture 9"/>
            <p:cNvPicPr>
              <a:picLocks noChangeAspect="1"/>
            </p:cNvPicPr>
            <p:nvPr/>
          </p:nvPicPr>
          <p:blipFill rotWithShape="1">
            <a:blip r:embed="rId5"/>
            <a:srcRect t="67725" b="13743"/>
            <a:stretch/>
          </p:blipFill>
          <p:spPr>
            <a:xfrm>
              <a:off x="1930400" y="5122844"/>
              <a:ext cx="5499100" cy="400088"/>
            </a:xfrm>
            <a:prstGeom prst="rect">
              <a:avLst/>
            </a:prstGeom>
          </p:spPr>
        </p:pic>
      </p:grpSp>
    </p:spTree>
    <p:extLst>
      <p:ext uri="{BB962C8B-B14F-4D97-AF65-F5344CB8AC3E}">
        <p14:creationId xmlns:p14="http://schemas.microsoft.com/office/powerpoint/2010/main" val="60118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possibilities</a:t>
            </a:r>
          </a:p>
        </p:txBody>
      </p:sp>
      <p:pic>
        <p:nvPicPr>
          <p:cNvPr id="5" name="Content Placeholder 4"/>
          <p:cNvPicPr>
            <a:picLocks noGrp="1" noChangeAspect="1"/>
          </p:cNvPicPr>
          <p:nvPr>
            <p:ph idx="1"/>
          </p:nvPr>
        </p:nvPicPr>
        <p:blipFill>
          <a:blip r:embed="rId3"/>
          <a:srcRect t="-2522" b="-2522"/>
          <a:stretch>
            <a:fillRect/>
          </a:stretch>
        </p:blipFill>
        <p:spPr>
          <a:xfrm>
            <a:off x="2180185" y="1568603"/>
            <a:ext cx="6977064" cy="4681384"/>
          </a:xfrm>
        </p:spPr>
      </p:pic>
      <p:pic>
        <p:nvPicPr>
          <p:cNvPr id="9" name="Picture 8"/>
          <p:cNvPicPr>
            <a:picLocks noChangeAspect="1"/>
          </p:cNvPicPr>
          <p:nvPr/>
        </p:nvPicPr>
        <p:blipFill>
          <a:blip r:embed="rId4"/>
          <a:stretch>
            <a:fillRect/>
          </a:stretch>
        </p:blipFill>
        <p:spPr>
          <a:xfrm>
            <a:off x="1922217" y="5199477"/>
            <a:ext cx="506332" cy="607598"/>
          </a:xfrm>
          <a:prstGeom prst="rect">
            <a:avLst/>
          </a:prstGeom>
        </p:spPr>
      </p:pic>
      <p:pic>
        <p:nvPicPr>
          <p:cNvPr id="10" name="Picture 9"/>
          <p:cNvPicPr>
            <a:picLocks noChangeAspect="1"/>
          </p:cNvPicPr>
          <p:nvPr/>
        </p:nvPicPr>
        <p:blipFill>
          <a:blip r:embed="rId5"/>
          <a:stretch>
            <a:fillRect/>
          </a:stretch>
        </p:blipFill>
        <p:spPr>
          <a:xfrm>
            <a:off x="1831974" y="2271713"/>
            <a:ext cx="686819" cy="607571"/>
          </a:xfrm>
          <a:prstGeom prst="rect">
            <a:avLst/>
          </a:prstGeom>
        </p:spPr>
      </p:pic>
      <p:pic>
        <p:nvPicPr>
          <p:cNvPr id="11" name="Picture 10"/>
          <p:cNvPicPr>
            <a:picLocks noChangeAspect="1"/>
          </p:cNvPicPr>
          <p:nvPr/>
        </p:nvPicPr>
        <p:blipFill>
          <a:blip r:embed="rId6"/>
          <a:stretch>
            <a:fillRect/>
          </a:stretch>
        </p:blipFill>
        <p:spPr>
          <a:xfrm>
            <a:off x="8809039" y="5159813"/>
            <a:ext cx="696421" cy="647262"/>
          </a:xfrm>
          <a:prstGeom prst="rect">
            <a:avLst/>
          </a:prstGeom>
        </p:spPr>
      </p:pic>
      <p:pic>
        <p:nvPicPr>
          <p:cNvPr id="13" name="Picture 12"/>
          <p:cNvPicPr>
            <a:picLocks noChangeAspect="1"/>
          </p:cNvPicPr>
          <p:nvPr/>
        </p:nvPicPr>
        <p:blipFill>
          <a:blip r:embed="rId7"/>
          <a:stretch>
            <a:fillRect/>
          </a:stretch>
        </p:blipFill>
        <p:spPr>
          <a:xfrm>
            <a:off x="9274002" y="3044649"/>
            <a:ext cx="508000" cy="431800"/>
          </a:xfrm>
          <a:prstGeom prst="rect">
            <a:avLst/>
          </a:prstGeom>
        </p:spPr>
      </p:pic>
    </p:spTree>
    <p:extLst>
      <p:ext uri="{BB962C8B-B14F-4D97-AF65-F5344CB8AC3E}">
        <p14:creationId xmlns:p14="http://schemas.microsoft.com/office/powerpoint/2010/main" val="11072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apprenticeship</a:t>
            </a:r>
          </a:p>
        </p:txBody>
      </p:sp>
      <p:pic>
        <p:nvPicPr>
          <p:cNvPr id="5" name="Content Placeholder 4"/>
          <p:cNvPicPr>
            <a:picLocks noGrp="1" noChangeAspect="1"/>
          </p:cNvPicPr>
          <p:nvPr>
            <p:ph idx="1"/>
          </p:nvPr>
        </p:nvPicPr>
        <p:blipFill>
          <a:blip r:embed="rId3"/>
          <a:srcRect l="-4381" r="-4381"/>
          <a:stretch>
            <a:fillRect/>
          </a:stretch>
        </p:blipFill>
        <p:spPr>
          <a:xfrm>
            <a:off x="805922" y="1471613"/>
            <a:ext cx="10638366" cy="4802452"/>
          </a:xfrm>
        </p:spPr>
      </p:pic>
    </p:spTree>
    <p:extLst>
      <p:ext uri="{BB962C8B-B14F-4D97-AF65-F5344CB8AC3E}">
        <p14:creationId xmlns:p14="http://schemas.microsoft.com/office/powerpoint/2010/main" val="332444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Qualification levels</a:t>
            </a:r>
          </a:p>
        </p:txBody>
      </p:sp>
      <p:sp>
        <p:nvSpPr>
          <p:cNvPr id="3" name="Content Placeholder 2"/>
          <p:cNvSpPr>
            <a:spLocks noGrp="1"/>
          </p:cNvSpPr>
          <p:nvPr>
            <p:ph idx="1"/>
          </p:nvPr>
        </p:nvSpPr>
        <p:spPr>
          <a:xfrm>
            <a:off x="677334" y="1494383"/>
            <a:ext cx="8740986" cy="4997857"/>
          </a:xfrm>
        </p:spPr>
        <p:txBody>
          <a:bodyPr>
            <a:normAutofit/>
          </a:bodyPr>
          <a:lstStyle/>
          <a:p>
            <a:pPr marL="0" indent="0">
              <a:buNone/>
            </a:pPr>
            <a:r>
              <a:rPr lang="en-GB" sz="2000" dirty="0"/>
              <a:t>Level 4 qualifications are:</a:t>
            </a:r>
          </a:p>
          <a:p>
            <a:pPr marL="0" indent="0">
              <a:buNone/>
            </a:pPr>
            <a:r>
              <a:rPr lang="en-GB" dirty="0"/>
              <a:t>Certificate of Higher Education (</a:t>
            </a:r>
            <a:r>
              <a:rPr lang="en-GB" dirty="0" err="1"/>
              <a:t>CertHE</a:t>
            </a:r>
            <a:r>
              <a:rPr lang="en-GB" dirty="0"/>
              <a:t>), </a:t>
            </a:r>
            <a:r>
              <a:rPr lang="en-GB" dirty="0">
                <a:solidFill>
                  <a:schemeClr val="accent5"/>
                </a:solidFill>
              </a:rPr>
              <a:t>Higher Apprenticeships</a:t>
            </a:r>
            <a:r>
              <a:rPr lang="en-GB" dirty="0"/>
              <a:t>, Higher National Certificate (HNC), level 4 award, certificate or diploma, NVQ level 4</a:t>
            </a:r>
          </a:p>
          <a:p>
            <a:pPr marL="0" indent="0">
              <a:buNone/>
            </a:pPr>
            <a:endParaRPr lang="en-GB" dirty="0"/>
          </a:p>
          <a:p>
            <a:pPr marL="0" indent="0">
              <a:buNone/>
            </a:pPr>
            <a:r>
              <a:rPr lang="en-GB" dirty="0"/>
              <a:t>Level 5 qualifications are:</a:t>
            </a:r>
          </a:p>
          <a:p>
            <a:pPr marL="0" indent="0">
              <a:buNone/>
            </a:pPr>
            <a:r>
              <a:rPr lang="en-GB" dirty="0"/>
              <a:t>Diploma of Higher Education (DipHE), foundation degree, Higher National Diploma (HND), level 5 award, certificate or diploma, NVQ level 5</a:t>
            </a:r>
          </a:p>
          <a:p>
            <a:pPr marL="0" indent="0">
              <a:buNone/>
            </a:pPr>
            <a:endParaRPr lang="en-GB" dirty="0"/>
          </a:p>
          <a:p>
            <a:pPr marL="0" indent="0">
              <a:buNone/>
            </a:pPr>
            <a:r>
              <a:rPr lang="en-GB" dirty="0"/>
              <a:t>Level 6 qualifications are:</a:t>
            </a:r>
          </a:p>
          <a:p>
            <a:pPr marL="0" indent="0">
              <a:buNone/>
            </a:pPr>
            <a:r>
              <a:rPr lang="en-GB" dirty="0">
                <a:solidFill>
                  <a:schemeClr val="accent5"/>
                </a:solidFill>
              </a:rPr>
              <a:t>Degree apprenticeships</a:t>
            </a:r>
            <a:r>
              <a:rPr lang="en-GB" dirty="0"/>
              <a:t>, degree with honours BA or BSc, degree without honours, graduate certificate/diploma, level 6 aware, certificate, diploma, NVQ level 6 </a:t>
            </a:r>
          </a:p>
          <a:p>
            <a:pPr marL="0" indent="0">
              <a:buNone/>
            </a:pPr>
            <a:endParaRPr lang="en-GB" dirty="0"/>
          </a:p>
          <a:p>
            <a:pPr marL="0" indent="0">
              <a:buNone/>
            </a:pPr>
            <a:r>
              <a:rPr lang="en-GB" dirty="0"/>
              <a:t>Level 7 masters degree MA/MSc, level 8 postgraduate degree PhD</a:t>
            </a:r>
          </a:p>
          <a:p>
            <a:pPr marL="0" indent="0">
              <a:buNone/>
            </a:pPr>
            <a:endParaRPr lang="en-GB" dirty="0"/>
          </a:p>
        </p:txBody>
      </p:sp>
    </p:spTree>
    <p:extLst>
      <p:ext uri="{BB962C8B-B14F-4D97-AF65-F5344CB8AC3E}">
        <p14:creationId xmlns:p14="http://schemas.microsoft.com/office/powerpoint/2010/main" val="114141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56025" y="220518"/>
            <a:ext cx="1788598" cy="2010285"/>
            <a:chOff x="2579913" y="2345815"/>
            <a:chExt cx="4690835" cy="3322514"/>
          </a:xfrm>
        </p:grpSpPr>
        <p:pic>
          <p:nvPicPr>
            <p:cNvPr id="7" name="Picture 6"/>
            <p:cNvPicPr>
              <a:picLocks noChangeAspect="1"/>
            </p:cNvPicPr>
            <p:nvPr/>
          </p:nvPicPr>
          <p:blipFill>
            <a:blip r:embed="rId3"/>
            <a:stretch>
              <a:fillRect/>
            </a:stretch>
          </p:blipFill>
          <p:spPr>
            <a:xfrm>
              <a:off x="3070224" y="2796664"/>
              <a:ext cx="3581402" cy="2835786"/>
            </a:xfrm>
            <a:prstGeom prst="rect">
              <a:avLst/>
            </a:prstGeom>
          </p:spPr>
        </p:pic>
        <p:pic>
          <p:nvPicPr>
            <p:cNvPr id="8" name="Picture 7"/>
            <p:cNvPicPr>
              <a:picLocks noChangeAspect="1"/>
            </p:cNvPicPr>
            <p:nvPr/>
          </p:nvPicPr>
          <p:blipFill>
            <a:blip r:embed="rId4"/>
            <a:stretch>
              <a:fillRect/>
            </a:stretch>
          </p:blipFill>
          <p:spPr>
            <a:xfrm>
              <a:off x="6476999" y="2345815"/>
              <a:ext cx="793749" cy="634999"/>
            </a:xfrm>
            <a:prstGeom prst="rect">
              <a:avLst/>
            </a:prstGeom>
          </p:spPr>
        </p:pic>
        <p:pic>
          <p:nvPicPr>
            <p:cNvPr id="9" name="Picture 8"/>
            <p:cNvPicPr>
              <a:picLocks noChangeAspect="1"/>
            </p:cNvPicPr>
            <p:nvPr/>
          </p:nvPicPr>
          <p:blipFill>
            <a:blip r:embed="rId5"/>
            <a:stretch>
              <a:fillRect/>
            </a:stretch>
          </p:blipFill>
          <p:spPr>
            <a:xfrm>
              <a:off x="4229100" y="3107814"/>
              <a:ext cx="654050" cy="578583"/>
            </a:xfrm>
            <a:prstGeom prst="rect">
              <a:avLst/>
            </a:prstGeom>
          </p:spPr>
        </p:pic>
        <p:pic>
          <p:nvPicPr>
            <p:cNvPr id="10" name="Picture 9"/>
            <p:cNvPicPr>
              <a:picLocks noChangeAspect="1"/>
            </p:cNvPicPr>
            <p:nvPr/>
          </p:nvPicPr>
          <p:blipFill>
            <a:blip r:embed="rId6"/>
            <a:stretch>
              <a:fillRect/>
            </a:stretch>
          </p:blipFill>
          <p:spPr>
            <a:xfrm>
              <a:off x="5756274" y="4559300"/>
              <a:ext cx="720725" cy="540544"/>
            </a:xfrm>
            <a:prstGeom prst="rect">
              <a:avLst/>
            </a:prstGeom>
          </p:spPr>
        </p:pic>
        <p:pic>
          <p:nvPicPr>
            <p:cNvPr id="12" name="Picture 11"/>
            <p:cNvPicPr>
              <a:picLocks noChangeAspect="1"/>
            </p:cNvPicPr>
            <p:nvPr/>
          </p:nvPicPr>
          <p:blipFill>
            <a:blip r:embed="rId7"/>
            <a:stretch>
              <a:fillRect/>
            </a:stretch>
          </p:blipFill>
          <p:spPr>
            <a:xfrm>
              <a:off x="2795813" y="4079875"/>
              <a:ext cx="548821" cy="488950"/>
            </a:xfrm>
            <a:prstGeom prst="rect">
              <a:avLst/>
            </a:prstGeom>
          </p:spPr>
        </p:pic>
        <p:pic>
          <p:nvPicPr>
            <p:cNvPr id="14" name="Picture 13"/>
            <p:cNvPicPr>
              <a:picLocks noChangeAspect="1"/>
            </p:cNvPicPr>
            <p:nvPr/>
          </p:nvPicPr>
          <p:blipFill>
            <a:blip r:embed="rId8"/>
            <a:stretch>
              <a:fillRect/>
            </a:stretch>
          </p:blipFill>
          <p:spPr>
            <a:xfrm>
              <a:off x="3564581" y="3798627"/>
              <a:ext cx="215900" cy="203200"/>
            </a:xfrm>
            <a:prstGeom prst="rect">
              <a:avLst/>
            </a:prstGeom>
          </p:spPr>
        </p:pic>
        <p:pic>
          <p:nvPicPr>
            <p:cNvPr id="15" name="Picture 14"/>
            <p:cNvPicPr>
              <a:picLocks noChangeAspect="1"/>
            </p:cNvPicPr>
            <p:nvPr/>
          </p:nvPicPr>
          <p:blipFill>
            <a:blip r:embed="rId8"/>
            <a:stretch>
              <a:fillRect/>
            </a:stretch>
          </p:blipFill>
          <p:spPr>
            <a:xfrm>
              <a:off x="3780481" y="2980814"/>
              <a:ext cx="215900" cy="203200"/>
            </a:xfrm>
            <a:prstGeom prst="rect">
              <a:avLst/>
            </a:prstGeom>
          </p:spPr>
        </p:pic>
        <p:pic>
          <p:nvPicPr>
            <p:cNvPr id="16" name="Picture 15"/>
            <p:cNvPicPr>
              <a:picLocks noChangeAspect="1"/>
            </p:cNvPicPr>
            <p:nvPr/>
          </p:nvPicPr>
          <p:blipFill>
            <a:blip r:embed="rId8"/>
            <a:stretch>
              <a:fillRect/>
            </a:stretch>
          </p:blipFill>
          <p:spPr>
            <a:xfrm>
              <a:off x="6955641" y="3483197"/>
              <a:ext cx="215900" cy="203200"/>
            </a:xfrm>
            <a:prstGeom prst="rect">
              <a:avLst/>
            </a:prstGeom>
          </p:spPr>
        </p:pic>
        <p:pic>
          <p:nvPicPr>
            <p:cNvPr id="17" name="Picture 16"/>
            <p:cNvPicPr>
              <a:picLocks noChangeAspect="1"/>
            </p:cNvPicPr>
            <p:nvPr/>
          </p:nvPicPr>
          <p:blipFill>
            <a:blip r:embed="rId8"/>
            <a:stretch>
              <a:fillRect/>
            </a:stretch>
          </p:blipFill>
          <p:spPr>
            <a:xfrm>
              <a:off x="4229100" y="5465129"/>
              <a:ext cx="215900" cy="203200"/>
            </a:xfrm>
            <a:prstGeom prst="rect">
              <a:avLst/>
            </a:prstGeom>
          </p:spPr>
        </p:pic>
        <p:pic>
          <p:nvPicPr>
            <p:cNvPr id="18" name="Picture 17"/>
            <p:cNvPicPr>
              <a:picLocks noChangeAspect="1"/>
            </p:cNvPicPr>
            <p:nvPr/>
          </p:nvPicPr>
          <p:blipFill>
            <a:blip r:embed="rId8"/>
            <a:stretch>
              <a:fillRect/>
            </a:stretch>
          </p:blipFill>
          <p:spPr>
            <a:xfrm>
              <a:off x="5239179" y="5261929"/>
              <a:ext cx="215900" cy="203200"/>
            </a:xfrm>
            <a:prstGeom prst="rect">
              <a:avLst/>
            </a:prstGeom>
          </p:spPr>
        </p:pic>
        <p:pic>
          <p:nvPicPr>
            <p:cNvPr id="19" name="Picture 18"/>
            <p:cNvPicPr>
              <a:picLocks noChangeAspect="1"/>
            </p:cNvPicPr>
            <p:nvPr/>
          </p:nvPicPr>
          <p:blipFill>
            <a:blip r:embed="rId8"/>
            <a:stretch>
              <a:fillRect/>
            </a:stretch>
          </p:blipFill>
          <p:spPr>
            <a:xfrm>
              <a:off x="2579913" y="4896644"/>
              <a:ext cx="215900" cy="203200"/>
            </a:xfrm>
            <a:prstGeom prst="rect">
              <a:avLst/>
            </a:prstGeom>
          </p:spPr>
        </p:pic>
        <p:pic>
          <p:nvPicPr>
            <p:cNvPr id="21" name="Picture 20"/>
            <p:cNvPicPr>
              <a:picLocks noChangeAspect="1"/>
            </p:cNvPicPr>
            <p:nvPr/>
          </p:nvPicPr>
          <p:blipFill>
            <a:blip r:embed="rId9"/>
            <a:stretch>
              <a:fillRect/>
            </a:stretch>
          </p:blipFill>
          <p:spPr>
            <a:xfrm>
              <a:off x="5239179" y="5261929"/>
              <a:ext cx="215900" cy="203200"/>
            </a:xfrm>
            <a:prstGeom prst="rect">
              <a:avLst/>
            </a:prstGeom>
          </p:spPr>
        </p:pic>
        <p:pic>
          <p:nvPicPr>
            <p:cNvPr id="22" name="Picture 21"/>
            <p:cNvPicPr>
              <a:picLocks noChangeAspect="1"/>
            </p:cNvPicPr>
            <p:nvPr/>
          </p:nvPicPr>
          <p:blipFill>
            <a:blip r:embed="rId9"/>
            <a:stretch>
              <a:fillRect/>
            </a:stretch>
          </p:blipFill>
          <p:spPr>
            <a:xfrm>
              <a:off x="3564581" y="3798627"/>
              <a:ext cx="215900" cy="203200"/>
            </a:xfrm>
            <a:prstGeom prst="rect">
              <a:avLst/>
            </a:prstGeom>
          </p:spPr>
        </p:pic>
        <p:pic>
          <p:nvPicPr>
            <p:cNvPr id="25" name="Picture 24"/>
            <p:cNvPicPr>
              <a:picLocks noChangeAspect="1"/>
            </p:cNvPicPr>
            <p:nvPr/>
          </p:nvPicPr>
          <p:blipFill>
            <a:blip r:embed="rId9"/>
            <a:stretch>
              <a:fillRect/>
            </a:stretch>
          </p:blipFill>
          <p:spPr>
            <a:xfrm>
              <a:off x="4775200" y="2695064"/>
              <a:ext cx="215900" cy="203200"/>
            </a:xfrm>
            <a:prstGeom prst="rect">
              <a:avLst/>
            </a:prstGeom>
          </p:spPr>
        </p:pic>
        <p:pic>
          <p:nvPicPr>
            <p:cNvPr id="26" name="Picture 25"/>
            <p:cNvPicPr>
              <a:picLocks noChangeAspect="1"/>
            </p:cNvPicPr>
            <p:nvPr/>
          </p:nvPicPr>
          <p:blipFill>
            <a:blip r:embed="rId9"/>
            <a:stretch>
              <a:fillRect/>
            </a:stretch>
          </p:blipFill>
          <p:spPr>
            <a:xfrm>
              <a:off x="6808198" y="4356100"/>
              <a:ext cx="215900" cy="203200"/>
            </a:xfrm>
            <a:prstGeom prst="rect">
              <a:avLst/>
            </a:prstGeom>
          </p:spPr>
        </p:pic>
      </p:grpSp>
      <p:sp>
        <p:nvSpPr>
          <p:cNvPr id="3" name="Title 2"/>
          <p:cNvSpPr>
            <a:spLocks noGrp="1"/>
          </p:cNvSpPr>
          <p:nvPr>
            <p:ph type="title"/>
          </p:nvPr>
        </p:nvSpPr>
        <p:spPr>
          <a:xfrm>
            <a:off x="1089140" y="595886"/>
            <a:ext cx="8646434" cy="489645"/>
          </a:xfrm>
        </p:spPr>
        <p:txBody>
          <a:bodyPr>
            <a:normAutofit fontScale="90000"/>
          </a:bodyPr>
          <a:lstStyle/>
          <a:p>
            <a:pPr lvl="0"/>
            <a:r>
              <a:rPr lang="en-GB" dirty="0"/>
              <a:t>Higher and Degree apprenticeships</a:t>
            </a:r>
          </a:p>
        </p:txBody>
      </p:sp>
      <p:sp>
        <p:nvSpPr>
          <p:cNvPr id="6" name="Content Placeholder 2"/>
          <p:cNvSpPr>
            <a:spLocks noGrp="1"/>
          </p:cNvSpPr>
          <p:nvPr>
            <p:ph idx="1"/>
          </p:nvPr>
        </p:nvSpPr>
        <p:spPr>
          <a:xfrm>
            <a:off x="806769" y="1310819"/>
            <a:ext cx="9944511" cy="5193394"/>
          </a:xfrm>
        </p:spPr>
        <p:txBody>
          <a:bodyPr>
            <a:normAutofit/>
          </a:bodyPr>
          <a:lstStyle/>
          <a:p>
            <a:pPr marL="0" indent="0">
              <a:buNone/>
            </a:pPr>
            <a:r>
              <a:rPr lang="en-GB" sz="2800" dirty="0">
                <a:cs typeface="Arial" panose="020B0604020202020204" pitchFamily="34" charset="0"/>
              </a:rPr>
              <a:t>Now its possible to get a degree without going to </a:t>
            </a:r>
            <a:r>
              <a:rPr lang="en-GB" sz="2800" dirty="0" err="1">
                <a:cs typeface="Arial" panose="020B0604020202020204" pitchFamily="34" charset="0"/>
              </a:rPr>
              <a:t>uni</a:t>
            </a:r>
            <a:r>
              <a:rPr lang="en-GB" sz="2800" dirty="0">
                <a:cs typeface="Arial" panose="020B0604020202020204" pitchFamily="34" charset="0"/>
              </a:rPr>
              <a:t>…</a:t>
            </a:r>
          </a:p>
          <a:p>
            <a:pPr marL="0" indent="0">
              <a:buNone/>
            </a:pPr>
            <a:endParaRPr lang="en-GB" sz="2800" dirty="0">
              <a:cs typeface="Arial" panose="020B0604020202020204" pitchFamily="34" charset="0"/>
            </a:endParaRPr>
          </a:p>
          <a:p>
            <a:r>
              <a:rPr lang="en-GB" sz="2800" dirty="0">
                <a:cs typeface="Arial" panose="020B0604020202020204" pitchFamily="34" charset="0"/>
              </a:rPr>
              <a:t>Designed to develop skills to a higher standard.</a:t>
            </a:r>
          </a:p>
          <a:p>
            <a:r>
              <a:rPr lang="en-GB" sz="2800" dirty="0">
                <a:cs typeface="Arial" panose="020B0604020202020204" pitchFamily="34" charset="0"/>
              </a:rPr>
              <a:t>Less higher and degree apprenticeships available but more companies and organisations are starting to offer them particularly with the high cost of University.</a:t>
            </a:r>
          </a:p>
          <a:p>
            <a:r>
              <a:rPr lang="en-GB" sz="2800" dirty="0">
                <a:cs typeface="Arial" panose="020B0604020202020204" pitchFamily="34" charset="0"/>
              </a:rPr>
              <a:t>Entry requirements vary but usually a minimum of two A levels.</a:t>
            </a:r>
          </a:p>
          <a:p>
            <a:endParaRPr lang="en-GB" dirty="0">
              <a:cs typeface="Arial" panose="020B0604020202020204" pitchFamily="34" charset="0"/>
            </a:endParaRPr>
          </a:p>
          <a:p>
            <a:endParaRPr lang="en-GB" dirty="0">
              <a:cs typeface="Arial" panose="020B0604020202020204" pitchFamily="34" charset="0"/>
            </a:endParaRPr>
          </a:p>
        </p:txBody>
      </p:sp>
    </p:spTree>
    <p:extLst>
      <p:ext uri="{BB962C8B-B14F-4D97-AF65-F5344CB8AC3E}">
        <p14:creationId xmlns:p14="http://schemas.microsoft.com/office/powerpoint/2010/main" val="142967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It’s not an easy option!!</a:t>
            </a:r>
          </a:p>
        </p:txBody>
      </p:sp>
      <p:sp>
        <p:nvSpPr>
          <p:cNvPr id="3" name="Content Placeholder 2"/>
          <p:cNvSpPr>
            <a:spLocks noGrp="1"/>
          </p:cNvSpPr>
          <p:nvPr>
            <p:ph idx="1"/>
          </p:nvPr>
        </p:nvSpPr>
        <p:spPr>
          <a:xfrm>
            <a:off x="677334" y="1468257"/>
            <a:ext cx="8596668" cy="3880773"/>
          </a:xfrm>
        </p:spPr>
        <p:txBody>
          <a:bodyPr>
            <a:normAutofit/>
          </a:bodyPr>
          <a:lstStyle/>
          <a:p>
            <a:r>
              <a:rPr lang="en-GB" sz="3200" dirty="0">
                <a:cs typeface="Arial" panose="020B0604020202020204" pitchFamily="34" charset="0"/>
              </a:rPr>
              <a:t>No £9000 fees – the cost is shared between the Employer and the learning provider.</a:t>
            </a:r>
          </a:p>
          <a:p>
            <a:r>
              <a:rPr lang="en-GB" sz="3200" dirty="0">
                <a:cs typeface="Arial" panose="020B0604020202020204" pitchFamily="34" charset="0"/>
              </a:rPr>
              <a:t>Hard work – working full time and fitting in a degree.</a:t>
            </a:r>
          </a:p>
          <a:p>
            <a:r>
              <a:rPr lang="en-GB" sz="3200" dirty="0">
                <a:cs typeface="Arial" panose="020B0604020202020204" pitchFamily="34" charset="0"/>
              </a:rPr>
              <a:t>Might take longer than 4 years</a:t>
            </a:r>
            <a:r>
              <a:rPr lang="en-GB" sz="4000" dirty="0">
                <a:cs typeface="Arial" panose="020B0604020202020204" pitchFamily="34" charset="0"/>
              </a:rPr>
              <a:t>.</a:t>
            </a:r>
          </a:p>
          <a:p>
            <a:endParaRPr lang="en-GB" dirty="0"/>
          </a:p>
        </p:txBody>
      </p:sp>
    </p:spTree>
    <p:extLst>
      <p:ext uri="{BB962C8B-B14F-4D97-AF65-F5344CB8AC3E}">
        <p14:creationId xmlns:p14="http://schemas.microsoft.com/office/powerpoint/2010/main" val="172458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339927" y="1730326"/>
            <a:ext cx="6646911" cy="3066758"/>
          </a:xfrm>
        </p:spPr>
        <p:txBody>
          <a:bodyPr>
            <a:normAutofit/>
          </a:bodyPr>
          <a:lstStyle/>
          <a:p>
            <a:pPr marL="0" indent="0">
              <a:buNone/>
            </a:pPr>
            <a:r>
              <a:rPr lang="en-GB" sz="4800" b="1" dirty="0">
                <a:solidFill>
                  <a:srgbClr val="0070C0"/>
                </a:solidFill>
                <a:effectLst>
                  <a:outerShdw blurRad="38100" dist="38100" dir="2700000" algn="tl">
                    <a:srgbClr val="000000">
                      <a:alpha val="43137"/>
                    </a:srgbClr>
                  </a:outerShdw>
                </a:effectLst>
              </a:rPr>
              <a:t>How to find Apprenticeships?</a:t>
            </a:r>
          </a:p>
        </p:txBody>
      </p:sp>
      <p:pic>
        <p:nvPicPr>
          <p:cNvPr id="1026" name="Picture 2" descr="Image result for how to find apprenticeship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7993" y="4797084"/>
            <a:ext cx="2823742" cy="13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2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4070" y="507598"/>
            <a:ext cx="7996287" cy="621115"/>
          </a:xfrm>
        </p:spPr>
        <p:txBody>
          <a:bodyPr>
            <a:normAutofit fontScale="90000"/>
          </a:bodyPr>
          <a:lstStyle/>
          <a:p>
            <a:pPr lvl="0"/>
            <a:r>
              <a:rPr lang="en-GB" dirty="0"/>
              <a:t>Some of the Big Employers Nationally</a:t>
            </a:r>
          </a:p>
        </p:txBody>
      </p:sp>
      <p:sp>
        <p:nvSpPr>
          <p:cNvPr id="5" name="Content Placeholder 2"/>
          <p:cNvSpPr>
            <a:spLocks noGrp="1"/>
          </p:cNvSpPr>
          <p:nvPr>
            <p:ph idx="1"/>
          </p:nvPr>
        </p:nvSpPr>
        <p:spPr>
          <a:xfrm>
            <a:off x="1014891" y="1246237"/>
            <a:ext cx="9025466" cy="5184576"/>
          </a:xfrm>
          <a:solidFill>
            <a:schemeClr val="bg1"/>
          </a:solidFill>
        </p:spPr>
        <p:style>
          <a:lnRef idx="2">
            <a:schemeClr val="accent2"/>
          </a:lnRef>
          <a:fillRef idx="1">
            <a:schemeClr val="lt1"/>
          </a:fillRef>
          <a:effectRef idx="0">
            <a:schemeClr val="accent2"/>
          </a:effectRef>
          <a:fontRef idx="minor">
            <a:schemeClr val="dk1"/>
          </a:fontRef>
        </p:style>
        <p:txBody>
          <a:bodyPr>
            <a:normAutofit lnSpcReduction="10000"/>
          </a:bodyPr>
          <a:lstStyle/>
          <a:p>
            <a:pPr>
              <a:buNone/>
              <a:defRPr/>
            </a:pPr>
            <a:r>
              <a:rPr lang="en-GB" dirty="0">
                <a:solidFill>
                  <a:srgbClr val="FF0066"/>
                </a:solidFill>
                <a:latin typeface="Calibri" pitchFamily="34" charset="0"/>
              </a:rPr>
              <a:t>	</a:t>
            </a:r>
            <a:r>
              <a:rPr lang="en-GB" sz="3600" dirty="0">
                <a:solidFill>
                  <a:srgbClr val="FF0066"/>
                </a:solidFill>
                <a:latin typeface="Calibri" pitchFamily="34" charset="0"/>
              </a:rPr>
              <a:t>Accenture</a:t>
            </a:r>
            <a:r>
              <a:rPr lang="en-GB" sz="3600" dirty="0">
                <a:solidFill>
                  <a:srgbClr val="0099FF"/>
                </a:solidFill>
                <a:latin typeface="Calibri" pitchFamily="34" charset="0"/>
              </a:rPr>
              <a:t> </a:t>
            </a:r>
            <a:r>
              <a:rPr lang="en-GB" sz="3600" dirty="0">
                <a:solidFill>
                  <a:srgbClr val="00B0F0"/>
                </a:solidFill>
                <a:latin typeface="Calibri" pitchFamily="34" charset="0"/>
              </a:rPr>
              <a:t>Airbus </a:t>
            </a:r>
            <a:r>
              <a:rPr lang="en-GB" sz="3600" dirty="0">
                <a:solidFill>
                  <a:srgbClr val="CC00FF"/>
                </a:solidFill>
                <a:latin typeface="Calibri" pitchFamily="34" charset="0"/>
              </a:rPr>
              <a:t>Astra Zeneca</a:t>
            </a:r>
            <a:r>
              <a:rPr lang="en-GB" sz="3600" dirty="0">
                <a:solidFill>
                  <a:srgbClr val="0099FF"/>
                </a:solidFill>
                <a:latin typeface="Calibri" pitchFamily="34" charset="0"/>
              </a:rPr>
              <a:t> BAE Systems </a:t>
            </a:r>
            <a:r>
              <a:rPr lang="en-GB" sz="3600" dirty="0">
                <a:solidFill>
                  <a:srgbClr val="FF0000"/>
                </a:solidFill>
                <a:latin typeface="Calibri" pitchFamily="34" charset="0"/>
              </a:rPr>
              <a:t>Balfour Beatty </a:t>
            </a:r>
            <a:r>
              <a:rPr lang="en-GB" sz="3600" dirty="0">
                <a:solidFill>
                  <a:srgbClr val="00B050"/>
                </a:solidFill>
                <a:latin typeface="Calibri" pitchFamily="34" charset="0"/>
              </a:rPr>
              <a:t>BAM Nuttall</a:t>
            </a:r>
            <a:r>
              <a:rPr lang="en-GB" sz="3600" dirty="0">
                <a:solidFill>
                  <a:srgbClr val="0099FF"/>
                </a:solidFill>
                <a:latin typeface="Calibri" pitchFamily="34" charset="0"/>
              </a:rPr>
              <a:t> </a:t>
            </a:r>
            <a:r>
              <a:rPr lang="en-GB" sz="3600" dirty="0">
                <a:solidFill>
                  <a:srgbClr val="FF0000"/>
                </a:solidFill>
                <a:latin typeface="Calibri" pitchFamily="34" charset="0"/>
              </a:rPr>
              <a:t>Barclays</a:t>
            </a:r>
            <a:r>
              <a:rPr lang="en-GB" sz="3600" dirty="0">
                <a:solidFill>
                  <a:srgbClr val="FF0066"/>
                </a:solidFill>
                <a:latin typeface="Calibri" pitchFamily="34" charset="0"/>
              </a:rPr>
              <a:t> </a:t>
            </a:r>
            <a:r>
              <a:rPr lang="en-GB" sz="3600" dirty="0">
                <a:solidFill>
                  <a:srgbClr val="CC00FF"/>
                </a:solidFill>
                <a:latin typeface="Calibri" pitchFamily="34" charset="0"/>
              </a:rPr>
              <a:t>BMW Group UK</a:t>
            </a:r>
            <a:r>
              <a:rPr lang="en-GB" sz="3600" dirty="0">
                <a:solidFill>
                  <a:srgbClr val="0099FF"/>
                </a:solidFill>
                <a:latin typeface="Calibri" pitchFamily="34" charset="0"/>
              </a:rPr>
              <a:t> </a:t>
            </a:r>
            <a:r>
              <a:rPr lang="en-GB" sz="3600" dirty="0">
                <a:solidFill>
                  <a:srgbClr val="25C6FF"/>
                </a:solidFill>
                <a:latin typeface="Calibri" pitchFamily="34" charset="0"/>
              </a:rPr>
              <a:t>Bright Future </a:t>
            </a:r>
            <a:r>
              <a:rPr lang="en-GB" sz="3600" dirty="0">
                <a:solidFill>
                  <a:srgbClr val="FF6600"/>
                </a:solidFill>
                <a:latin typeface="Calibri" pitchFamily="34" charset="0"/>
              </a:rPr>
              <a:t>BT</a:t>
            </a:r>
            <a:r>
              <a:rPr lang="en-GB" sz="3600" dirty="0">
                <a:solidFill>
                  <a:srgbClr val="0099FF"/>
                </a:solidFill>
                <a:latin typeface="Calibri" pitchFamily="34" charset="0"/>
              </a:rPr>
              <a:t> </a:t>
            </a:r>
            <a:r>
              <a:rPr lang="en-GB" sz="3600" dirty="0" err="1">
                <a:solidFill>
                  <a:srgbClr val="FF0066"/>
                </a:solidFill>
                <a:latin typeface="Calibri" pitchFamily="34" charset="0"/>
              </a:rPr>
              <a:t>CapGemini</a:t>
            </a:r>
            <a:r>
              <a:rPr lang="en-GB" sz="3600" dirty="0">
                <a:solidFill>
                  <a:srgbClr val="0099FF"/>
                </a:solidFill>
                <a:latin typeface="Calibri" pitchFamily="34" charset="0"/>
              </a:rPr>
              <a:t> </a:t>
            </a:r>
            <a:r>
              <a:rPr lang="en-GB" sz="3600" dirty="0">
                <a:solidFill>
                  <a:srgbClr val="CC00FF"/>
                </a:solidFill>
                <a:latin typeface="Calibri" pitchFamily="34" charset="0"/>
              </a:rPr>
              <a:t>Carillion</a:t>
            </a:r>
            <a:r>
              <a:rPr lang="en-GB" sz="3600" dirty="0">
                <a:solidFill>
                  <a:srgbClr val="0099FF"/>
                </a:solidFill>
                <a:latin typeface="Calibri" pitchFamily="34" charset="0"/>
              </a:rPr>
              <a:t> </a:t>
            </a:r>
            <a:r>
              <a:rPr lang="en-GB" sz="3600" dirty="0">
                <a:solidFill>
                  <a:srgbClr val="FF6600"/>
                </a:solidFill>
                <a:latin typeface="Calibri" pitchFamily="34" charset="0"/>
              </a:rPr>
              <a:t>E.ON</a:t>
            </a:r>
            <a:r>
              <a:rPr lang="en-GB" sz="3600" dirty="0">
                <a:solidFill>
                  <a:srgbClr val="0099FF"/>
                </a:solidFill>
                <a:latin typeface="Calibri" pitchFamily="34" charset="0"/>
              </a:rPr>
              <a:t> </a:t>
            </a:r>
            <a:r>
              <a:rPr lang="en-GB" sz="3600" dirty="0">
                <a:solidFill>
                  <a:srgbClr val="00B050"/>
                </a:solidFill>
                <a:latin typeface="Calibri" pitchFamily="34" charset="0"/>
              </a:rPr>
              <a:t>EDF Energy </a:t>
            </a:r>
            <a:r>
              <a:rPr lang="en-GB" sz="3600" dirty="0">
                <a:solidFill>
                  <a:srgbClr val="0070C0"/>
                </a:solidFill>
                <a:latin typeface="Calibri" pitchFamily="34" charset="0"/>
              </a:rPr>
              <a:t>Ford</a:t>
            </a:r>
            <a:r>
              <a:rPr lang="en-GB" sz="3600" dirty="0">
                <a:solidFill>
                  <a:srgbClr val="0099FF"/>
                </a:solidFill>
                <a:latin typeface="Calibri" pitchFamily="34" charset="0"/>
              </a:rPr>
              <a:t> </a:t>
            </a:r>
            <a:r>
              <a:rPr lang="en-GB" sz="3600" dirty="0">
                <a:solidFill>
                  <a:srgbClr val="CC00FF"/>
                </a:solidFill>
                <a:latin typeface="Calibri" pitchFamily="34" charset="0"/>
              </a:rPr>
              <a:t>Fujitsu</a:t>
            </a:r>
            <a:r>
              <a:rPr lang="en-GB" sz="3600" dirty="0">
                <a:solidFill>
                  <a:srgbClr val="0099FF"/>
                </a:solidFill>
                <a:latin typeface="Calibri" pitchFamily="34" charset="0"/>
              </a:rPr>
              <a:t> </a:t>
            </a:r>
            <a:r>
              <a:rPr lang="en-GB" sz="3600" dirty="0">
                <a:solidFill>
                  <a:srgbClr val="00B050"/>
                </a:solidFill>
                <a:latin typeface="Calibri" pitchFamily="34" charset="0"/>
              </a:rPr>
              <a:t>Golden Sachs</a:t>
            </a:r>
            <a:r>
              <a:rPr lang="en-GB" sz="3600" dirty="0">
                <a:solidFill>
                  <a:schemeClr val="bg1"/>
                </a:solidFill>
                <a:latin typeface="Calibri" pitchFamily="34" charset="0"/>
              </a:rPr>
              <a:t> </a:t>
            </a:r>
            <a:r>
              <a:rPr lang="en-GB" sz="3600" dirty="0">
                <a:solidFill>
                  <a:srgbClr val="CC00FF"/>
                </a:solidFill>
                <a:latin typeface="Calibri" pitchFamily="34" charset="0"/>
              </a:rPr>
              <a:t>GSK</a:t>
            </a:r>
            <a:r>
              <a:rPr lang="en-GB" sz="3600" dirty="0">
                <a:solidFill>
                  <a:schemeClr val="bg1"/>
                </a:solidFill>
                <a:latin typeface="Calibri" pitchFamily="34" charset="0"/>
              </a:rPr>
              <a:t> </a:t>
            </a:r>
            <a:r>
              <a:rPr lang="en-GB" sz="3600" dirty="0">
                <a:solidFill>
                  <a:srgbClr val="00B050"/>
                </a:solidFill>
                <a:latin typeface="Calibri" pitchFamily="34" charset="0"/>
              </a:rPr>
              <a:t>HMRC </a:t>
            </a:r>
            <a:r>
              <a:rPr lang="en-GB" sz="3600" dirty="0">
                <a:solidFill>
                  <a:srgbClr val="0070C0"/>
                </a:solidFill>
                <a:latin typeface="Calibri" pitchFamily="34" charset="0"/>
              </a:rPr>
              <a:t>HSBC</a:t>
            </a:r>
            <a:r>
              <a:rPr lang="en-GB" sz="3600" dirty="0">
                <a:solidFill>
                  <a:srgbClr val="00B050"/>
                </a:solidFill>
                <a:latin typeface="Calibri" pitchFamily="34" charset="0"/>
              </a:rPr>
              <a:t> </a:t>
            </a:r>
            <a:r>
              <a:rPr lang="en-GB" sz="3600" dirty="0">
                <a:solidFill>
                  <a:srgbClr val="FF0000"/>
                </a:solidFill>
                <a:latin typeface="Calibri" pitchFamily="34" charset="0"/>
              </a:rPr>
              <a:t>IBM </a:t>
            </a:r>
            <a:r>
              <a:rPr lang="en-GB" sz="3600" dirty="0">
                <a:solidFill>
                  <a:srgbClr val="7030A0"/>
                </a:solidFill>
                <a:latin typeface="Calibri" pitchFamily="34" charset="0"/>
              </a:rPr>
              <a:t>Jaguar Land Rover </a:t>
            </a:r>
            <a:r>
              <a:rPr lang="en-GB" sz="3600" dirty="0">
                <a:solidFill>
                  <a:srgbClr val="0070C0"/>
                </a:solidFill>
                <a:latin typeface="Calibri" pitchFamily="34" charset="0"/>
              </a:rPr>
              <a:t>John Lewis</a:t>
            </a:r>
            <a:r>
              <a:rPr lang="en-GB" sz="3600" dirty="0">
                <a:solidFill>
                  <a:srgbClr val="25C6FF"/>
                </a:solidFill>
                <a:latin typeface="Calibri" pitchFamily="34" charset="0"/>
              </a:rPr>
              <a:t> </a:t>
            </a:r>
            <a:r>
              <a:rPr lang="en-GB" sz="3600" dirty="0">
                <a:solidFill>
                  <a:srgbClr val="FF6600"/>
                </a:solidFill>
                <a:latin typeface="Calibri" pitchFamily="34" charset="0"/>
              </a:rPr>
              <a:t>Lloyds Banking</a:t>
            </a:r>
            <a:r>
              <a:rPr lang="en-GB" sz="3600" dirty="0">
                <a:solidFill>
                  <a:schemeClr val="bg1"/>
                </a:solidFill>
                <a:latin typeface="Calibri" pitchFamily="34" charset="0"/>
              </a:rPr>
              <a:t> </a:t>
            </a:r>
            <a:r>
              <a:rPr lang="en-GB" sz="3600" dirty="0">
                <a:solidFill>
                  <a:srgbClr val="0070C0"/>
                </a:solidFill>
                <a:latin typeface="Calibri" pitchFamily="34" charset="0"/>
              </a:rPr>
              <a:t>MoD </a:t>
            </a:r>
            <a:r>
              <a:rPr lang="en-GB" sz="3600" dirty="0">
                <a:solidFill>
                  <a:srgbClr val="FF6600"/>
                </a:solidFill>
                <a:latin typeface="Calibri" pitchFamily="34" charset="0"/>
              </a:rPr>
              <a:t>National Grid</a:t>
            </a:r>
            <a:r>
              <a:rPr lang="en-GB" sz="3600" dirty="0">
                <a:solidFill>
                  <a:schemeClr val="bg1"/>
                </a:solidFill>
                <a:latin typeface="Calibri" pitchFamily="34" charset="0"/>
              </a:rPr>
              <a:t> </a:t>
            </a:r>
            <a:r>
              <a:rPr lang="en-GB" sz="3600" dirty="0">
                <a:solidFill>
                  <a:srgbClr val="7030A0"/>
                </a:solidFill>
                <a:latin typeface="Calibri" pitchFamily="34" charset="0"/>
              </a:rPr>
              <a:t>Network Rail </a:t>
            </a:r>
            <a:r>
              <a:rPr lang="en-GB" sz="3600" dirty="0">
                <a:solidFill>
                  <a:srgbClr val="FF0066"/>
                </a:solidFill>
                <a:latin typeface="Calibri" pitchFamily="34" charset="0"/>
              </a:rPr>
              <a:t>Pfizer </a:t>
            </a:r>
            <a:r>
              <a:rPr lang="en-GB" sz="3600" dirty="0" err="1">
                <a:solidFill>
                  <a:srgbClr val="FF0066"/>
                </a:solidFill>
                <a:latin typeface="Calibri" pitchFamily="34" charset="0"/>
              </a:rPr>
              <a:t>Inc</a:t>
            </a:r>
            <a:r>
              <a:rPr lang="en-GB" sz="3600" dirty="0">
                <a:solidFill>
                  <a:schemeClr val="bg1"/>
                </a:solidFill>
                <a:latin typeface="Calibri" pitchFamily="34" charset="0"/>
              </a:rPr>
              <a:t> </a:t>
            </a:r>
            <a:r>
              <a:rPr lang="en-GB" sz="3600" dirty="0">
                <a:solidFill>
                  <a:srgbClr val="C00000"/>
                </a:solidFill>
                <a:latin typeface="Calibri" pitchFamily="34" charset="0"/>
              </a:rPr>
              <a:t>QinetiQ </a:t>
            </a:r>
            <a:r>
              <a:rPr lang="en-GB" sz="3600" dirty="0">
                <a:solidFill>
                  <a:srgbClr val="0070C0"/>
                </a:solidFill>
                <a:latin typeface="Calibri" pitchFamily="34" charset="0"/>
              </a:rPr>
              <a:t>RBS</a:t>
            </a:r>
            <a:r>
              <a:rPr lang="en-GB" sz="3600" dirty="0">
                <a:solidFill>
                  <a:srgbClr val="C00000"/>
                </a:solidFill>
                <a:latin typeface="Calibri" pitchFamily="34" charset="0"/>
              </a:rPr>
              <a:t> </a:t>
            </a:r>
            <a:r>
              <a:rPr lang="en-GB" sz="3600" dirty="0">
                <a:solidFill>
                  <a:srgbClr val="FF0066"/>
                </a:solidFill>
                <a:latin typeface="Calibri" pitchFamily="34" charset="0"/>
              </a:rPr>
              <a:t>Rolls-Royce</a:t>
            </a:r>
            <a:r>
              <a:rPr lang="en-GB" sz="3600" dirty="0">
                <a:solidFill>
                  <a:srgbClr val="0099FF"/>
                </a:solidFill>
                <a:latin typeface="Calibri" pitchFamily="34" charset="0"/>
              </a:rPr>
              <a:t> </a:t>
            </a:r>
            <a:r>
              <a:rPr lang="en-GB" sz="3600" dirty="0">
                <a:solidFill>
                  <a:srgbClr val="00B0F0"/>
                </a:solidFill>
                <a:latin typeface="Calibri" pitchFamily="34" charset="0"/>
              </a:rPr>
              <a:t>Royal Mail </a:t>
            </a:r>
            <a:r>
              <a:rPr lang="en-GB" sz="3600" dirty="0">
                <a:solidFill>
                  <a:srgbClr val="CC00FF"/>
                </a:solidFill>
                <a:latin typeface="Calibri" pitchFamily="34" charset="0"/>
              </a:rPr>
              <a:t>SABIC UK Petrochemicals</a:t>
            </a:r>
            <a:r>
              <a:rPr lang="en-GB" sz="3600" dirty="0">
                <a:solidFill>
                  <a:srgbClr val="0099FF"/>
                </a:solidFill>
                <a:latin typeface="Calibri" pitchFamily="34" charset="0"/>
              </a:rPr>
              <a:t> Santander </a:t>
            </a:r>
            <a:r>
              <a:rPr lang="en-GB" sz="3600" dirty="0">
                <a:solidFill>
                  <a:srgbClr val="FF0000"/>
                </a:solidFill>
                <a:latin typeface="Calibri" pitchFamily="34" charset="0"/>
              </a:rPr>
              <a:t>Sellafield </a:t>
            </a:r>
            <a:r>
              <a:rPr lang="en-GB" sz="3600" dirty="0">
                <a:solidFill>
                  <a:srgbClr val="00B050"/>
                </a:solidFill>
                <a:latin typeface="Calibri" pitchFamily="34" charset="0"/>
              </a:rPr>
              <a:t>Siemens</a:t>
            </a:r>
            <a:r>
              <a:rPr lang="en-GB" sz="3600" dirty="0">
                <a:solidFill>
                  <a:srgbClr val="0099FF"/>
                </a:solidFill>
                <a:latin typeface="Calibri" pitchFamily="34" charset="0"/>
              </a:rPr>
              <a:t> </a:t>
            </a:r>
            <a:r>
              <a:rPr lang="en-GB" sz="3600" dirty="0">
                <a:solidFill>
                  <a:srgbClr val="FF0000"/>
                </a:solidFill>
                <a:latin typeface="Calibri" pitchFamily="34" charset="0"/>
              </a:rPr>
              <a:t>Toyota</a:t>
            </a:r>
            <a:r>
              <a:rPr lang="en-GB" sz="3600" dirty="0">
                <a:solidFill>
                  <a:srgbClr val="FF0066"/>
                </a:solidFill>
                <a:latin typeface="Calibri" pitchFamily="34" charset="0"/>
              </a:rPr>
              <a:t> </a:t>
            </a:r>
            <a:r>
              <a:rPr lang="en-GB" sz="3600" dirty="0">
                <a:solidFill>
                  <a:srgbClr val="CC00FF"/>
                </a:solidFill>
                <a:latin typeface="Calibri" pitchFamily="34" charset="0"/>
              </a:rPr>
              <a:t>Vauxhall</a:t>
            </a:r>
            <a:r>
              <a:rPr lang="en-GB" sz="3600" dirty="0">
                <a:solidFill>
                  <a:srgbClr val="0099FF"/>
                </a:solidFill>
                <a:latin typeface="Calibri" pitchFamily="34" charset="0"/>
              </a:rPr>
              <a:t> </a:t>
            </a:r>
            <a:r>
              <a:rPr lang="en-GB" sz="3600" dirty="0">
                <a:solidFill>
                  <a:srgbClr val="25C6FF"/>
                </a:solidFill>
                <a:latin typeface="Calibri" pitchFamily="34" charset="0"/>
              </a:rPr>
              <a:t>Wates</a:t>
            </a:r>
            <a:endParaRPr lang="en-GB" sz="3600" dirty="0"/>
          </a:p>
        </p:txBody>
      </p:sp>
    </p:spTree>
    <p:extLst>
      <p:ext uri="{BB962C8B-B14F-4D97-AF65-F5344CB8AC3E}">
        <p14:creationId xmlns:p14="http://schemas.microsoft.com/office/powerpoint/2010/main" val="158339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86" y="326098"/>
            <a:ext cx="9976325" cy="787590"/>
          </a:xfrm>
        </p:spPr>
        <p:txBody>
          <a:bodyPr>
            <a:normAutofit fontScale="90000"/>
          </a:bodyPr>
          <a:lstStyle/>
          <a:p>
            <a:r>
              <a:rPr lang="en-GB" dirty="0"/>
              <a:t>Local Employers (within 40 miles) </a:t>
            </a:r>
            <a:br>
              <a:rPr lang="en-GB" dirty="0"/>
            </a:br>
            <a:endParaRPr lang="en-GB" dirty="0"/>
          </a:p>
        </p:txBody>
      </p:sp>
      <p:sp>
        <p:nvSpPr>
          <p:cNvPr id="3" name="Content Placeholder 2"/>
          <p:cNvSpPr>
            <a:spLocks noGrp="1"/>
          </p:cNvSpPr>
          <p:nvPr>
            <p:ph idx="1"/>
          </p:nvPr>
        </p:nvSpPr>
        <p:spPr>
          <a:xfrm>
            <a:off x="679268" y="940525"/>
            <a:ext cx="9379132" cy="5016138"/>
          </a:xfrm>
        </p:spPr>
        <p:txBody>
          <a:bodyPr>
            <a:normAutofit lnSpcReduction="10000"/>
          </a:bodyPr>
          <a:lstStyle/>
          <a:p>
            <a:r>
              <a:rPr lang="en-GB" sz="3600" dirty="0">
                <a:solidFill>
                  <a:schemeClr val="accent3"/>
                </a:solidFill>
              </a:rPr>
              <a:t>GCHQ</a:t>
            </a:r>
          </a:p>
          <a:p>
            <a:r>
              <a:rPr lang="en-GB" sz="3600" dirty="0">
                <a:solidFill>
                  <a:schemeClr val="accent5"/>
                </a:solidFill>
              </a:rPr>
              <a:t>MOOG, Renishaw, Kohler Mira, GE Aviation</a:t>
            </a:r>
          </a:p>
          <a:p>
            <a:r>
              <a:rPr lang="en-GB" sz="3600" dirty="0">
                <a:solidFill>
                  <a:schemeClr val="accent2"/>
                </a:solidFill>
              </a:rPr>
              <a:t>National Trust</a:t>
            </a:r>
          </a:p>
          <a:p>
            <a:r>
              <a:rPr lang="en-GB" sz="3600" dirty="0">
                <a:solidFill>
                  <a:schemeClr val="tx2">
                    <a:lumMod val="60000"/>
                    <a:lumOff val="40000"/>
                  </a:schemeClr>
                </a:solidFill>
              </a:rPr>
              <a:t>Zurich and other insurance companies</a:t>
            </a:r>
          </a:p>
          <a:p>
            <a:r>
              <a:rPr lang="en-GB" sz="3600" dirty="0">
                <a:solidFill>
                  <a:srgbClr val="002060"/>
                </a:solidFill>
              </a:rPr>
              <a:t>Local councils</a:t>
            </a:r>
          </a:p>
          <a:p>
            <a:r>
              <a:rPr lang="en-GB" sz="3600" dirty="0">
                <a:solidFill>
                  <a:schemeClr val="accent4">
                    <a:lumMod val="75000"/>
                  </a:schemeClr>
                </a:solidFill>
              </a:rPr>
              <a:t>Muller Dairy</a:t>
            </a:r>
          </a:p>
          <a:p>
            <a:r>
              <a:rPr lang="en-GB" sz="3600" dirty="0">
                <a:solidFill>
                  <a:srgbClr val="00B0F0"/>
                </a:solidFill>
              </a:rPr>
              <a:t>Amazon</a:t>
            </a:r>
          </a:p>
          <a:p>
            <a:r>
              <a:rPr lang="en-GB" sz="3600" dirty="0">
                <a:solidFill>
                  <a:schemeClr val="accent5"/>
                </a:solidFill>
              </a:rPr>
              <a:t>NHS</a:t>
            </a:r>
          </a:p>
        </p:txBody>
      </p:sp>
      <p:sp>
        <p:nvSpPr>
          <p:cNvPr id="4" name="TextBox 3"/>
          <p:cNvSpPr txBox="1"/>
          <p:nvPr/>
        </p:nvSpPr>
        <p:spPr>
          <a:xfrm>
            <a:off x="2021747" y="2533475"/>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376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723567"/>
            <a:ext cx="9144000" cy="2387600"/>
          </a:xfrm>
        </p:spPr>
        <p:txBody>
          <a:bodyPr>
            <a:normAutofit/>
          </a:bodyPr>
          <a:lstStyle/>
          <a:p>
            <a:pPr algn="ctr"/>
            <a:r>
              <a:rPr lang="en-GB" sz="4000" dirty="0">
                <a:latin typeface="+mn-lt"/>
              </a:rPr>
              <a:t>Gloucestershire Labour Market </a:t>
            </a:r>
            <a:br>
              <a:rPr lang="en-GB" sz="4000" dirty="0">
                <a:latin typeface="+mn-lt"/>
              </a:rPr>
            </a:br>
            <a:r>
              <a:rPr lang="en-GB" sz="4000" dirty="0">
                <a:latin typeface="+mn-lt"/>
              </a:rPr>
              <a:t>now and in the future</a:t>
            </a:r>
          </a:p>
        </p:txBody>
      </p:sp>
      <p:sp>
        <p:nvSpPr>
          <p:cNvPr id="3" name="Subtitle 2"/>
          <p:cNvSpPr>
            <a:spLocks noGrp="1"/>
          </p:cNvSpPr>
          <p:nvPr>
            <p:ph type="subTitle" idx="1"/>
          </p:nvPr>
        </p:nvSpPr>
        <p:spPr>
          <a:xfrm>
            <a:off x="559856" y="4174085"/>
            <a:ext cx="9144000" cy="1655762"/>
          </a:xfrm>
        </p:spPr>
        <p:txBody>
          <a:bodyPr>
            <a:normAutofit/>
          </a:bodyPr>
          <a:lstStyle/>
          <a:p>
            <a:r>
              <a:rPr lang="en-GB" dirty="0" err="1"/>
              <a:t>GFirst</a:t>
            </a:r>
            <a:r>
              <a:rPr lang="en-GB" dirty="0"/>
              <a:t> LEP is the Local Enterprise Partnership for Gloucestershire</a:t>
            </a:r>
          </a:p>
          <a:p>
            <a:r>
              <a:rPr lang="en-GB" dirty="0"/>
              <a:t>Set up by central Government in 2011 to work with local businesses, local voluntary organisations and local authorities, the role of </a:t>
            </a:r>
            <a:r>
              <a:rPr lang="en-GB" dirty="0" err="1"/>
              <a:t>GFirst</a:t>
            </a:r>
            <a:r>
              <a:rPr lang="en-GB" dirty="0"/>
              <a:t> LEP is to drive sustainable economic growth in the county, and by doing so, create jobs and business opportunities.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7284" y="3149062"/>
            <a:ext cx="3328832" cy="987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46" y="839585"/>
            <a:ext cx="2305593" cy="822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007" y="371717"/>
            <a:ext cx="3249168" cy="14157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0054" y="4136190"/>
            <a:ext cx="1297121" cy="2232478"/>
          </a:xfrm>
          <a:prstGeom prst="rect">
            <a:avLst/>
          </a:prstGeom>
        </p:spPr>
      </p:pic>
    </p:spTree>
    <p:extLst>
      <p:ext uri="{BB962C8B-B14F-4D97-AF65-F5344CB8AC3E}">
        <p14:creationId xmlns:p14="http://schemas.microsoft.com/office/powerpoint/2010/main" val="362170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dirty="0"/>
              <a:t>Are there any local apprenticeships?</a:t>
            </a:r>
          </a:p>
        </p:txBody>
      </p:sp>
      <p:sp>
        <p:nvSpPr>
          <p:cNvPr id="15363" name="Content Placeholder 2"/>
          <p:cNvSpPr>
            <a:spLocks noGrp="1"/>
          </p:cNvSpPr>
          <p:nvPr>
            <p:ph idx="1"/>
          </p:nvPr>
        </p:nvSpPr>
        <p:spPr>
          <a:xfrm>
            <a:off x="2174032" y="1430426"/>
            <a:ext cx="6628442" cy="4465638"/>
          </a:xfrm>
        </p:spPr>
        <p:txBody>
          <a:bodyPr>
            <a:normAutofit/>
          </a:bodyPr>
          <a:lstStyle/>
          <a:p>
            <a:pPr marL="0" indent="0" algn="ctr">
              <a:lnSpc>
                <a:spcPct val="70000"/>
              </a:lnSpc>
              <a:buNone/>
            </a:pPr>
            <a:r>
              <a:rPr lang="en-GB" altLang="en-US" sz="2400" dirty="0"/>
              <a:t>www.gov.uk/findapprenticeship</a:t>
            </a:r>
          </a:p>
          <a:p>
            <a:pPr marL="0" indent="0" algn="ctr">
              <a:lnSpc>
                <a:spcPct val="70000"/>
              </a:lnSpc>
              <a:buNone/>
            </a:pPr>
            <a:r>
              <a:rPr lang="en-GB" altLang="en-US" sz="3200" dirty="0">
                <a:solidFill>
                  <a:srgbClr val="FF0000"/>
                </a:solidFill>
              </a:rPr>
              <a:t>Higher and Degree </a:t>
            </a:r>
            <a:r>
              <a:rPr lang="en-GB" altLang="en-US" sz="3200" dirty="0"/>
              <a:t>apprenticeships available currently in England are 397</a:t>
            </a:r>
          </a:p>
          <a:p>
            <a:pPr marL="0" indent="0" algn="ctr">
              <a:lnSpc>
                <a:spcPct val="70000"/>
              </a:lnSpc>
              <a:buNone/>
            </a:pPr>
            <a:endParaRPr lang="en-GB" altLang="en-US" sz="3200" dirty="0"/>
          </a:p>
          <a:p>
            <a:pPr marL="0" indent="0" algn="ctr">
              <a:lnSpc>
                <a:spcPct val="70000"/>
              </a:lnSpc>
              <a:buNone/>
            </a:pPr>
            <a:r>
              <a:rPr lang="en-GB" altLang="en-US" sz="3200" dirty="0"/>
              <a:t>Within 40 miles of Chosen Hill (March 2018) there are currently 25 Higher Apprenticeships</a:t>
            </a:r>
          </a:p>
          <a:p>
            <a:pPr marL="0" indent="0" algn="ctr">
              <a:lnSpc>
                <a:spcPct val="70000"/>
              </a:lnSpc>
              <a:buNone/>
            </a:pPr>
            <a:r>
              <a:rPr lang="en-GB" altLang="en-US" sz="3200" dirty="0"/>
              <a:t>and</a:t>
            </a:r>
          </a:p>
          <a:p>
            <a:pPr marL="0" indent="0" algn="ctr">
              <a:lnSpc>
                <a:spcPct val="70000"/>
              </a:lnSpc>
              <a:buNone/>
            </a:pPr>
            <a:r>
              <a:rPr lang="en-GB" altLang="en-US" sz="3200" dirty="0"/>
              <a:t>11 Degree apprenticeships </a:t>
            </a:r>
          </a:p>
          <a:p>
            <a:pPr marL="0" indent="0" algn="ctr">
              <a:lnSpc>
                <a:spcPct val="70000"/>
              </a:lnSpc>
              <a:buNone/>
            </a:pPr>
            <a:r>
              <a:rPr lang="en-GB" altLang="en-US" sz="2400" dirty="0"/>
              <a:t>(June 2017 - 21 Higher, 2 Degree)</a:t>
            </a:r>
          </a:p>
        </p:txBody>
      </p:sp>
      <p:pic>
        <p:nvPicPr>
          <p:cNvPr id="7" name="Picture 6"/>
          <p:cNvPicPr>
            <a:picLocks noChangeAspect="1"/>
          </p:cNvPicPr>
          <p:nvPr/>
        </p:nvPicPr>
        <p:blipFill>
          <a:blip r:embed="rId3"/>
          <a:stretch>
            <a:fillRect/>
          </a:stretch>
        </p:blipFill>
        <p:spPr>
          <a:xfrm>
            <a:off x="1739424" y="5064731"/>
            <a:ext cx="869216" cy="768922"/>
          </a:xfrm>
          <a:prstGeom prst="rect">
            <a:avLst/>
          </a:prstGeom>
        </p:spPr>
      </p:pic>
      <p:pic>
        <p:nvPicPr>
          <p:cNvPr id="5" name="Picture 4"/>
          <p:cNvPicPr>
            <a:picLocks noChangeAspect="1"/>
          </p:cNvPicPr>
          <p:nvPr/>
        </p:nvPicPr>
        <p:blipFill>
          <a:blip r:embed="rId4"/>
          <a:stretch>
            <a:fillRect/>
          </a:stretch>
        </p:blipFill>
        <p:spPr>
          <a:xfrm>
            <a:off x="8567053" y="751570"/>
            <a:ext cx="1413898" cy="1036859"/>
          </a:xfrm>
          <a:prstGeom prst="rect">
            <a:avLst/>
          </a:prstGeom>
        </p:spPr>
      </p:pic>
      <p:pic>
        <p:nvPicPr>
          <p:cNvPr id="6" name="Picture 5"/>
          <p:cNvPicPr>
            <a:picLocks noChangeAspect="1"/>
          </p:cNvPicPr>
          <p:nvPr/>
        </p:nvPicPr>
        <p:blipFill>
          <a:blip r:embed="rId5"/>
          <a:stretch>
            <a:fillRect/>
          </a:stretch>
        </p:blipFill>
        <p:spPr>
          <a:xfrm>
            <a:off x="9579983" y="4926233"/>
            <a:ext cx="845963" cy="1045918"/>
          </a:xfrm>
          <a:prstGeom prst="rect">
            <a:avLst/>
          </a:prstGeom>
        </p:spPr>
      </p:pic>
    </p:spTree>
    <p:extLst>
      <p:ext uri="{BB962C8B-B14F-4D97-AF65-F5344CB8AC3E}">
        <p14:creationId xmlns:p14="http://schemas.microsoft.com/office/powerpoint/2010/main" val="85522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5342107"/>
              </p:ext>
            </p:extLst>
          </p:nvPr>
        </p:nvGraphicFramePr>
        <p:xfrm>
          <a:off x="1143624" y="1270000"/>
          <a:ext cx="7664087" cy="4909091"/>
        </p:xfrm>
        <a:graphic>
          <a:graphicData uri="http://schemas.openxmlformats.org/drawingml/2006/table">
            <a:tbl>
              <a:tblPr/>
              <a:tblGrid>
                <a:gridCol w="3305426">
                  <a:extLst>
                    <a:ext uri="{9D8B030D-6E8A-4147-A177-3AD203B41FA5}">
                      <a16:colId xmlns:a16="http://schemas.microsoft.com/office/drawing/2014/main" val="1551864225"/>
                    </a:ext>
                  </a:extLst>
                </a:gridCol>
                <a:gridCol w="1318006">
                  <a:extLst>
                    <a:ext uri="{9D8B030D-6E8A-4147-A177-3AD203B41FA5}">
                      <a16:colId xmlns:a16="http://schemas.microsoft.com/office/drawing/2014/main" val="2145978974"/>
                    </a:ext>
                  </a:extLst>
                </a:gridCol>
                <a:gridCol w="1515243">
                  <a:extLst>
                    <a:ext uri="{9D8B030D-6E8A-4147-A177-3AD203B41FA5}">
                      <a16:colId xmlns:a16="http://schemas.microsoft.com/office/drawing/2014/main" val="1835816765"/>
                    </a:ext>
                  </a:extLst>
                </a:gridCol>
                <a:gridCol w="1525412">
                  <a:extLst>
                    <a:ext uri="{9D8B030D-6E8A-4147-A177-3AD203B41FA5}">
                      <a16:colId xmlns:a16="http://schemas.microsoft.com/office/drawing/2014/main" val="1066888280"/>
                    </a:ext>
                  </a:extLst>
                </a:gridCol>
              </a:tblGrid>
              <a:tr h="122121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MS PGothic" panose="020B0600070205080204" pitchFamily="34" charset="-128"/>
                        </a:rPr>
                        <a:t>Job opportunity</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MS PGothic" panose="020B0600070205080204" pitchFamily="34" charset="-128"/>
                        </a:rPr>
                        <a:t>Closing date</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MS PGothic" panose="020B0600070205080204" pitchFamily="34" charset="-128"/>
                        </a:rPr>
                        <a:t>Weekly/ annual salary</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j-lt"/>
                          <a:ea typeface="MS PGothic" panose="020B0600070205080204" pitchFamily="34" charset="-128"/>
                        </a:rPr>
                        <a:t>Entry criteria</a:t>
                      </a:r>
                    </a:p>
                  </a:txBody>
                  <a:tcPr marL="91476" marR="91476"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8F726"/>
                    </a:solidFill>
                  </a:tcPr>
                </a:tc>
                <a:extLst>
                  <a:ext uri="{0D108BD9-81ED-4DB2-BD59-A6C34878D82A}">
                    <a16:rowId xmlns:a16="http://schemas.microsoft.com/office/drawing/2014/main" val="467267392"/>
                  </a:ext>
                </a:extLst>
              </a:tr>
              <a:tr h="89553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r>
                        <a:rPr lang="en-GB" sz="1600" b="1" dirty="0"/>
                        <a:t>Mechanical</a:t>
                      </a:r>
                      <a:r>
                        <a:rPr lang="en-GB" sz="1600" b="1" baseline="0" dirty="0"/>
                        <a:t> Manufacturing Apprenticeship (level 4 Higher)</a:t>
                      </a:r>
                    </a:p>
                    <a:p>
                      <a:r>
                        <a:rPr lang="en-GB" sz="1600" b="1" baseline="0" dirty="0"/>
                        <a:t>Moog, Tewkesbury</a:t>
                      </a:r>
                      <a:endParaRPr lang="en-GB" sz="1600" b="1" dirty="0"/>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8th April 2018</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£230.76 per week </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n-lt"/>
                          <a:ea typeface="MS PGothic" panose="020B0600070205080204" pitchFamily="34" charset="-128"/>
                        </a:rPr>
                        <a:t>8 GCSE’s including Maths, English Language and a Science grade A-C.</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583513"/>
                  </a:ext>
                </a:extLst>
              </a:tr>
              <a:tr h="89553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r>
                        <a:rPr lang="en-GB" sz="1600" b="1" dirty="0"/>
                        <a:t>Actuarial</a:t>
                      </a:r>
                      <a:r>
                        <a:rPr lang="en-GB" sz="1600" b="1" baseline="0" dirty="0"/>
                        <a:t> Apprenticeship </a:t>
                      </a:r>
                    </a:p>
                    <a:p>
                      <a:r>
                        <a:rPr lang="en-GB" sz="1600" b="1" baseline="0" dirty="0"/>
                        <a:t>Zurich Insurance (level 4 Higher)</a:t>
                      </a:r>
                    </a:p>
                    <a:p>
                      <a:r>
                        <a:rPr lang="en-GB" sz="1600" b="1" baseline="0" dirty="0"/>
                        <a:t>Swindon</a:t>
                      </a:r>
                      <a:endParaRPr lang="en-GB" sz="1600" b="1" dirty="0"/>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30</a:t>
                      </a:r>
                      <a:r>
                        <a:rPr kumimoji="0" lang="en-GB" altLang="en-US" sz="1600" b="0" i="0" u="none" strike="noStrike" cap="none" normalizeH="0" baseline="30000" dirty="0">
                          <a:ln>
                            <a:noFill/>
                          </a:ln>
                          <a:solidFill>
                            <a:schemeClr val="tx1"/>
                          </a:solidFill>
                          <a:effectLst/>
                          <a:latin typeface="+mn-lt"/>
                          <a:ea typeface="MS PGothic" panose="020B0600070205080204" pitchFamily="34" charset="-128"/>
                        </a:rPr>
                        <a:t>th</a:t>
                      </a: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 May 2018</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mn-lt"/>
                          <a:ea typeface="MS PGothic" panose="020B0600070205080204" pitchFamily="34" charset="-128"/>
                        </a:rPr>
                        <a:t>£355.60 per week</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n-lt"/>
                          <a:ea typeface="MS PGothic" panose="020B0600070205080204" pitchFamily="34" charset="-128"/>
                        </a:rPr>
                        <a:t>Minimum of 112 UCAS point from 3 A levels including minimum grade B in Maths.</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976770"/>
                  </a:ext>
                </a:extLst>
              </a:tr>
              <a:tr h="566209">
                <a:tc>
                  <a:txBody>
                    <a:bodyPr/>
                    <a:lstStyle/>
                    <a:p>
                      <a:r>
                        <a:rPr lang="en-GB" sz="1400" b="1" dirty="0"/>
                        <a:t>Software</a:t>
                      </a:r>
                      <a:r>
                        <a:rPr lang="en-GB" sz="1400" b="1" baseline="0" dirty="0"/>
                        <a:t> Developer</a:t>
                      </a:r>
                    </a:p>
                    <a:p>
                      <a:r>
                        <a:rPr lang="en-GB" sz="1400" b="1" baseline="0" dirty="0"/>
                        <a:t>National Trust (level 4 Higher)</a:t>
                      </a:r>
                    </a:p>
                    <a:p>
                      <a:r>
                        <a:rPr lang="en-GB" sz="1400" b="1" dirty="0"/>
                        <a:t>Swindon</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r>
                        <a:rPr lang="en-GB" sz="1600" dirty="0"/>
                        <a:t>19</a:t>
                      </a:r>
                      <a:r>
                        <a:rPr lang="en-GB" sz="1600" baseline="30000" dirty="0"/>
                        <a:t>th</a:t>
                      </a:r>
                      <a:r>
                        <a:rPr lang="en-GB" sz="1600" baseline="0" dirty="0"/>
                        <a:t> August 2018</a:t>
                      </a:r>
                      <a:endParaRPr lang="en-GB" sz="1600" dirty="0"/>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r>
                        <a:rPr lang="en-GB" sz="1600" dirty="0"/>
                        <a:t>£281.25</a:t>
                      </a:r>
                      <a:r>
                        <a:rPr lang="en-GB" sz="1600" baseline="0" dirty="0"/>
                        <a:t> per week</a:t>
                      </a:r>
                      <a:endParaRPr lang="en-GB" sz="1600" dirty="0"/>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n-lt"/>
                          <a:ea typeface="MS PGothic" panose="020B0600070205080204" pitchFamily="34" charset="-128"/>
                        </a:rPr>
                        <a:t>GCSE Maths and English A-C</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mn-lt"/>
                          <a:ea typeface="MS PGothic" panose="020B0600070205080204" pitchFamily="34" charset="-128"/>
                        </a:rPr>
                        <a:t>Level 3/A level IT/Computing</a:t>
                      </a:r>
                    </a:p>
                  </a:txBody>
                  <a:tcPr marL="91476" marR="91476" marT="45686" marB="4568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744491"/>
                  </a:ext>
                </a:extLst>
              </a:tr>
            </a:tbl>
          </a:graphicData>
        </a:graphic>
      </p:graphicFrame>
      <p:sp>
        <p:nvSpPr>
          <p:cNvPr id="3" name="Title 2"/>
          <p:cNvSpPr>
            <a:spLocks noGrp="1"/>
          </p:cNvSpPr>
          <p:nvPr>
            <p:ph type="title"/>
          </p:nvPr>
        </p:nvSpPr>
        <p:spPr/>
        <p:txBody>
          <a:bodyPr/>
          <a:lstStyle/>
          <a:p>
            <a:r>
              <a:rPr lang="en-US" dirty="0"/>
              <a:t>Higher Apprenticeships </a:t>
            </a:r>
          </a:p>
        </p:txBody>
      </p:sp>
    </p:spTree>
    <p:extLst>
      <p:ext uri="{BB962C8B-B14F-4D97-AF65-F5344CB8AC3E}">
        <p14:creationId xmlns:p14="http://schemas.microsoft.com/office/powerpoint/2010/main" val="46863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Degree Apprenticeship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3272875"/>
              </p:ext>
            </p:extLst>
          </p:nvPr>
        </p:nvGraphicFramePr>
        <p:xfrm>
          <a:off x="573360" y="1533571"/>
          <a:ext cx="8700644" cy="5001336"/>
        </p:xfrm>
        <a:graphic>
          <a:graphicData uri="http://schemas.openxmlformats.org/drawingml/2006/table">
            <a:tbl>
              <a:tblPr firstRow="1" bandRow="1">
                <a:tableStyleId>{5C22544A-7EE6-4342-B048-85BDC9FD1C3A}</a:tableStyleId>
              </a:tblPr>
              <a:tblGrid>
                <a:gridCol w="2418034">
                  <a:extLst>
                    <a:ext uri="{9D8B030D-6E8A-4147-A177-3AD203B41FA5}">
                      <a16:colId xmlns:a16="http://schemas.microsoft.com/office/drawing/2014/main" val="383560289"/>
                    </a:ext>
                  </a:extLst>
                </a:gridCol>
                <a:gridCol w="1932288">
                  <a:extLst>
                    <a:ext uri="{9D8B030D-6E8A-4147-A177-3AD203B41FA5}">
                      <a16:colId xmlns:a16="http://schemas.microsoft.com/office/drawing/2014/main" val="863046281"/>
                    </a:ext>
                  </a:extLst>
                </a:gridCol>
                <a:gridCol w="2175161">
                  <a:extLst>
                    <a:ext uri="{9D8B030D-6E8A-4147-A177-3AD203B41FA5}">
                      <a16:colId xmlns:a16="http://schemas.microsoft.com/office/drawing/2014/main" val="2204867283"/>
                    </a:ext>
                  </a:extLst>
                </a:gridCol>
                <a:gridCol w="2175161">
                  <a:extLst>
                    <a:ext uri="{9D8B030D-6E8A-4147-A177-3AD203B41FA5}">
                      <a16:colId xmlns:a16="http://schemas.microsoft.com/office/drawing/2014/main" val="2978480936"/>
                    </a:ext>
                  </a:extLst>
                </a:gridCol>
              </a:tblGrid>
              <a:tr h="717588">
                <a:tc>
                  <a:txBody>
                    <a:bodyPr/>
                    <a:lstStyle/>
                    <a:p>
                      <a:r>
                        <a:rPr lang="en-GB" dirty="0">
                          <a:solidFill>
                            <a:schemeClr val="tx1"/>
                          </a:solidFill>
                        </a:rPr>
                        <a:t>Job opportunity</a:t>
                      </a:r>
                    </a:p>
                  </a:txBody>
                  <a:tcPr>
                    <a:solidFill>
                      <a:srgbClr val="FFFF00"/>
                    </a:solidFill>
                  </a:tcPr>
                </a:tc>
                <a:tc>
                  <a:txBody>
                    <a:bodyPr/>
                    <a:lstStyle/>
                    <a:p>
                      <a:r>
                        <a:rPr lang="en-GB" dirty="0">
                          <a:solidFill>
                            <a:schemeClr val="tx1"/>
                          </a:solidFill>
                        </a:rPr>
                        <a:t>Closing date</a:t>
                      </a:r>
                    </a:p>
                  </a:txBody>
                  <a:tcPr>
                    <a:solidFill>
                      <a:srgbClr val="FFFF00"/>
                    </a:solidFill>
                  </a:tcPr>
                </a:tc>
                <a:tc>
                  <a:txBody>
                    <a:bodyPr/>
                    <a:lstStyle/>
                    <a:p>
                      <a:r>
                        <a:rPr lang="en-GB" dirty="0">
                          <a:solidFill>
                            <a:schemeClr val="tx1"/>
                          </a:solidFill>
                        </a:rPr>
                        <a:t>Weekly/annual</a:t>
                      </a:r>
                      <a:r>
                        <a:rPr lang="en-GB" baseline="0" dirty="0">
                          <a:solidFill>
                            <a:schemeClr val="tx1"/>
                          </a:solidFill>
                        </a:rPr>
                        <a:t> salary</a:t>
                      </a:r>
                      <a:endParaRPr lang="en-GB" dirty="0">
                        <a:solidFill>
                          <a:schemeClr val="tx1"/>
                        </a:solidFill>
                      </a:endParaRPr>
                    </a:p>
                  </a:txBody>
                  <a:tcPr>
                    <a:solidFill>
                      <a:srgbClr val="FFFF00"/>
                    </a:solidFill>
                  </a:tcPr>
                </a:tc>
                <a:tc>
                  <a:txBody>
                    <a:bodyPr/>
                    <a:lstStyle/>
                    <a:p>
                      <a:r>
                        <a:rPr lang="en-GB" dirty="0">
                          <a:solidFill>
                            <a:schemeClr val="tx1"/>
                          </a:solidFill>
                        </a:rPr>
                        <a:t>Entry Criteria</a:t>
                      </a:r>
                    </a:p>
                  </a:txBody>
                  <a:tcPr>
                    <a:solidFill>
                      <a:srgbClr val="FFFF00"/>
                    </a:solidFill>
                  </a:tcPr>
                </a:tc>
                <a:extLst>
                  <a:ext uri="{0D108BD9-81ED-4DB2-BD59-A6C34878D82A}">
                    <a16:rowId xmlns:a16="http://schemas.microsoft.com/office/drawing/2014/main" val="443278060"/>
                  </a:ext>
                </a:extLst>
              </a:tr>
              <a:tr h="717588">
                <a:tc>
                  <a:txBody>
                    <a:bodyPr/>
                    <a:lstStyle/>
                    <a:p>
                      <a:r>
                        <a:rPr lang="en-GB" sz="1600" b="1" dirty="0">
                          <a:latin typeface="Calibri" panose="020F0502020204030204" pitchFamily="34" charset="0"/>
                          <a:cs typeface="Calibri" panose="020F0502020204030204" pitchFamily="34" charset="0"/>
                        </a:rPr>
                        <a:t>Apprentice Dairy Technologist (level 5)</a:t>
                      </a:r>
                    </a:p>
                    <a:p>
                      <a:r>
                        <a:rPr lang="en-GB" sz="1600" b="1" dirty="0">
                          <a:latin typeface="Calibri" panose="020F0502020204030204" pitchFamily="34" charset="0"/>
                          <a:cs typeface="Calibri" panose="020F0502020204030204" pitchFamily="34" charset="0"/>
                        </a:rPr>
                        <a:t>Muller</a:t>
                      </a:r>
                      <a:r>
                        <a:rPr lang="en-GB" sz="1600" b="1" baseline="0" dirty="0">
                          <a:latin typeface="Calibri" panose="020F0502020204030204" pitchFamily="34" charset="0"/>
                          <a:cs typeface="Calibri" panose="020F0502020204030204" pitchFamily="34" charset="0"/>
                        </a:rPr>
                        <a:t> Dairy</a:t>
                      </a:r>
                    </a:p>
                    <a:p>
                      <a:r>
                        <a:rPr lang="en-GB" sz="1600" b="1" baseline="0" dirty="0" err="1">
                          <a:latin typeface="Calibri" panose="020F0502020204030204" pitchFamily="34" charset="0"/>
                          <a:cs typeface="Calibri" panose="020F0502020204030204" pitchFamily="34" charset="0"/>
                        </a:rPr>
                        <a:t>Stonehouse</a:t>
                      </a:r>
                      <a:endParaRPr lang="en-GB" dirty="0"/>
                    </a:p>
                  </a:txBody>
                  <a:tcPr/>
                </a:tc>
                <a:tc>
                  <a:txBody>
                    <a:bodyPr/>
                    <a:lstStyle/>
                    <a:p>
                      <a:r>
                        <a:rPr lang="en-GB" sz="1400" dirty="0">
                          <a:latin typeface="Calibri" panose="020F0502020204030204" pitchFamily="34" charset="0"/>
                          <a:cs typeface="Calibri" panose="020F0502020204030204" pitchFamily="34" charset="0"/>
                        </a:rPr>
                        <a:t>31/05/18</a:t>
                      </a:r>
                    </a:p>
                  </a:txBody>
                  <a:tcPr/>
                </a:tc>
                <a:tc>
                  <a:txBody>
                    <a:bodyPr/>
                    <a:lstStyle/>
                    <a:p>
                      <a:r>
                        <a:rPr lang="en-GB" sz="1600" dirty="0">
                          <a:latin typeface="Calibri" panose="020F0502020204030204" pitchFamily="34" charset="0"/>
                          <a:cs typeface="Calibri" panose="020F0502020204030204" pitchFamily="34" charset="0"/>
                        </a:rPr>
                        <a:t>£16000 per annum</a:t>
                      </a:r>
                    </a:p>
                  </a:txBody>
                  <a:tcPr/>
                </a:tc>
                <a:tc>
                  <a:txBody>
                    <a:bodyPr/>
                    <a:lstStyle/>
                    <a:p>
                      <a:r>
                        <a:rPr lang="en-GB" sz="1400" dirty="0">
                          <a:latin typeface="Calibri" panose="020F0502020204030204" pitchFamily="34" charset="0"/>
                          <a:cs typeface="Calibri" panose="020F0502020204030204" pitchFamily="34" charset="0"/>
                        </a:rPr>
                        <a:t>GCSE English,</a:t>
                      </a:r>
                      <a:r>
                        <a:rPr lang="en-GB" sz="1400" baseline="0" dirty="0">
                          <a:latin typeface="Calibri" panose="020F0502020204030204" pitchFamily="34" charset="0"/>
                          <a:cs typeface="Calibri" panose="020F0502020204030204" pitchFamily="34" charset="0"/>
                        </a:rPr>
                        <a:t> Maths and Science at grade C.</a:t>
                      </a:r>
                    </a:p>
                    <a:p>
                      <a:r>
                        <a:rPr lang="en-GB" sz="1400" baseline="0" dirty="0">
                          <a:latin typeface="Calibri" panose="020F0502020204030204" pitchFamily="34" charset="0"/>
                          <a:cs typeface="Calibri" panose="020F0502020204030204" pitchFamily="34" charset="0"/>
                        </a:rPr>
                        <a:t>1 A level </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49913395"/>
                  </a:ext>
                </a:extLst>
              </a:tr>
              <a:tr h="717588">
                <a:tc>
                  <a:txBody>
                    <a:bodyPr/>
                    <a:lstStyle/>
                    <a:p>
                      <a:r>
                        <a:rPr lang="en-GB" sz="1600" b="1" dirty="0">
                          <a:latin typeface="Calibri" panose="020F0502020204030204" pitchFamily="34" charset="0"/>
                          <a:cs typeface="Calibri" panose="020F0502020204030204" pitchFamily="34" charset="0"/>
                        </a:rPr>
                        <a:t>Software Engineer</a:t>
                      </a:r>
                      <a:r>
                        <a:rPr lang="en-GB" sz="1600" b="1" baseline="0" dirty="0">
                          <a:latin typeface="Calibri" panose="020F0502020204030204" pitchFamily="34" charset="0"/>
                          <a:cs typeface="Calibri" panose="020F0502020204030204" pitchFamily="34" charset="0"/>
                        </a:rPr>
                        <a:t> (Degree level 6) </a:t>
                      </a:r>
                      <a:r>
                        <a:rPr lang="en-GB" sz="1600" b="1" baseline="0" dirty="0" err="1">
                          <a:latin typeface="Calibri" panose="020F0502020204030204" pitchFamily="34" charset="0"/>
                          <a:cs typeface="Calibri" panose="020F0502020204030204" pitchFamily="34" charset="0"/>
                        </a:rPr>
                        <a:t>Paraya</a:t>
                      </a:r>
                      <a:r>
                        <a:rPr lang="en-GB" sz="1600" b="1" baseline="0" dirty="0">
                          <a:latin typeface="Calibri" panose="020F0502020204030204" pitchFamily="34" charset="0"/>
                          <a:cs typeface="Calibri" panose="020F0502020204030204" pitchFamily="34" charset="0"/>
                        </a:rPr>
                        <a:t> Services, Malvern</a:t>
                      </a:r>
                      <a:endParaRPr lang="en-GB" sz="1600" b="1"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09/07/18</a:t>
                      </a:r>
                    </a:p>
                  </a:txBody>
                  <a:tcPr/>
                </a:tc>
                <a:tc>
                  <a:txBody>
                    <a:bodyPr/>
                    <a:lstStyle/>
                    <a:p>
                      <a:r>
                        <a:rPr lang="en-GB" sz="1600" dirty="0">
                          <a:latin typeface="Calibri" panose="020F0502020204030204" pitchFamily="34" charset="0"/>
                          <a:cs typeface="Calibri" panose="020F0502020204030204" pitchFamily="34" charset="0"/>
                        </a:rPr>
                        <a:t>£280.00</a:t>
                      </a:r>
                      <a:r>
                        <a:rPr lang="en-GB" sz="1600" baseline="0" dirty="0">
                          <a:latin typeface="Calibri" panose="020F0502020204030204" pitchFamily="34" charset="0"/>
                          <a:cs typeface="Calibri" panose="020F0502020204030204" pitchFamily="34" charset="0"/>
                        </a:rPr>
                        <a:t> per week</a:t>
                      </a:r>
                      <a:endParaRPr lang="en-GB" sz="160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3</a:t>
                      </a:r>
                      <a:r>
                        <a:rPr lang="en-GB" sz="1400" baseline="0" dirty="0">
                          <a:latin typeface="Calibri" panose="020F0502020204030204" pitchFamily="34" charset="0"/>
                          <a:cs typeface="Calibri" panose="020F0502020204030204" pitchFamily="34" charset="0"/>
                        </a:rPr>
                        <a:t> A level preferably including STEM subjects grade CCC or above.</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7026674"/>
                  </a:ext>
                </a:extLst>
              </a:tr>
              <a:tr h="717588">
                <a:tc>
                  <a:txBody>
                    <a:bodyPr/>
                    <a:lstStyle/>
                    <a:p>
                      <a:r>
                        <a:rPr lang="en-GB" sz="1400" b="1" dirty="0"/>
                        <a:t>Controls</a:t>
                      </a:r>
                      <a:r>
                        <a:rPr lang="en-GB" sz="1400" b="1" baseline="0" dirty="0"/>
                        <a:t> Specialist (Degree level 6) Engineer</a:t>
                      </a:r>
                    </a:p>
                    <a:p>
                      <a:r>
                        <a:rPr lang="en-GB" sz="1400" b="1" baseline="0" dirty="0"/>
                        <a:t>Amazon UK</a:t>
                      </a:r>
                      <a:endParaRPr lang="en-GB" sz="1400" b="1" dirty="0"/>
                    </a:p>
                  </a:txBody>
                  <a:tcPr/>
                </a:tc>
                <a:tc>
                  <a:txBody>
                    <a:bodyPr/>
                    <a:lstStyle/>
                    <a:p>
                      <a:r>
                        <a:rPr lang="en-GB" sz="1200" dirty="0"/>
                        <a:t>24/06/18</a:t>
                      </a:r>
                    </a:p>
                  </a:txBody>
                  <a:tcPr/>
                </a:tc>
                <a:tc>
                  <a:txBody>
                    <a:bodyPr/>
                    <a:lstStyle/>
                    <a:p>
                      <a:r>
                        <a:rPr lang="en-GB" sz="1600" dirty="0">
                          <a:latin typeface="Calibri" panose="020F0502020204030204" pitchFamily="34" charset="0"/>
                          <a:cs typeface="Calibri" panose="020F0502020204030204" pitchFamily="34" charset="0"/>
                        </a:rPr>
                        <a:t>£18304</a:t>
                      </a:r>
                      <a:r>
                        <a:rPr lang="en-GB" sz="1600" baseline="0" dirty="0">
                          <a:latin typeface="Calibri" panose="020F0502020204030204" pitchFamily="34" charset="0"/>
                          <a:cs typeface="Calibri" panose="020F0502020204030204" pitchFamily="34" charset="0"/>
                        </a:rPr>
                        <a:t> per annum</a:t>
                      </a:r>
                      <a:endParaRPr lang="en-GB" sz="160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2 A levels</a:t>
                      </a:r>
                      <a:r>
                        <a:rPr lang="en-GB" sz="1400" baseline="0" dirty="0">
                          <a:latin typeface="Calibri" panose="020F0502020204030204" pitchFamily="34" charset="0"/>
                          <a:cs typeface="Calibri" panose="020F0502020204030204" pitchFamily="34" charset="0"/>
                        </a:rPr>
                        <a:t> grade C or above in either Maths, IT, Physics</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84750291"/>
                  </a:ext>
                </a:extLst>
              </a:tr>
              <a:tr h="717588">
                <a:tc>
                  <a:txBody>
                    <a:bodyPr/>
                    <a:lstStyle/>
                    <a:p>
                      <a:r>
                        <a:rPr lang="en-GB" sz="1600" b="1" dirty="0" err="1">
                          <a:latin typeface="Calibri" panose="020F0502020204030204" pitchFamily="34" charset="0"/>
                          <a:cs typeface="Calibri" panose="020F0502020204030204" pitchFamily="34" charset="0"/>
                        </a:rPr>
                        <a:t>CyberFirst</a:t>
                      </a:r>
                      <a:r>
                        <a:rPr lang="en-GB" sz="1600" b="1" baseline="0" dirty="0">
                          <a:latin typeface="Calibri" panose="020F0502020204030204" pitchFamily="34" charset="0"/>
                          <a:cs typeface="Calibri" panose="020F0502020204030204" pitchFamily="34" charset="0"/>
                        </a:rPr>
                        <a:t> Apprenticeship (level 6)</a:t>
                      </a:r>
                    </a:p>
                    <a:p>
                      <a:r>
                        <a:rPr lang="en-GB" sz="1600" b="1" baseline="0" dirty="0">
                          <a:latin typeface="Calibri" panose="020F0502020204030204" pitchFamily="34" charset="0"/>
                          <a:cs typeface="Calibri" panose="020F0502020204030204" pitchFamily="34" charset="0"/>
                        </a:rPr>
                        <a:t>GCHQ, Cheltenham</a:t>
                      </a:r>
                      <a:endParaRPr lang="en-GB" sz="1600" b="1" dirty="0">
                        <a:latin typeface="Calibri" panose="020F0502020204030204" pitchFamily="34" charset="0"/>
                        <a:cs typeface="Calibri" panose="020F0502020204030204" pitchFamily="34" charset="0"/>
                      </a:endParaRPr>
                    </a:p>
                  </a:txBody>
                  <a:tcPr/>
                </a:tc>
                <a:tc>
                  <a:txBody>
                    <a:bodyPr/>
                    <a:lstStyle/>
                    <a:p>
                      <a:r>
                        <a:rPr lang="en-GB" sz="1600" dirty="0">
                          <a:latin typeface="Calibri" panose="020F0502020204030204" pitchFamily="34" charset="0"/>
                          <a:cs typeface="Calibri" panose="020F0502020204030204" pitchFamily="34" charset="0"/>
                        </a:rPr>
                        <a:t>Not open yet</a:t>
                      </a:r>
                    </a:p>
                  </a:txBody>
                  <a:tcPr/>
                </a:tc>
                <a:tc>
                  <a:txBody>
                    <a:bodyPr/>
                    <a:lstStyle/>
                    <a:p>
                      <a:endParaRPr lang="en-GB" dirty="0"/>
                    </a:p>
                  </a:txBody>
                  <a:tcPr/>
                </a:tc>
                <a:tc>
                  <a:txBody>
                    <a:bodyPr/>
                    <a:lstStyle/>
                    <a:p>
                      <a:r>
                        <a:rPr lang="en-GB" sz="1400" dirty="0">
                          <a:latin typeface="Calibri" panose="020F0502020204030204" pitchFamily="34" charset="0"/>
                          <a:cs typeface="Calibri" panose="020F0502020204030204" pitchFamily="34" charset="0"/>
                        </a:rPr>
                        <a:t>3 A levels in any subject grade C</a:t>
                      </a:r>
                      <a:r>
                        <a:rPr lang="en-GB" sz="1400" baseline="0" dirty="0">
                          <a:latin typeface="Calibri" panose="020F0502020204030204" pitchFamily="34" charset="0"/>
                          <a:cs typeface="Calibri" panose="020F0502020204030204" pitchFamily="34" charset="0"/>
                        </a:rPr>
                        <a:t> or above. 2 GCSE’s STEM subjects at grade B including Maths.</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61657357"/>
                  </a:ext>
                </a:extLst>
              </a:tr>
              <a:tr h="717588">
                <a:tc>
                  <a:txBody>
                    <a:bodyPr/>
                    <a:lstStyle/>
                    <a:p>
                      <a:r>
                        <a:rPr lang="en-GB" sz="1600" b="1" dirty="0">
                          <a:latin typeface="Calibri" panose="020F0502020204030204" pitchFamily="34" charset="0"/>
                          <a:cs typeface="Calibri" panose="020F0502020204030204" pitchFamily="34" charset="0"/>
                        </a:rPr>
                        <a:t>Chartered</a:t>
                      </a:r>
                      <a:r>
                        <a:rPr lang="en-GB" sz="1600" b="1" baseline="0" dirty="0">
                          <a:latin typeface="Calibri" panose="020F0502020204030204" pitchFamily="34" charset="0"/>
                          <a:cs typeface="Calibri" panose="020F0502020204030204" pitchFamily="34" charset="0"/>
                        </a:rPr>
                        <a:t> Surveyor (level 6) </a:t>
                      </a:r>
                      <a:r>
                        <a:rPr lang="en-GB" sz="1600" b="1" baseline="0" dirty="0" err="1">
                          <a:latin typeface="Calibri" panose="020F0502020204030204" pitchFamily="34" charset="0"/>
                          <a:cs typeface="Calibri" panose="020F0502020204030204" pitchFamily="34" charset="0"/>
                        </a:rPr>
                        <a:t>Arcadis</a:t>
                      </a:r>
                      <a:r>
                        <a:rPr lang="en-GB" sz="1600" b="1" baseline="0" dirty="0">
                          <a:latin typeface="Calibri" panose="020F0502020204030204" pitchFamily="34" charset="0"/>
                          <a:cs typeface="Calibri" panose="020F0502020204030204" pitchFamily="34" charset="0"/>
                        </a:rPr>
                        <a:t>, Bristol</a:t>
                      </a:r>
                      <a:endParaRPr lang="en-GB" sz="1600" b="1"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30/04/18</a:t>
                      </a:r>
                    </a:p>
                  </a:txBody>
                  <a:tcPr/>
                </a:tc>
                <a:tc>
                  <a:txBody>
                    <a:bodyPr/>
                    <a:lstStyle/>
                    <a:p>
                      <a:r>
                        <a:rPr lang="en-GB" sz="1600" dirty="0">
                          <a:latin typeface="Calibri" panose="020F0502020204030204" pitchFamily="34" charset="0"/>
                          <a:cs typeface="Calibri" panose="020F0502020204030204" pitchFamily="34" charset="0"/>
                        </a:rPr>
                        <a:t>£307.69 per week</a:t>
                      </a:r>
                    </a:p>
                  </a:txBody>
                  <a:tcPr/>
                </a:tc>
                <a:tc>
                  <a:txBody>
                    <a:bodyPr/>
                    <a:lstStyle/>
                    <a:p>
                      <a:r>
                        <a:rPr lang="en-GB" sz="1400" dirty="0">
                          <a:latin typeface="Calibri" panose="020F0502020204030204" pitchFamily="34" charset="0"/>
                          <a:cs typeface="Calibri" panose="020F0502020204030204" pitchFamily="34" charset="0"/>
                        </a:rPr>
                        <a:t>96 UCAS points and</a:t>
                      </a:r>
                      <a:r>
                        <a:rPr lang="en-GB" sz="1400" baseline="0" dirty="0">
                          <a:latin typeface="Calibri" panose="020F0502020204030204" pitchFamily="34" charset="0"/>
                          <a:cs typeface="Calibri" panose="020F0502020204030204" pitchFamily="34" charset="0"/>
                        </a:rPr>
                        <a:t> GCSE English, Maths grade C/4</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13636792"/>
                  </a:ext>
                </a:extLst>
              </a:tr>
            </a:tbl>
          </a:graphicData>
        </a:graphic>
      </p:graphicFrame>
    </p:spTree>
    <p:extLst>
      <p:ext uri="{BB962C8B-B14F-4D97-AF65-F5344CB8AC3E}">
        <p14:creationId xmlns:p14="http://schemas.microsoft.com/office/powerpoint/2010/main" val="70401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444" y="1187466"/>
            <a:ext cx="9330732" cy="4810662"/>
          </a:xfrm>
        </p:spPr>
        <p:txBody>
          <a:bodyPr>
            <a:normAutofit fontScale="85000" lnSpcReduction="20000"/>
          </a:bodyPr>
          <a:lstStyle/>
          <a:p>
            <a:r>
              <a:rPr lang="en-GB" dirty="0"/>
              <a:t>We are a Structural &amp; Civil Engineering practice (Simpson Associates) based in Gloucester looking to strengthen our existing team with bright, enthusiastic and ambitious people.</a:t>
            </a:r>
            <a:br>
              <a:rPr lang="en-GB" dirty="0"/>
            </a:br>
            <a:br>
              <a:rPr lang="en-GB" dirty="0"/>
            </a:br>
            <a:r>
              <a:rPr lang="en-GB" dirty="0"/>
              <a:t>Simpson Associates are currently recruiting for an Apprentice Civil Engineer to work from our Gloucester office.</a:t>
            </a:r>
            <a:br>
              <a:rPr lang="en-GB" dirty="0"/>
            </a:br>
            <a:br>
              <a:rPr lang="en-GB" dirty="0"/>
            </a:br>
            <a:r>
              <a:rPr lang="en-GB" dirty="0"/>
              <a:t>We are looking for a recent school/college leaver who lives locally to our office. The candidate will need a strong maths background, ideally with a Grade B or above at A-Level (we are aware that A-Level results won’t be out until the Summer but a strong predicted maths grade would suffice), although exceptional candidates with lesser qualifications may also be considered. You must have a keen interest in CAD and a desire to progress a career in civil engineering.</a:t>
            </a:r>
            <a:br>
              <a:rPr lang="en-GB" dirty="0"/>
            </a:br>
            <a:r>
              <a:rPr lang="en-GB" dirty="0"/>
              <a:t>For the right candidate a 4-year day release degree course will be provided with all university fees paid for.</a:t>
            </a:r>
            <a:br>
              <a:rPr lang="en-GB" dirty="0"/>
            </a:br>
            <a:r>
              <a:rPr lang="en-GB" dirty="0"/>
              <a:t>This is a permanent position and you will have the opportunity to take on a varied workload and be involved in all aspects of projects from scheme design through to construction on site.  Have a look at the Portfolio page on the company website for examples of our recent projects - </a:t>
            </a:r>
            <a:r>
              <a:rPr lang="en-GB" u="sng" dirty="0">
                <a:hlinkClick r:id="rId2"/>
              </a:rPr>
              <a:t>www.simpsoneng.com</a:t>
            </a:r>
            <a:br>
              <a:rPr lang="en-GB" dirty="0"/>
            </a:br>
            <a:br>
              <a:rPr lang="en-GB" dirty="0"/>
            </a:br>
            <a:r>
              <a:rPr lang="en-GB" dirty="0"/>
              <a:t>This role is offered for immediate start (when school has finished) with an initial salary of £12,000pa, increasing with experience. This is an excellent opportunity to build a career in a rapidly expanding civil and structural engineering practice.</a:t>
            </a:r>
            <a:br>
              <a:rPr lang="en-GB" dirty="0"/>
            </a:br>
            <a:br>
              <a:rPr lang="en-GB" dirty="0"/>
            </a:br>
            <a:r>
              <a:rPr lang="en-GB" dirty="0"/>
              <a:t>If anyone is keen to apply, please send a CV and covering letter to my email address charlotte.walker@simpsoneng.com </a:t>
            </a:r>
          </a:p>
          <a:p>
            <a:endParaRPr lang="en-GB" dirty="0"/>
          </a:p>
        </p:txBody>
      </p:sp>
    </p:spTree>
    <p:extLst>
      <p:ext uri="{BB962C8B-B14F-4D97-AF65-F5344CB8AC3E}">
        <p14:creationId xmlns:p14="http://schemas.microsoft.com/office/powerpoint/2010/main" val="240114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222" y="1021948"/>
            <a:ext cx="8258579" cy="1119673"/>
          </a:xfrm>
        </p:spPr>
        <p:txBody>
          <a:bodyPr/>
          <a:lstStyle/>
          <a:p>
            <a:pPr algn="ctr"/>
            <a:r>
              <a:rPr lang="en-GB" sz="4400" dirty="0"/>
              <a:t>Website Link</a:t>
            </a:r>
          </a:p>
        </p:txBody>
      </p:sp>
      <p:sp>
        <p:nvSpPr>
          <p:cNvPr id="3" name="Content Placeholder 2"/>
          <p:cNvSpPr>
            <a:spLocks noGrp="1"/>
          </p:cNvSpPr>
          <p:nvPr>
            <p:ph idx="1"/>
          </p:nvPr>
        </p:nvSpPr>
        <p:spPr>
          <a:xfrm>
            <a:off x="1015068" y="1677798"/>
            <a:ext cx="8858773" cy="5050173"/>
          </a:xfrm>
        </p:spPr>
        <p:txBody>
          <a:bodyPr>
            <a:normAutofit lnSpcReduction="10000"/>
          </a:bodyPr>
          <a:lstStyle/>
          <a:p>
            <a:pPr marL="0" indent="0">
              <a:buNone/>
            </a:pPr>
            <a:r>
              <a:rPr lang="en-GB" sz="2800" u="sng" dirty="0">
                <a:solidFill>
                  <a:srgbClr val="0070C0"/>
                </a:solidFill>
              </a:rPr>
              <a:t>www.findapprenticeship.service.gov.uk</a:t>
            </a:r>
          </a:p>
          <a:p>
            <a:pPr marL="0" indent="0">
              <a:buNone/>
            </a:pPr>
            <a:r>
              <a:rPr lang="en-GB" sz="2800" u="sng" dirty="0">
                <a:solidFill>
                  <a:srgbClr val="0070C0"/>
                </a:solidFill>
              </a:rPr>
              <a:t>www.indeed.co.uk/apprenticeships</a:t>
            </a:r>
          </a:p>
          <a:p>
            <a:pPr marL="0" indent="0">
              <a:buNone/>
            </a:pPr>
            <a:r>
              <a:rPr lang="en-GB" sz="2800" u="sng" dirty="0">
                <a:solidFill>
                  <a:srgbClr val="0070C0"/>
                </a:solidFill>
                <a:hlinkClick r:id="rId2"/>
              </a:rPr>
              <a:t>www.ucas.com</a:t>
            </a:r>
            <a:endParaRPr lang="en-GB" sz="2800" u="sng" dirty="0">
              <a:solidFill>
                <a:srgbClr val="0070C0"/>
              </a:solidFill>
            </a:endParaRPr>
          </a:p>
          <a:p>
            <a:pPr marL="0" indent="0">
              <a:buNone/>
            </a:pPr>
            <a:r>
              <a:rPr lang="en-GB" sz="2800" u="sng" dirty="0">
                <a:solidFill>
                  <a:srgbClr val="0070C0"/>
                </a:solidFill>
              </a:rPr>
              <a:t>www.jobs.nhs.uk</a:t>
            </a:r>
          </a:p>
          <a:p>
            <a:pPr marL="0" indent="0">
              <a:buNone/>
            </a:pPr>
            <a:r>
              <a:rPr lang="en-GB" sz="2800" u="sng" dirty="0">
                <a:solidFill>
                  <a:srgbClr val="0070C0"/>
                </a:solidFill>
                <a:hlinkClick r:id="rId3"/>
              </a:rPr>
              <a:t>www.notgoingtouni.co.uk</a:t>
            </a:r>
            <a:endParaRPr lang="en-GB" sz="2800" u="sng" dirty="0">
              <a:solidFill>
                <a:srgbClr val="0070C0"/>
              </a:solidFill>
            </a:endParaRPr>
          </a:p>
          <a:p>
            <a:pPr marL="0" indent="0">
              <a:buNone/>
            </a:pPr>
            <a:r>
              <a:rPr lang="en-GB" sz="2800" dirty="0">
                <a:solidFill>
                  <a:srgbClr val="0070C0"/>
                </a:solidFill>
              </a:rPr>
              <a:t>Large companies have dedicated careers section often allowing to register interest.</a:t>
            </a:r>
          </a:p>
          <a:p>
            <a:pPr marL="0" indent="0">
              <a:buNone/>
            </a:pPr>
            <a:r>
              <a:rPr lang="en-GB" sz="2800" dirty="0">
                <a:solidFill>
                  <a:srgbClr val="0070C0"/>
                </a:solidFill>
              </a:rPr>
              <a:t>Vacancies sent through to school are sent out to year 13 and posted on the VLE – careers – classroom – opportunities and vacancies</a:t>
            </a:r>
          </a:p>
        </p:txBody>
      </p:sp>
    </p:spTree>
    <p:extLst>
      <p:ext uri="{BB962C8B-B14F-4D97-AF65-F5344CB8AC3E}">
        <p14:creationId xmlns:p14="http://schemas.microsoft.com/office/powerpoint/2010/main" val="417865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45935" cy="1232263"/>
          </a:xfrm>
        </p:spPr>
        <p:txBody>
          <a:bodyPr/>
          <a:lstStyle/>
          <a:p>
            <a:r>
              <a:rPr lang="en-GB" dirty="0"/>
              <a:t>National Minimum wage for Apprenticeships from 1</a:t>
            </a:r>
            <a:r>
              <a:rPr lang="en-GB" baseline="30000" dirty="0"/>
              <a:t>st</a:t>
            </a:r>
            <a:r>
              <a:rPr lang="en-GB" dirty="0"/>
              <a:t> April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9424586"/>
              </p:ext>
            </p:extLst>
          </p:nvPr>
        </p:nvGraphicFramePr>
        <p:xfrm>
          <a:off x="677334" y="2134463"/>
          <a:ext cx="7382449" cy="2093067"/>
        </p:xfrm>
        <a:graphic>
          <a:graphicData uri="http://schemas.openxmlformats.org/drawingml/2006/table">
            <a:tbl>
              <a:tblPr firstRow="1" bandRow="1">
                <a:tableStyleId>{5C22544A-7EE6-4342-B048-85BDC9FD1C3A}</a:tableStyleId>
              </a:tblPr>
              <a:tblGrid>
                <a:gridCol w="1450033">
                  <a:extLst>
                    <a:ext uri="{9D8B030D-6E8A-4147-A177-3AD203B41FA5}">
                      <a16:colId xmlns:a16="http://schemas.microsoft.com/office/drawing/2014/main" val="4187595909"/>
                    </a:ext>
                  </a:extLst>
                </a:gridCol>
                <a:gridCol w="1615692">
                  <a:extLst>
                    <a:ext uri="{9D8B030D-6E8A-4147-A177-3AD203B41FA5}">
                      <a16:colId xmlns:a16="http://schemas.microsoft.com/office/drawing/2014/main" val="3770488493"/>
                    </a:ext>
                  </a:extLst>
                </a:gridCol>
                <a:gridCol w="1438908">
                  <a:extLst>
                    <a:ext uri="{9D8B030D-6E8A-4147-A177-3AD203B41FA5}">
                      <a16:colId xmlns:a16="http://schemas.microsoft.com/office/drawing/2014/main" val="701202154"/>
                    </a:ext>
                  </a:extLst>
                </a:gridCol>
                <a:gridCol w="1438908">
                  <a:extLst>
                    <a:ext uri="{9D8B030D-6E8A-4147-A177-3AD203B41FA5}">
                      <a16:colId xmlns:a16="http://schemas.microsoft.com/office/drawing/2014/main" val="489466340"/>
                    </a:ext>
                  </a:extLst>
                </a:gridCol>
                <a:gridCol w="1438908">
                  <a:extLst>
                    <a:ext uri="{9D8B030D-6E8A-4147-A177-3AD203B41FA5}">
                      <a16:colId xmlns:a16="http://schemas.microsoft.com/office/drawing/2014/main" val="2270418115"/>
                    </a:ext>
                  </a:extLst>
                </a:gridCol>
              </a:tblGrid>
              <a:tr h="1724889">
                <a:tc>
                  <a:txBody>
                    <a:bodyPr/>
                    <a:lstStyle/>
                    <a:p>
                      <a:r>
                        <a:rPr lang="en-GB" dirty="0"/>
                        <a:t>16-18 Apprenticeship rate </a:t>
                      </a:r>
                    </a:p>
                  </a:txBody>
                  <a:tcPr/>
                </a:tc>
                <a:tc>
                  <a:txBody>
                    <a:bodyPr/>
                    <a:lstStyle/>
                    <a:p>
                      <a:r>
                        <a:rPr lang="en-GB" baseline="0" dirty="0"/>
                        <a:t>Age 19+ and/or not completed first year </a:t>
                      </a:r>
                      <a:endParaRPr lang="en-GB" dirty="0"/>
                    </a:p>
                  </a:txBody>
                  <a:tcPr/>
                </a:tc>
                <a:tc>
                  <a:txBody>
                    <a:bodyPr/>
                    <a:lstStyle/>
                    <a:p>
                      <a:r>
                        <a:rPr lang="en-GB" dirty="0"/>
                        <a:t>+19 to</a:t>
                      </a:r>
                      <a:r>
                        <a:rPr lang="en-GB" baseline="0" dirty="0"/>
                        <a:t> 20 </a:t>
                      </a:r>
                      <a:r>
                        <a:rPr lang="en-GB" dirty="0"/>
                        <a:t>and completed first year</a:t>
                      </a:r>
                    </a:p>
                  </a:txBody>
                  <a:tcPr/>
                </a:tc>
                <a:tc>
                  <a:txBody>
                    <a:bodyPr/>
                    <a:lstStyle/>
                    <a:p>
                      <a:r>
                        <a:rPr lang="en-GB" dirty="0"/>
                        <a:t>Age 21-24</a:t>
                      </a:r>
                    </a:p>
                  </a:txBody>
                  <a:tcPr/>
                </a:tc>
                <a:tc>
                  <a:txBody>
                    <a:bodyPr/>
                    <a:lstStyle/>
                    <a:p>
                      <a:r>
                        <a:rPr lang="en-GB" dirty="0"/>
                        <a:t>Age 25 and over</a:t>
                      </a:r>
                    </a:p>
                  </a:txBody>
                  <a:tcPr/>
                </a:tc>
                <a:extLst>
                  <a:ext uri="{0D108BD9-81ED-4DB2-BD59-A6C34878D82A}">
                    <a16:rowId xmlns:a16="http://schemas.microsoft.com/office/drawing/2014/main" val="2498294459"/>
                  </a:ext>
                </a:extLst>
              </a:tr>
              <a:tr h="368178">
                <a:tc>
                  <a:txBody>
                    <a:bodyPr/>
                    <a:lstStyle/>
                    <a:p>
                      <a:r>
                        <a:rPr lang="en-GB" dirty="0"/>
                        <a:t>£3.70</a:t>
                      </a:r>
                    </a:p>
                  </a:txBody>
                  <a:tcPr/>
                </a:tc>
                <a:tc>
                  <a:txBody>
                    <a:bodyPr/>
                    <a:lstStyle/>
                    <a:p>
                      <a:r>
                        <a:rPr lang="en-GB" dirty="0"/>
                        <a:t>£3.70</a:t>
                      </a:r>
                    </a:p>
                  </a:txBody>
                  <a:tcPr/>
                </a:tc>
                <a:tc>
                  <a:txBody>
                    <a:bodyPr/>
                    <a:lstStyle/>
                    <a:p>
                      <a:r>
                        <a:rPr lang="en-GB" dirty="0"/>
                        <a:t>£5.90</a:t>
                      </a:r>
                    </a:p>
                  </a:txBody>
                  <a:tcPr/>
                </a:tc>
                <a:tc>
                  <a:txBody>
                    <a:bodyPr/>
                    <a:lstStyle/>
                    <a:p>
                      <a:r>
                        <a:rPr lang="en-GB" dirty="0"/>
                        <a:t>£7.38</a:t>
                      </a:r>
                    </a:p>
                  </a:txBody>
                  <a:tcPr/>
                </a:tc>
                <a:tc>
                  <a:txBody>
                    <a:bodyPr/>
                    <a:lstStyle/>
                    <a:p>
                      <a:r>
                        <a:rPr lang="en-GB" dirty="0"/>
                        <a:t>£7.83</a:t>
                      </a:r>
                    </a:p>
                  </a:txBody>
                  <a:tcPr/>
                </a:tc>
                <a:extLst>
                  <a:ext uri="{0D108BD9-81ED-4DB2-BD59-A6C34878D82A}">
                    <a16:rowId xmlns:a16="http://schemas.microsoft.com/office/drawing/2014/main" val="3544728846"/>
                  </a:ext>
                </a:extLst>
              </a:tr>
            </a:tbl>
          </a:graphicData>
        </a:graphic>
      </p:graphicFrame>
      <p:sp>
        <p:nvSpPr>
          <p:cNvPr id="5" name="TextBox 4"/>
          <p:cNvSpPr txBox="1"/>
          <p:nvPr/>
        </p:nvSpPr>
        <p:spPr>
          <a:xfrm>
            <a:off x="821024" y="4767942"/>
            <a:ext cx="7891901" cy="954107"/>
          </a:xfrm>
          <a:prstGeom prst="rect">
            <a:avLst/>
          </a:prstGeom>
          <a:noFill/>
        </p:spPr>
        <p:txBody>
          <a:bodyPr wrap="square" rtlCol="0">
            <a:spAutoFit/>
          </a:bodyPr>
          <a:lstStyle/>
          <a:p>
            <a:r>
              <a:rPr lang="en-GB" sz="2800" dirty="0"/>
              <a:t>This is a minimum – many employers will pay above the minimum apprenticeship rate.</a:t>
            </a:r>
          </a:p>
        </p:txBody>
      </p:sp>
      <p:pic>
        <p:nvPicPr>
          <p:cNvPr id="6" name="Picture 5" descr="10438902_YEC_Chris_6Sht_RGB.jpg"/>
          <p:cNvPicPr>
            <a:picLocks noChangeAspect="1"/>
          </p:cNvPicPr>
          <p:nvPr/>
        </p:nvPicPr>
        <p:blipFill rotWithShape="1">
          <a:blip r:embed="rId2" cstate="email">
            <a:extLst>
              <a:ext uri="{28A0092B-C50C-407E-A947-70E740481C1C}">
                <a14:useLocalDpi xmlns:a14="http://schemas.microsoft.com/office/drawing/2010/main" val="0"/>
              </a:ext>
            </a:extLst>
          </a:blip>
          <a:srcRect l="23525" r="7925"/>
          <a:stretch/>
        </p:blipFill>
        <p:spPr>
          <a:xfrm>
            <a:off x="8187977" y="757646"/>
            <a:ext cx="3270582" cy="5094514"/>
          </a:xfrm>
          <a:prstGeom prst="rect">
            <a:avLst/>
          </a:prstGeom>
        </p:spPr>
      </p:pic>
    </p:spTree>
    <p:extLst>
      <p:ext uri="{BB962C8B-B14F-4D97-AF65-F5344CB8AC3E}">
        <p14:creationId xmlns:p14="http://schemas.microsoft.com/office/powerpoint/2010/main" val="199348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37E-F9CE-4C15-9825-48F2C9D33809}"/>
              </a:ext>
            </a:extLst>
          </p:cNvPr>
          <p:cNvSpPr txBox="1"/>
          <p:nvPr/>
        </p:nvSpPr>
        <p:spPr>
          <a:xfrm>
            <a:off x="968080" y="510268"/>
            <a:ext cx="7586662" cy="830997"/>
          </a:xfrm>
          <a:prstGeom prst="rect">
            <a:avLst/>
          </a:prstGeom>
          <a:noFill/>
        </p:spPr>
        <p:txBody>
          <a:bodyPr wrap="square" rtlCol="0">
            <a:spAutoFit/>
          </a:bodyPr>
          <a:lstStyle/>
          <a:p>
            <a:r>
              <a:rPr lang="en-GB" sz="4800" dirty="0">
                <a:solidFill>
                  <a:schemeClr val="accent1"/>
                </a:solidFill>
              </a:rPr>
              <a:t>When to apply?</a:t>
            </a:r>
          </a:p>
        </p:txBody>
      </p:sp>
      <p:sp>
        <p:nvSpPr>
          <p:cNvPr id="3" name="TextBox 2">
            <a:extLst>
              <a:ext uri="{FF2B5EF4-FFF2-40B4-BE49-F238E27FC236}">
                <a16:creationId xmlns:a16="http://schemas.microsoft.com/office/drawing/2014/main" id="{A1337158-256D-4575-9E3B-339B1A999B18}"/>
              </a:ext>
            </a:extLst>
          </p:cNvPr>
          <p:cNvSpPr txBox="1"/>
          <p:nvPr/>
        </p:nvSpPr>
        <p:spPr>
          <a:xfrm>
            <a:off x="744582" y="1341265"/>
            <a:ext cx="9261567" cy="6186309"/>
          </a:xfrm>
          <a:prstGeom prst="rect">
            <a:avLst/>
          </a:prstGeom>
          <a:noFill/>
        </p:spPr>
        <p:txBody>
          <a:bodyPr wrap="square" rtlCol="0">
            <a:spAutoFit/>
          </a:bodyPr>
          <a:lstStyle/>
          <a:p>
            <a:r>
              <a:rPr lang="en-GB" sz="2800" dirty="0"/>
              <a:t>Have a look now to get an idea of what is out there – locally and nationally</a:t>
            </a:r>
          </a:p>
          <a:p>
            <a:endParaRPr lang="en-GB" sz="2800" dirty="0"/>
          </a:p>
          <a:p>
            <a:r>
              <a:rPr lang="en-GB" sz="2800" dirty="0"/>
              <a:t>Too early to apply now for any positions but start networking with employers. Doing work experience – ‘foot in the door’</a:t>
            </a:r>
          </a:p>
          <a:p>
            <a:endParaRPr lang="en-GB" sz="2800" dirty="0"/>
          </a:p>
          <a:p>
            <a:r>
              <a:rPr lang="en-GB" sz="2800" dirty="0"/>
              <a:t>January 2019 onwards start looking and applying, </a:t>
            </a:r>
          </a:p>
          <a:p>
            <a:r>
              <a:rPr lang="en-GB" sz="2000" dirty="0"/>
              <a:t>NB. GCHQ last year released their Cyber degree apprenticeships in September for the following September start.</a:t>
            </a:r>
          </a:p>
          <a:p>
            <a:endParaRPr lang="en-GB" sz="2800" dirty="0"/>
          </a:p>
          <a:p>
            <a:r>
              <a:rPr lang="en-GB" sz="2800" dirty="0"/>
              <a:t>Check regularly in new year – apply with ‘results pending’</a:t>
            </a:r>
          </a:p>
          <a:p>
            <a:endParaRPr lang="en-GB" sz="2400" dirty="0">
              <a:solidFill>
                <a:schemeClr val="accent1"/>
              </a:solidFill>
            </a:endParaRPr>
          </a:p>
          <a:p>
            <a:endParaRPr lang="en-GB" sz="2400" dirty="0">
              <a:solidFill>
                <a:schemeClr val="accent1"/>
              </a:solidFill>
            </a:endParaRPr>
          </a:p>
        </p:txBody>
      </p:sp>
    </p:spTree>
    <p:extLst>
      <p:ext uri="{BB962C8B-B14F-4D97-AF65-F5344CB8AC3E}">
        <p14:creationId xmlns:p14="http://schemas.microsoft.com/office/powerpoint/2010/main" val="357559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 have a plan A and B</a:t>
            </a:r>
          </a:p>
        </p:txBody>
      </p:sp>
      <p:sp>
        <p:nvSpPr>
          <p:cNvPr id="3" name="Content Placeholder 2"/>
          <p:cNvSpPr>
            <a:spLocks noGrp="1"/>
          </p:cNvSpPr>
          <p:nvPr>
            <p:ph idx="1"/>
          </p:nvPr>
        </p:nvSpPr>
        <p:spPr>
          <a:xfrm>
            <a:off x="1101172" y="1651927"/>
            <a:ext cx="7748992" cy="2759075"/>
          </a:xfrm>
        </p:spPr>
        <p:txBody>
          <a:bodyPr>
            <a:normAutofit fontScale="77500" lnSpcReduction="20000"/>
          </a:bodyPr>
          <a:lstStyle/>
          <a:p>
            <a:r>
              <a:rPr lang="en-GB" sz="2400" dirty="0">
                <a:solidFill>
                  <a:srgbClr val="002060"/>
                </a:solidFill>
                <a:hlinkClick r:id="rId3"/>
              </a:rPr>
              <a:t>https://careerfinder.ucas.com/jobs</a:t>
            </a:r>
            <a:endParaRPr lang="en-GB" sz="2400" dirty="0">
              <a:solidFill>
                <a:srgbClr val="002060"/>
              </a:solidFill>
            </a:endParaRPr>
          </a:p>
          <a:p>
            <a:r>
              <a:rPr lang="en-US" sz="2400" u="sng" dirty="0">
                <a:solidFill>
                  <a:srgbClr val="002060"/>
                </a:solidFill>
                <a:hlinkClick r:id="rId4"/>
              </a:rPr>
              <a:t>http://www.thestudentroom.co.uk/content.php?r=23537-apprenticeship-zone</a:t>
            </a:r>
            <a:endParaRPr lang="en-US" sz="2400" u="sng" dirty="0">
              <a:solidFill>
                <a:srgbClr val="002060"/>
              </a:solidFill>
            </a:endParaRPr>
          </a:p>
          <a:p>
            <a:r>
              <a:rPr lang="en-US" sz="2400" u="sng" dirty="0">
                <a:solidFill>
                  <a:srgbClr val="002060"/>
                </a:solidFill>
                <a:hlinkClick r:id="rId5"/>
              </a:rPr>
              <a:t>http://university.which.co.uk/teachers/introduce-higher-education-options/higher-and-degree-apprenticeships-guide-download</a:t>
            </a:r>
            <a:endParaRPr lang="en-US" sz="2400" u="sng" dirty="0">
              <a:solidFill>
                <a:srgbClr val="002060"/>
              </a:solidFill>
            </a:endParaRPr>
          </a:p>
          <a:p>
            <a:r>
              <a:rPr lang="en-US" sz="2400" u="sng" dirty="0">
                <a:solidFill>
                  <a:schemeClr val="accent1"/>
                </a:solidFill>
              </a:rPr>
              <a:t>www.notgoingtouni.co.uk</a:t>
            </a:r>
          </a:p>
          <a:p>
            <a:endParaRPr lang="en-GB" dirty="0"/>
          </a:p>
          <a:p>
            <a:pPr marL="0" indent="0">
              <a:buNone/>
            </a:pPr>
            <a:r>
              <a:rPr lang="en-GB" sz="2400" dirty="0"/>
              <a:t> </a:t>
            </a:r>
          </a:p>
        </p:txBody>
      </p:sp>
      <p:grpSp>
        <p:nvGrpSpPr>
          <p:cNvPr id="7" name="Group 6"/>
          <p:cNvGrpSpPr/>
          <p:nvPr/>
        </p:nvGrpSpPr>
        <p:grpSpPr>
          <a:xfrm>
            <a:off x="1952222" y="4303994"/>
            <a:ext cx="3317327" cy="1932550"/>
            <a:chOff x="1935273" y="2605414"/>
            <a:chExt cx="5843391" cy="3404139"/>
          </a:xfrm>
        </p:grpSpPr>
        <p:grpSp>
          <p:nvGrpSpPr>
            <p:cNvPr id="6" name="Group 5"/>
            <p:cNvGrpSpPr/>
            <p:nvPr/>
          </p:nvGrpSpPr>
          <p:grpSpPr>
            <a:xfrm>
              <a:off x="1935273" y="2605414"/>
              <a:ext cx="5843391" cy="3404139"/>
              <a:chOff x="3822836" y="3727146"/>
              <a:chExt cx="4064000" cy="2282408"/>
            </a:xfrm>
          </p:grpSpPr>
          <p:pic>
            <p:nvPicPr>
              <p:cNvPr id="4" name="Picture 3" descr="Screen Shot 2016-10-06 at 16.43.36.png"/>
              <p:cNvPicPr>
                <a:picLocks noChangeAspect="1"/>
              </p:cNvPicPr>
              <p:nvPr/>
            </p:nvPicPr>
            <p:blipFill rotWithShape="1">
              <a:blip r:embed="rId6" cstate="email">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5" name="Picture 4"/>
              <p:cNvPicPr>
                <a:picLocks noChangeAspect="1"/>
              </p:cNvPicPr>
              <p:nvPr/>
            </p:nvPicPr>
            <p:blipFill>
              <a:blip r:embed="rId7"/>
              <a:stretch>
                <a:fillRect/>
              </a:stretch>
            </p:blipFill>
            <p:spPr>
              <a:xfrm>
                <a:off x="3822836" y="3727146"/>
                <a:ext cx="4064000" cy="2282408"/>
              </a:xfrm>
              <a:prstGeom prst="rect">
                <a:avLst/>
              </a:prstGeom>
            </p:spPr>
          </p:pic>
        </p:grpSp>
        <p:pic>
          <p:nvPicPr>
            <p:cNvPr id="8" name="Picture 7" descr="Screen Clipping"/>
            <p:cNvPicPr>
              <a:picLocks noChangeAspect="1"/>
            </p:cNvPicPr>
            <p:nvPr/>
          </p:nvPicPr>
          <p:blipFill rotWithShape="1">
            <a:blip r:embed="rId8" cstate="email">
              <a:extLst>
                <a:ext uri="{28A0092B-C50C-407E-A947-70E740481C1C}">
                  <a14:useLocalDpi xmlns:a14="http://schemas.microsoft.com/office/drawing/2010/main" val="0"/>
                </a:ext>
              </a:extLst>
            </a:blip>
            <a:srcRect r="46301"/>
            <a:stretch/>
          </p:blipFill>
          <p:spPr>
            <a:xfrm>
              <a:off x="2827428" y="2931091"/>
              <a:ext cx="4059080" cy="2555310"/>
            </a:xfrm>
            <a:prstGeom prst="rect">
              <a:avLst/>
            </a:prstGeom>
          </p:spPr>
        </p:pic>
      </p:grpSp>
      <p:pic>
        <p:nvPicPr>
          <p:cNvPr id="9" name="Picture 8" descr="Higher_and_degree_apprenticeships_-_NAS___Which_Uni_-_Web_Page_01.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148049" y="4368594"/>
            <a:ext cx="2575523" cy="1821317"/>
          </a:xfrm>
          <a:prstGeom prst="rect">
            <a:avLst/>
          </a:prstGeom>
          <a:ln>
            <a:solidFill>
              <a:schemeClr val="bg1">
                <a:lumMod val="65000"/>
              </a:schemeClr>
            </a:solidFill>
          </a:ln>
        </p:spPr>
      </p:pic>
      <p:pic>
        <p:nvPicPr>
          <p:cNvPr id="10" name="Picture 9" descr="imgre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99550" y="2693417"/>
            <a:ext cx="1548903" cy="1406366"/>
          </a:xfrm>
          <a:prstGeom prst="rect">
            <a:avLst/>
          </a:prstGeom>
        </p:spPr>
      </p:pic>
    </p:spTree>
    <p:extLst>
      <p:ext uri="{BB962C8B-B14F-4D97-AF65-F5344CB8AC3E}">
        <p14:creationId xmlns:p14="http://schemas.microsoft.com/office/powerpoint/2010/main" val="2345518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Any questions?</a:t>
            </a:r>
            <a:br>
              <a:rPr lang="en-US" dirty="0"/>
            </a:br>
            <a:br>
              <a:rPr lang="en-US" dirty="0"/>
            </a:br>
            <a:br>
              <a:rPr lang="en-US" dirty="0"/>
            </a:br>
            <a:br>
              <a:rPr lang="en-US" dirty="0"/>
            </a:br>
            <a:br>
              <a:rPr lang="en-US" dirty="0"/>
            </a:br>
            <a:r>
              <a:rPr lang="en-US" dirty="0"/>
              <a:t>Further advice in school</a:t>
            </a:r>
            <a:br>
              <a:rPr lang="en-US" dirty="0"/>
            </a:br>
            <a:r>
              <a:rPr lang="en-US" dirty="0"/>
              <a:t>our independent Careers Advisor </a:t>
            </a:r>
            <a:br>
              <a:rPr lang="en-US" dirty="0"/>
            </a:br>
            <a:r>
              <a:rPr lang="en-US" dirty="0"/>
              <a:t>Alison Williams is in school on Monday’s and Tuesday’s for careers appointments.</a:t>
            </a:r>
          </a:p>
        </p:txBody>
      </p:sp>
      <p:pic>
        <p:nvPicPr>
          <p:cNvPr id="4" name="Content Placeholder 3"/>
          <p:cNvPicPr>
            <a:picLocks noGrp="1" noChangeAspect="1"/>
          </p:cNvPicPr>
          <p:nvPr>
            <p:ph idx="1"/>
          </p:nvPr>
        </p:nvPicPr>
        <p:blipFill>
          <a:blip r:embed="rId3"/>
          <a:srcRect l="-4650" r="-4650"/>
          <a:stretch>
            <a:fillRect/>
          </a:stretch>
        </p:blipFill>
        <p:spPr>
          <a:xfrm>
            <a:off x="5259926" y="815975"/>
            <a:ext cx="3811864" cy="2557510"/>
          </a:xfrm>
        </p:spPr>
      </p:pic>
      <p:sp>
        <p:nvSpPr>
          <p:cNvPr id="6" name="TextBox 5"/>
          <p:cNvSpPr txBox="1"/>
          <p:nvPr/>
        </p:nvSpPr>
        <p:spPr>
          <a:xfrm>
            <a:off x="5266007" y="5289453"/>
            <a:ext cx="4797083" cy="954107"/>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62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3904" y="681643"/>
            <a:ext cx="10183091" cy="6801862"/>
          </a:xfrm>
          <a:prstGeom prst="rect">
            <a:avLst/>
          </a:prstGeom>
          <a:noFill/>
        </p:spPr>
        <p:txBody>
          <a:bodyPr wrap="square" rtlCol="0">
            <a:spAutoFit/>
          </a:bodyPr>
          <a:lstStyle/>
          <a:p>
            <a:r>
              <a:rPr lang="en-GB" sz="2800" b="1" dirty="0">
                <a:latin typeface="+mn-lt"/>
              </a:rPr>
              <a:t>The Gloucestershire landscape</a:t>
            </a:r>
          </a:p>
          <a:p>
            <a:endParaRPr lang="en-GB" sz="2800" b="1" dirty="0"/>
          </a:p>
          <a:p>
            <a:pPr>
              <a:buFont typeface="Arial" panose="020B0604020202020204" pitchFamily="34" charset="0"/>
              <a:buChar char="•"/>
            </a:pPr>
            <a:r>
              <a:rPr lang="en-GB" sz="2800" dirty="0"/>
              <a:t>28,300 businesses, practically </a:t>
            </a:r>
          </a:p>
          <a:p>
            <a:r>
              <a:rPr lang="en-GB" sz="2800" dirty="0"/>
              <a:t>all (99.8%) small, medium </a:t>
            </a:r>
          </a:p>
          <a:p>
            <a:r>
              <a:rPr lang="en-GB" sz="2800" dirty="0"/>
              <a:t>enterprises </a:t>
            </a:r>
          </a:p>
          <a:p>
            <a:pPr>
              <a:buFont typeface="Arial" panose="020B0604020202020204" pitchFamily="34" charset="0"/>
              <a:buChar char="•"/>
            </a:pPr>
            <a:endParaRPr lang="en-GB" sz="2800" dirty="0"/>
          </a:p>
          <a:p>
            <a:pPr>
              <a:buFont typeface="Arial" panose="020B0604020202020204" pitchFamily="34" charset="0"/>
              <a:buChar char="•"/>
            </a:pPr>
            <a:r>
              <a:rPr lang="en-GB" sz="2800" dirty="0"/>
              <a:t>Employing 289,000 people </a:t>
            </a:r>
          </a:p>
          <a:p>
            <a:r>
              <a:rPr lang="en-GB" sz="2800" dirty="0"/>
              <a:t>(86% are from within county- </a:t>
            </a:r>
          </a:p>
          <a:p>
            <a:r>
              <a:rPr lang="en-GB" sz="2800" dirty="0"/>
              <a:t>very high)</a:t>
            </a:r>
          </a:p>
          <a:p>
            <a:endParaRPr lang="en-GB" sz="2800" dirty="0"/>
          </a:p>
          <a:p>
            <a:pPr>
              <a:buFont typeface="Arial" panose="020B0604020202020204" pitchFamily="34" charset="0"/>
              <a:buChar char="•"/>
            </a:pPr>
            <a:r>
              <a:rPr lang="en-GB" sz="2800" dirty="0"/>
              <a:t>Generally a prosperous county </a:t>
            </a:r>
          </a:p>
          <a:p>
            <a:r>
              <a:rPr lang="en-GB" sz="2800" dirty="0"/>
              <a:t>with pockets of deprivation</a:t>
            </a:r>
          </a:p>
          <a:p>
            <a:pPr>
              <a:buFont typeface="Arial" panose="020B0604020202020204" pitchFamily="34" charset="0"/>
              <a:buChar char="•"/>
            </a:pPr>
            <a:endParaRPr lang="en-GB" sz="2800"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pic>
        <p:nvPicPr>
          <p:cNvPr id="3" name="Picture 2" descr="A large clock tower towering over a city&#10;&#10;Description generated with high confidence">
            <a:extLst>
              <a:ext uri="{FF2B5EF4-FFF2-40B4-BE49-F238E27FC236}">
                <a16:creationId xmlns:a16="http://schemas.microsoft.com/office/drawing/2014/main" id="{456C7F23-0039-41E2-BA02-65DC74307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449" y="1308824"/>
            <a:ext cx="5485390" cy="4636869"/>
          </a:xfrm>
          <a:prstGeom prst="rect">
            <a:avLst/>
          </a:prstGeom>
        </p:spPr>
      </p:pic>
    </p:spTree>
    <p:extLst>
      <p:ext uri="{BB962C8B-B14F-4D97-AF65-F5344CB8AC3E}">
        <p14:creationId xmlns:p14="http://schemas.microsoft.com/office/powerpoint/2010/main" val="364665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116FAF-B6C2-4A42-9DE8-0556DF9D5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828" y="818899"/>
            <a:ext cx="6981965" cy="5276636"/>
          </a:xfrm>
          <a:prstGeom prst="rect">
            <a:avLst/>
          </a:prstGeom>
        </p:spPr>
      </p:pic>
      <p:sp>
        <p:nvSpPr>
          <p:cNvPr id="2" name="Rectangle 1">
            <a:extLst>
              <a:ext uri="{FF2B5EF4-FFF2-40B4-BE49-F238E27FC236}">
                <a16:creationId xmlns:a16="http://schemas.microsoft.com/office/drawing/2014/main" id="{47068D12-C69D-4F7F-8E40-C41A16D49BE6}"/>
              </a:ext>
            </a:extLst>
          </p:cNvPr>
          <p:cNvSpPr/>
          <p:nvPr/>
        </p:nvSpPr>
        <p:spPr>
          <a:xfrm>
            <a:off x="1347788" y="771000"/>
            <a:ext cx="6164580" cy="5324535"/>
          </a:xfrm>
          <a:prstGeom prst="rect">
            <a:avLst/>
          </a:prstGeom>
        </p:spPr>
        <p:txBody>
          <a:bodyPr wrap="square">
            <a:spAutoFit/>
          </a:bodyPr>
          <a:lstStyle/>
          <a:p>
            <a:r>
              <a:rPr lang="en-GB" sz="2800" b="1" dirty="0"/>
              <a:t>Gloucestershire current picture</a:t>
            </a:r>
          </a:p>
          <a:p>
            <a:endParaRPr lang="en-GB" sz="2400" b="1" dirty="0"/>
          </a:p>
          <a:p>
            <a:r>
              <a:rPr lang="en-GB" sz="2400" b="1" dirty="0"/>
              <a:t>Gloucestershire’s sectors with the largest number employed are:</a:t>
            </a:r>
          </a:p>
          <a:p>
            <a:pPr>
              <a:buFont typeface="Arial" panose="020B0604020202020204" pitchFamily="34" charset="0"/>
              <a:buChar char="•"/>
            </a:pPr>
            <a:endParaRPr lang="en-GB" sz="2400" dirty="0"/>
          </a:p>
          <a:p>
            <a:pPr>
              <a:buFont typeface="Arial" panose="020B0604020202020204" pitchFamily="34" charset="0"/>
              <a:buChar char="•"/>
            </a:pPr>
            <a:r>
              <a:rPr lang="en-GB" sz="2400" dirty="0"/>
              <a:t>Wholesale and Retail (15.5%)</a:t>
            </a:r>
          </a:p>
          <a:p>
            <a:pPr>
              <a:buFont typeface="Arial" panose="020B0604020202020204" pitchFamily="34" charset="0"/>
              <a:buChar char="•"/>
            </a:pPr>
            <a:endParaRPr lang="en-GB" sz="2400" dirty="0"/>
          </a:p>
          <a:p>
            <a:pPr>
              <a:buFont typeface="Arial" panose="020B0604020202020204" pitchFamily="34" charset="0"/>
              <a:buChar char="•"/>
            </a:pPr>
            <a:r>
              <a:rPr lang="en-GB" sz="2400" dirty="0"/>
              <a:t>Human health and social work (14.1%)</a:t>
            </a:r>
          </a:p>
          <a:p>
            <a:pPr>
              <a:buFont typeface="Arial" panose="020B0604020202020204" pitchFamily="34" charset="0"/>
              <a:buChar char="•"/>
            </a:pPr>
            <a:endParaRPr lang="en-GB" sz="2400" dirty="0"/>
          </a:p>
          <a:p>
            <a:pPr>
              <a:buFont typeface="Arial" panose="020B0604020202020204" pitchFamily="34" charset="0"/>
              <a:buChar char="•"/>
            </a:pPr>
            <a:r>
              <a:rPr lang="en-GB" sz="2400" dirty="0"/>
              <a:t>Manufacturing (12.6%)</a:t>
            </a:r>
          </a:p>
          <a:p>
            <a:pPr>
              <a:buFont typeface="Arial" panose="020B0604020202020204" pitchFamily="34" charset="0"/>
              <a:buChar char="•"/>
            </a:pPr>
            <a:endParaRPr lang="en-GB" sz="2400" dirty="0"/>
          </a:p>
          <a:p>
            <a:pPr>
              <a:buFont typeface="Arial" panose="020B0604020202020204" pitchFamily="34" charset="0"/>
              <a:buChar char="•"/>
            </a:pPr>
            <a:r>
              <a:rPr lang="en-GB" sz="2400" dirty="0"/>
              <a:t>Education (8.3%)</a:t>
            </a:r>
          </a:p>
          <a:p>
            <a:pPr>
              <a:buFont typeface="Arial" panose="020B0604020202020204" pitchFamily="34" charset="0"/>
              <a:buChar char="•"/>
            </a:pPr>
            <a:endParaRPr lang="en-GB" sz="2400" dirty="0"/>
          </a:p>
          <a:p>
            <a:pPr>
              <a:buFont typeface="Arial" panose="020B0604020202020204" pitchFamily="34" charset="0"/>
              <a:buChar char="•"/>
            </a:pPr>
            <a:r>
              <a:rPr lang="en-GB" sz="2400" dirty="0"/>
              <a:t>Administration and support services (8.3%)</a:t>
            </a:r>
          </a:p>
        </p:txBody>
      </p:sp>
    </p:spTree>
    <p:extLst>
      <p:ext uri="{BB962C8B-B14F-4D97-AF65-F5344CB8AC3E}">
        <p14:creationId xmlns:p14="http://schemas.microsoft.com/office/powerpoint/2010/main" val="308816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273" y="640080"/>
            <a:ext cx="10748356" cy="5355312"/>
          </a:xfrm>
          <a:prstGeom prst="rect">
            <a:avLst/>
          </a:prstGeom>
          <a:noFill/>
        </p:spPr>
        <p:txBody>
          <a:bodyPr wrap="square" rtlCol="0">
            <a:spAutoFit/>
          </a:bodyPr>
          <a:lstStyle/>
          <a:p>
            <a:r>
              <a:rPr lang="en-GB" sz="2800" b="1" dirty="0"/>
              <a:t>Gloucestershire – Growth areas 2022</a:t>
            </a:r>
          </a:p>
          <a:p>
            <a:endParaRPr lang="en-GB" dirty="0"/>
          </a:p>
          <a:p>
            <a:pPr marL="285750" indent="-285750">
              <a:buFont typeface="Arial" panose="020B0604020202020204" pitchFamily="34" charset="0"/>
              <a:buChar char="•"/>
            </a:pPr>
            <a:r>
              <a:rPr lang="en-GB" sz="2400" dirty="0"/>
              <a:t>Health (9000+)</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Business administration and support services (3000+)</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Construction (2000+)</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Wholesale and Retail (2000+)</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Currently no IT/Cyber on this list but is expected to be included with proposals for new Cyber park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64A3CDAD-BC77-44E7-9735-8AC08F4D4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597" y="548640"/>
            <a:ext cx="3976204" cy="3005025"/>
          </a:xfrm>
          <a:prstGeom prst="rect">
            <a:avLst/>
          </a:prstGeom>
        </p:spPr>
      </p:pic>
    </p:spTree>
    <p:extLst>
      <p:ext uri="{BB962C8B-B14F-4D97-AF65-F5344CB8AC3E}">
        <p14:creationId xmlns:p14="http://schemas.microsoft.com/office/powerpoint/2010/main" val="227621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984C7-527D-42A9-A116-E59206A44864}"/>
              </a:ext>
            </a:extLst>
          </p:cNvPr>
          <p:cNvSpPr/>
          <p:nvPr/>
        </p:nvSpPr>
        <p:spPr>
          <a:xfrm>
            <a:off x="876300" y="485061"/>
            <a:ext cx="10485120" cy="5632311"/>
          </a:xfrm>
          <a:prstGeom prst="rect">
            <a:avLst/>
          </a:prstGeom>
        </p:spPr>
        <p:txBody>
          <a:bodyPr wrap="square">
            <a:spAutoFit/>
          </a:bodyPr>
          <a:lstStyle/>
          <a:p>
            <a:r>
              <a:rPr lang="en-GB" sz="2400" b="1" dirty="0"/>
              <a:t>Demographic </a:t>
            </a:r>
          </a:p>
          <a:p>
            <a:r>
              <a:rPr lang="en-GB" sz="2400" dirty="0"/>
              <a:t>Fewer younger people, more people of retirement age.</a:t>
            </a:r>
          </a:p>
          <a:p>
            <a:endParaRPr lang="en-GB" sz="2400" dirty="0"/>
          </a:p>
          <a:p>
            <a:r>
              <a:rPr lang="en-GB" sz="2400" dirty="0"/>
              <a:t>21% of all vacancies are due to a skills shortage.</a:t>
            </a:r>
          </a:p>
          <a:p>
            <a:endParaRPr lang="en-GB" sz="2400" dirty="0"/>
          </a:p>
          <a:p>
            <a:r>
              <a:rPr lang="en-GB" sz="2400" dirty="0"/>
              <a:t>16% of businesses have staff that are not fully proficient in their job.</a:t>
            </a:r>
          </a:p>
          <a:p>
            <a:endParaRPr lang="en-GB" sz="2400" dirty="0"/>
          </a:p>
          <a:p>
            <a:r>
              <a:rPr lang="en-GB" sz="2400" dirty="0"/>
              <a:t>28% of business have under utilised staff.</a:t>
            </a:r>
          </a:p>
          <a:p>
            <a:endParaRPr lang="en-GB" sz="2400" dirty="0"/>
          </a:p>
          <a:p>
            <a:r>
              <a:rPr lang="en-GB" sz="2400" dirty="0"/>
              <a:t>Businesses need to look and invest in what skills are needed.</a:t>
            </a:r>
          </a:p>
          <a:p>
            <a:endParaRPr lang="en-GB" sz="2400" dirty="0"/>
          </a:p>
          <a:p>
            <a:r>
              <a:rPr lang="en-GB" sz="2400" dirty="0"/>
              <a:t>Importance of work experience. Students that do work place exposure earn up to 18% more than their peers. Three fifths of Gloucestershire employers cited relevant work experience as critical or significant when recruiting but paradoxically less than half of employers had anyone in work experience in the last 12 months.</a:t>
            </a:r>
          </a:p>
        </p:txBody>
      </p:sp>
    </p:spTree>
    <p:extLst>
      <p:ext uri="{BB962C8B-B14F-4D97-AF65-F5344CB8AC3E}">
        <p14:creationId xmlns:p14="http://schemas.microsoft.com/office/powerpoint/2010/main" val="313686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558" y="476905"/>
            <a:ext cx="10216342" cy="5940088"/>
          </a:xfrm>
          <a:prstGeom prst="rect">
            <a:avLst/>
          </a:prstGeom>
          <a:noFill/>
        </p:spPr>
        <p:txBody>
          <a:bodyPr wrap="square" rtlCol="0">
            <a:spAutoFit/>
          </a:bodyPr>
          <a:lstStyle/>
          <a:p>
            <a:r>
              <a:rPr lang="en-GB" sz="2800" b="1" dirty="0"/>
              <a:t>Gloucestershire – top 10 occupations 2017 - from all </a:t>
            </a:r>
          </a:p>
          <a:p>
            <a:r>
              <a:rPr lang="en-GB" sz="2800" b="1" dirty="0"/>
              <a:t>jobs advertised in 2017</a:t>
            </a:r>
          </a:p>
          <a:p>
            <a:endParaRPr lang="en-GB" sz="1600" dirty="0"/>
          </a:p>
          <a:p>
            <a:pPr marL="514350" indent="-514350">
              <a:buFont typeface="+mj-lt"/>
              <a:buAutoNum type="arabicPeriod"/>
            </a:pPr>
            <a:r>
              <a:rPr lang="en-GB" sz="2400" dirty="0"/>
              <a:t>Programmers and software development professionals 718 (684 in 2016)</a:t>
            </a:r>
          </a:p>
          <a:p>
            <a:pPr marL="514350" indent="-514350">
              <a:buFont typeface="+mj-lt"/>
              <a:buAutoNum type="arabicPeriod"/>
            </a:pPr>
            <a:r>
              <a:rPr lang="en-GB" sz="2400" dirty="0"/>
              <a:t>Care workers and home carers 524 (468 in 2016)</a:t>
            </a:r>
          </a:p>
          <a:p>
            <a:pPr marL="514350" indent="-514350">
              <a:buFont typeface="+mj-lt"/>
              <a:buAutoNum type="arabicPeriod"/>
            </a:pPr>
            <a:r>
              <a:rPr lang="en-GB" sz="2400" dirty="0"/>
              <a:t>Other admin occupations 475 (463 in 2016)</a:t>
            </a:r>
          </a:p>
          <a:p>
            <a:pPr marL="514350" indent="-514350">
              <a:buFont typeface="+mj-lt"/>
              <a:buAutoNum type="arabicPeriod"/>
            </a:pPr>
            <a:r>
              <a:rPr lang="en-GB" sz="2400" dirty="0"/>
              <a:t>Design and development engineers 463 (274 in 2016)</a:t>
            </a:r>
          </a:p>
          <a:p>
            <a:pPr marL="514350" indent="-514350">
              <a:buFont typeface="+mj-lt"/>
              <a:buAutoNum type="arabicPeriod"/>
            </a:pPr>
            <a:r>
              <a:rPr lang="en-GB" sz="2400" dirty="0"/>
              <a:t>Engineering technicians 328 (outside top 10 2016)</a:t>
            </a:r>
          </a:p>
          <a:p>
            <a:pPr marL="514350" indent="-514350">
              <a:buFont typeface="+mj-lt"/>
              <a:buAutoNum type="arabicPeriod"/>
            </a:pPr>
            <a:r>
              <a:rPr lang="en-GB" sz="2400" dirty="0"/>
              <a:t>Vehicle technicians, mechanics and electricians 269 (306 in 2016)</a:t>
            </a:r>
          </a:p>
          <a:p>
            <a:pPr marL="514350" indent="-514350">
              <a:buFont typeface="+mj-lt"/>
              <a:buAutoNum type="arabicPeriod"/>
            </a:pPr>
            <a:r>
              <a:rPr lang="en-GB" sz="2400" dirty="0"/>
              <a:t>IT user support technicians 269 (204 in 2016)</a:t>
            </a:r>
          </a:p>
          <a:p>
            <a:pPr marL="514350" indent="-514350">
              <a:buFont typeface="+mj-lt"/>
              <a:buAutoNum type="arabicPeriod"/>
            </a:pPr>
            <a:r>
              <a:rPr lang="en-GB" sz="2400" dirty="0"/>
              <a:t>IT business analysts, architects and system designers 268 (outside top 10 2016)</a:t>
            </a:r>
          </a:p>
          <a:p>
            <a:pPr marL="514350" indent="-514350">
              <a:buFont typeface="+mj-lt"/>
              <a:buAutoNum type="arabicPeriod"/>
            </a:pPr>
            <a:r>
              <a:rPr lang="en-GB" sz="2400" dirty="0"/>
              <a:t>Mechanical engineers 251 (outside top ten 2016)</a:t>
            </a:r>
          </a:p>
          <a:p>
            <a:pPr marL="514350" indent="-514350">
              <a:buFont typeface="+mj-lt"/>
              <a:buAutoNum type="arabicPeriod"/>
            </a:pPr>
            <a:r>
              <a:rPr lang="en-GB" sz="2400" dirty="0"/>
              <a:t>Marketing associate professional 247 (outside top ten 2016)</a:t>
            </a:r>
            <a:endParaRPr lang="en-GB" sz="1600" dirty="0"/>
          </a:p>
          <a:p>
            <a:endParaRPr lang="en-GB" sz="2000" b="1" dirty="0"/>
          </a:p>
        </p:txBody>
      </p:sp>
    </p:spTree>
    <p:extLst>
      <p:ext uri="{BB962C8B-B14F-4D97-AF65-F5344CB8AC3E}">
        <p14:creationId xmlns:p14="http://schemas.microsoft.com/office/powerpoint/2010/main" val="175181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895DB-2855-4BF8-B6A8-6F4CC85F4FCE}"/>
              </a:ext>
            </a:extLst>
          </p:cNvPr>
          <p:cNvSpPr/>
          <p:nvPr/>
        </p:nvSpPr>
        <p:spPr>
          <a:xfrm>
            <a:off x="940527" y="640079"/>
            <a:ext cx="9927770" cy="5262979"/>
          </a:xfrm>
          <a:prstGeom prst="rect">
            <a:avLst/>
          </a:prstGeom>
        </p:spPr>
        <p:txBody>
          <a:bodyPr wrap="square">
            <a:spAutoFit/>
          </a:bodyPr>
          <a:lstStyle/>
          <a:p>
            <a:r>
              <a:rPr lang="en-GB" sz="2800" b="1" dirty="0"/>
              <a:t>Gloucestershire – forecast top 10 growth occupations</a:t>
            </a:r>
          </a:p>
          <a:p>
            <a:endParaRPr lang="en-GB" sz="2800" b="1" dirty="0"/>
          </a:p>
          <a:p>
            <a:pPr marL="514350" indent="-514350">
              <a:buFont typeface="+mj-lt"/>
              <a:buAutoNum type="arabicPeriod"/>
            </a:pPr>
            <a:r>
              <a:rPr lang="en-GB" sz="2800" dirty="0"/>
              <a:t>Care home workers</a:t>
            </a:r>
          </a:p>
          <a:p>
            <a:pPr marL="514350" indent="-514350">
              <a:buFont typeface="+mj-lt"/>
              <a:buAutoNum type="arabicPeriod"/>
            </a:pPr>
            <a:r>
              <a:rPr lang="en-GB" sz="2800" dirty="0"/>
              <a:t>Nurses</a:t>
            </a:r>
          </a:p>
          <a:p>
            <a:pPr marL="514350" indent="-514350">
              <a:buFont typeface="+mj-lt"/>
              <a:buAutoNum type="arabicPeriod"/>
            </a:pPr>
            <a:r>
              <a:rPr lang="en-GB" sz="2800" dirty="0"/>
              <a:t>Nursing auxiliaries and assistants</a:t>
            </a:r>
          </a:p>
          <a:p>
            <a:pPr marL="514350" indent="-514350">
              <a:buFont typeface="+mj-lt"/>
              <a:buAutoNum type="arabicPeriod"/>
            </a:pPr>
            <a:r>
              <a:rPr lang="en-GB" sz="2800" dirty="0"/>
              <a:t>Teaching assistants</a:t>
            </a:r>
          </a:p>
          <a:p>
            <a:pPr marL="514350" indent="-514350">
              <a:buFont typeface="+mj-lt"/>
              <a:buAutoNum type="arabicPeriod"/>
            </a:pPr>
            <a:r>
              <a:rPr lang="en-GB" sz="2800" dirty="0"/>
              <a:t>Production managers and directors in manufacturing</a:t>
            </a:r>
          </a:p>
          <a:p>
            <a:pPr marL="514350" indent="-514350">
              <a:buFont typeface="+mj-lt"/>
              <a:buAutoNum type="arabicPeriod"/>
            </a:pPr>
            <a:r>
              <a:rPr lang="en-GB" sz="2800" dirty="0"/>
              <a:t>Managers and directors in retail and wholesale</a:t>
            </a:r>
          </a:p>
          <a:p>
            <a:pPr marL="514350" indent="-514350">
              <a:buFont typeface="+mj-lt"/>
              <a:buAutoNum type="arabicPeriod"/>
            </a:pPr>
            <a:r>
              <a:rPr lang="en-GB" sz="2800" dirty="0"/>
              <a:t>Sales accounts and business development managers</a:t>
            </a:r>
          </a:p>
          <a:p>
            <a:pPr marL="514350" indent="-514350">
              <a:buFont typeface="+mj-lt"/>
              <a:buAutoNum type="arabicPeriod"/>
            </a:pPr>
            <a:r>
              <a:rPr lang="en-GB" sz="2800" dirty="0"/>
              <a:t>Financial managers and directors</a:t>
            </a:r>
          </a:p>
          <a:p>
            <a:pPr marL="514350" indent="-514350">
              <a:buFont typeface="+mj-lt"/>
              <a:buAutoNum type="arabicPeriod"/>
            </a:pPr>
            <a:r>
              <a:rPr lang="en-GB" sz="2800" dirty="0"/>
              <a:t>Medical practitioners</a:t>
            </a:r>
          </a:p>
          <a:p>
            <a:pPr marL="514350" indent="-514350">
              <a:buFont typeface="+mj-lt"/>
              <a:buAutoNum type="arabicPeriod"/>
            </a:pPr>
            <a:r>
              <a:rPr lang="en-GB" sz="2800" dirty="0"/>
              <a:t>Customer service occupations</a:t>
            </a:r>
          </a:p>
        </p:txBody>
      </p:sp>
    </p:spTree>
    <p:extLst>
      <p:ext uri="{BB962C8B-B14F-4D97-AF65-F5344CB8AC3E}">
        <p14:creationId xmlns:p14="http://schemas.microsoft.com/office/powerpoint/2010/main" val="112500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352697"/>
            <a:ext cx="10254343" cy="5262979"/>
          </a:xfrm>
          <a:prstGeom prst="rect">
            <a:avLst/>
          </a:prstGeom>
          <a:noFill/>
        </p:spPr>
        <p:txBody>
          <a:bodyPr wrap="square" rtlCol="0">
            <a:spAutoFit/>
          </a:bodyPr>
          <a:lstStyle/>
          <a:p>
            <a:r>
              <a:rPr lang="en-GB" sz="2800" b="1" dirty="0"/>
              <a:t>Gloucestershire – top 10 skills 2017</a:t>
            </a:r>
          </a:p>
          <a:p>
            <a:endParaRPr lang="en-GB" sz="2800" dirty="0"/>
          </a:p>
          <a:p>
            <a:pPr marL="342900" indent="-342900">
              <a:buAutoNum type="arabicPeriod"/>
            </a:pPr>
            <a:r>
              <a:rPr lang="en-GB" sz="2800" dirty="0"/>
              <a:t>Microsoft Excel (1613)</a:t>
            </a:r>
          </a:p>
          <a:p>
            <a:pPr marL="342900" indent="-342900">
              <a:buAutoNum type="arabicPeriod"/>
            </a:pPr>
            <a:r>
              <a:rPr lang="en-GB" sz="2800" dirty="0"/>
              <a:t>Customer Service (1589)</a:t>
            </a:r>
          </a:p>
          <a:p>
            <a:pPr marL="342900" indent="-342900">
              <a:buAutoNum type="arabicPeriod"/>
            </a:pPr>
            <a:r>
              <a:rPr lang="en-GB" sz="2800" dirty="0"/>
              <a:t>Microsoft Office (1543)</a:t>
            </a:r>
          </a:p>
          <a:p>
            <a:pPr marL="342900" indent="-342900">
              <a:buAutoNum type="arabicPeriod"/>
            </a:pPr>
            <a:r>
              <a:rPr lang="en-GB" sz="2800" dirty="0"/>
              <a:t>Project management (1086)</a:t>
            </a:r>
          </a:p>
          <a:p>
            <a:pPr marL="342900" indent="-342900">
              <a:buAutoNum type="arabicPeriod"/>
            </a:pPr>
            <a:r>
              <a:rPr lang="en-GB" sz="2800" dirty="0"/>
              <a:t>Business management (743)</a:t>
            </a:r>
          </a:p>
          <a:p>
            <a:pPr marL="342900" indent="-342900">
              <a:buAutoNum type="arabicPeriod"/>
            </a:pPr>
            <a:r>
              <a:rPr lang="en-GB" sz="2800" dirty="0"/>
              <a:t>Repair (776)</a:t>
            </a:r>
          </a:p>
          <a:p>
            <a:pPr marL="342900" indent="-342900">
              <a:buAutoNum type="arabicPeriod"/>
            </a:pPr>
            <a:r>
              <a:rPr lang="en-GB" sz="2800" dirty="0"/>
              <a:t>Contract management (743)</a:t>
            </a:r>
          </a:p>
          <a:p>
            <a:pPr marL="342900" indent="-342900">
              <a:buAutoNum type="arabicPeriod"/>
            </a:pPr>
            <a:r>
              <a:rPr lang="en-GB" sz="2800" dirty="0"/>
              <a:t>Teaching (696)</a:t>
            </a:r>
          </a:p>
          <a:p>
            <a:pPr marL="342900" indent="-342900">
              <a:buAutoNum type="arabicPeriod"/>
            </a:pPr>
            <a:r>
              <a:rPr lang="en-GB" sz="2800" dirty="0"/>
              <a:t>Product sales (680)</a:t>
            </a:r>
          </a:p>
          <a:p>
            <a:pPr marL="342900" indent="-342900">
              <a:buAutoNum type="arabicPeriod"/>
            </a:pPr>
            <a:r>
              <a:rPr lang="en-GB" sz="2800" dirty="0"/>
              <a:t> Mechanical engineering (654)</a:t>
            </a:r>
          </a:p>
        </p:txBody>
      </p:sp>
    </p:spTree>
    <p:extLst>
      <p:ext uri="{BB962C8B-B14F-4D97-AF65-F5344CB8AC3E}">
        <p14:creationId xmlns:p14="http://schemas.microsoft.com/office/powerpoint/2010/main" val="40124411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857</TotalTime>
  <Words>3973</Words>
  <Application>Microsoft Office PowerPoint</Application>
  <PresentationFormat>Widescreen</PresentationFormat>
  <Paragraphs>365</Paragraphs>
  <Slides>28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Higher and Degree Apprenticeships</vt:lpstr>
      <vt:lpstr>Gloucestershire Labour Market  now and in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of the possibilities</vt:lpstr>
      <vt:lpstr>Levels of apprenticeship</vt:lpstr>
      <vt:lpstr>Qualification levels</vt:lpstr>
      <vt:lpstr>Higher and Degree apprenticeships</vt:lpstr>
      <vt:lpstr>It’s not an easy option!!</vt:lpstr>
      <vt:lpstr>PowerPoint Presentation</vt:lpstr>
      <vt:lpstr>Some of the Big Employers Nationally</vt:lpstr>
      <vt:lpstr>Local Employers (within 40 miles)  </vt:lpstr>
      <vt:lpstr>Are there any local apprenticeships?</vt:lpstr>
      <vt:lpstr>Higher Apprenticeships </vt:lpstr>
      <vt:lpstr>Degree Apprenticeship</vt:lpstr>
      <vt:lpstr>PowerPoint Presentation</vt:lpstr>
      <vt:lpstr>Website Link</vt:lpstr>
      <vt:lpstr>National Minimum wage for Apprenticeships from 1st April 2018</vt:lpstr>
      <vt:lpstr>PowerPoint Presentation</vt:lpstr>
      <vt:lpstr>University – have a plan A and B</vt:lpstr>
      <vt:lpstr>Any questions?     Further advice in school our independent Careers Advisor  Alison Williams is in school on Monday’s and Tuesday’s for careers appointments.</vt:lpstr>
    </vt:vector>
  </TitlesOfParts>
  <Company>Chosen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Gloucestershire Labour Market  now and in the future</dc:title>
  <dc:creator>Helen Kimber</dc:creator>
  <cp:lastModifiedBy>Aaron Johncock</cp:lastModifiedBy>
  <cp:revision>49</cp:revision>
  <dcterms:created xsi:type="dcterms:W3CDTF">2017-06-20T09:17:46Z</dcterms:created>
  <dcterms:modified xsi:type="dcterms:W3CDTF">2022-07-05T14:46:02Z</dcterms:modified>
</cp:coreProperties>
</file>