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80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74" d="100"/>
          <a:sy n="74" d="100"/>
        </p:scale>
        <p:origin x="5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802005"/>
          </a:xfrm>
          <a:custGeom>
            <a:avLst/>
            <a:gdLst/>
            <a:ahLst/>
            <a:cxnLst/>
            <a:rect l="l" t="t" r="r" b="b"/>
            <a:pathLst>
              <a:path w="12192000" h="802005">
                <a:moveTo>
                  <a:pt x="0" y="801624"/>
                </a:moveTo>
                <a:lnTo>
                  <a:pt x="12192000" y="801624"/>
                </a:lnTo>
                <a:lnTo>
                  <a:pt x="12192000" y="0"/>
                </a:lnTo>
                <a:lnTo>
                  <a:pt x="0" y="0"/>
                </a:lnTo>
                <a:lnTo>
                  <a:pt x="0" y="80162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01623"/>
            <a:ext cx="12192000" cy="58419"/>
          </a:xfrm>
          <a:custGeom>
            <a:avLst/>
            <a:gdLst/>
            <a:ahLst/>
            <a:cxnLst/>
            <a:rect l="l" t="t" r="r" b="b"/>
            <a:pathLst>
              <a:path w="12192000" h="58419">
                <a:moveTo>
                  <a:pt x="0" y="57911"/>
                </a:moveTo>
                <a:lnTo>
                  <a:pt x="12192000" y="57911"/>
                </a:lnTo>
                <a:lnTo>
                  <a:pt x="12192000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677" y="90677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58"/>
                </a:moveTo>
                <a:lnTo>
                  <a:pt x="3379" y="265612"/>
                </a:lnTo>
                <a:lnTo>
                  <a:pt x="13195" y="221661"/>
                </a:lnTo>
                <a:lnTo>
                  <a:pt x="28966" y="180287"/>
                </a:lnTo>
                <a:lnTo>
                  <a:pt x="50210" y="141974"/>
                </a:lnTo>
                <a:lnTo>
                  <a:pt x="76444" y="107203"/>
                </a:lnTo>
                <a:lnTo>
                  <a:pt x="107187" y="76457"/>
                </a:lnTo>
                <a:lnTo>
                  <a:pt x="141957" y="50219"/>
                </a:lnTo>
                <a:lnTo>
                  <a:pt x="180271" y="28972"/>
                </a:lnTo>
                <a:lnTo>
                  <a:pt x="221647" y="13198"/>
                </a:lnTo>
                <a:lnTo>
                  <a:pt x="265603" y="3380"/>
                </a:lnTo>
                <a:lnTo>
                  <a:pt x="311658" y="0"/>
                </a:lnTo>
                <a:lnTo>
                  <a:pt x="357712" y="3380"/>
                </a:lnTo>
                <a:lnTo>
                  <a:pt x="401668" y="13198"/>
                </a:lnTo>
                <a:lnTo>
                  <a:pt x="443044" y="28972"/>
                </a:lnTo>
                <a:lnTo>
                  <a:pt x="481358" y="50219"/>
                </a:lnTo>
                <a:lnTo>
                  <a:pt x="516128" y="76457"/>
                </a:lnTo>
                <a:lnTo>
                  <a:pt x="546871" y="107203"/>
                </a:lnTo>
                <a:lnTo>
                  <a:pt x="573105" y="141974"/>
                </a:lnTo>
                <a:lnTo>
                  <a:pt x="594349" y="180287"/>
                </a:lnTo>
                <a:lnTo>
                  <a:pt x="610120" y="221661"/>
                </a:lnTo>
                <a:lnTo>
                  <a:pt x="619936" y="265612"/>
                </a:lnTo>
                <a:lnTo>
                  <a:pt x="623316" y="311658"/>
                </a:lnTo>
                <a:lnTo>
                  <a:pt x="619936" y="357703"/>
                </a:lnTo>
                <a:lnTo>
                  <a:pt x="610120" y="401654"/>
                </a:lnTo>
                <a:lnTo>
                  <a:pt x="594349" y="443028"/>
                </a:lnTo>
                <a:lnTo>
                  <a:pt x="573105" y="481341"/>
                </a:lnTo>
                <a:lnTo>
                  <a:pt x="546871" y="516112"/>
                </a:lnTo>
                <a:lnTo>
                  <a:pt x="516128" y="546858"/>
                </a:lnTo>
                <a:lnTo>
                  <a:pt x="481358" y="573096"/>
                </a:lnTo>
                <a:lnTo>
                  <a:pt x="443044" y="594343"/>
                </a:lnTo>
                <a:lnTo>
                  <a:pt x="401668" y="610117"/>
                </a:lnTo>
                <a:lnTo>
                  <a:pt x="357712" y="619935"/>
                </a:lnTo>
                <a:lnTo>
                  <a:pt x="311658" y="623316"/>
                </a:lnTo>
                <a:lnTo>
                  <a:pt x="265603" y="619935"/>
                </a:lnTo>
                <a:lnTo>
                  <a:pt x="221647" y="610117"/>
                </a:lnTo>
                <a:lnTo>
                  <a:pt x="180271" y="594343"/>
                </a:lnTo>
                <a:lnTo>
                  <a:pt x="141957" y="573096"/>
                </a:lnTo>
                <a:lnTo>
                  <a:pt x="107187" y="546858"/>
                </a:lnTo>
                <a:lnTo>
                  <a:pt x="76444" y="516112"/>
                </a:lnTo>
                <a:lnTo>
                  <a:pt x="50210" y="481341"/>
                </a:lnTo>
                <a:lnTo>
                  <a:pt x="28966" y="443028"/>
                </a:lnTo>
                <a:lnTo>
                  <a:pt x="13195" y="401654"/>
                </a:lnTo>
                <a:lnTo>
                  <a:pt x="3379" y="357703"/>
                </a:lnTo>
                <a:lnTo>
                  <a:pt x="0" y="311658"/>
                </a:lnTo>
                <a:close/>
              </a:path>
            </a:pathLst>
          </a:custGeom>
          <a:solidFill>
            <a:srgbClr val="00B050"/>
          </a:solidFill>
          <a:ln w="2895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9099" y="196722"/>
            <a:ext cx="1055380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1E5E65-0404-4BAB-B099-7FBBE92C9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9863" y="89882"/>
            <a:ext cx="1785937" cy="604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802005"/>
          </a:xfrm>
          <a:custGeom>
            <a:avLst/>
            <a:gdLst/>
            <a:ahLst/>
            <a:cxnLst/>
            <a:rect l="l" t="t" r="r" b="b"/>
            <a:pathLst>
              <a:path w="12192000" h="802005">
                <a:moveTo>
                  <a:pt x="0" y="801624"/>
                </a:moveTo>
                <a:lnTo>
                  <a:pt x="12192000" y="801624"/>
                </a:lnTo>
                <a:lnTo>
                  <a:pt x="12192000" y="0"/>
                </a:lnTo>
                <a:lnTo>
                  <a:pt x="0" y="0"/>
                </a:lnTo>
                <a:lnTo>
                  <a:pt x="0" y="80162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01623"/>
            <a:ext cx="12192000" cy="58419"/>
          </a:xfrm>
          <a:custGeom>
            <a:avLst/>
            <a:gdLst/>
            <a:ahLst/>
            <a:cxnLst/>
            <a:rect l="l" t="t" r="r" b="b"/>
            <a:pathLst>
              <a:path w="12192000" h="58419">
                <a:moveTo>
                  <a:pt x="0" y="57911"/>
                </a:moveTo>
                <a:lnTo>
                  <a:pt x="12192000" y="57911"/>
                </a:lnTo>
                <a:lnTo>
                  <a:pt x="12192000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677" y="90677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70">
                <a:moveTo>
                  <a:pt x="0" y="311658"/>
                </a:moveTo>
                <a:lnTo>
                  <a:pt x="3379" y="265612"/>
                </a:lnTo>
                <a:lnTo>
                  <a:pt x="13195" y="221661"/>
                </a:lnTo>
                <a:lnTo>
                  <a:pt x="28966" y="180287"/>
                </a:lnTo>
                <a:lnTo>
                  <a:pt x="50210" y="141974"/>
                </a:lnTo>
                <a:lnTo>
                  <a:pt x="76444" y="107203"/>
                </a:lnTo>
                <a:lnTo>
                  <a:pt x="107187" y="76457"/>
                </a:lnTo>
                <a:lnTo>
                  <a:pt x="141957" y="50219"/>
                </a:lnTo>
                <a:lnTo>
                  <a:pt x="180271" y="28972"/>
                </a:lnTo>
                <a:lnTo>
                  <a:pt x="221647" y="13198"/>
                </a:lnTo>
                <a:lnTo>
                  <a:pt x="265603" y="3380"/>
                </a:lnTo>
                <a:lnTo>
                  <a:pt x="311658" y="0"/>
                </a:lnTo>
                <a:lnTo>
                  <a:pt x="357712" y="3380"/>
                </a:lnTo>
                <a:lnTo>
                  <a:pt x="401668" y="13198"/>
                </a:lnTo>
                <a:lnTo>
                  <a:pt x="443044" y="28972"/>
                </a:lnTo>
                <a:lnTo>
                  <a:pt x="481358" y="50219"/>
                </a:lnTo>
                <a:lnTo>
                  <a:pt x="516128" y="76457"/>
                </a:lnTo>
                <a:lnTo>
                  <a:pt x="546871" y="107203"/>
                </a:lnTo>
                <a:lnTo>
                  <a:pt x="573105" y="141974"/>
                </a:lnTo>
                <a:lnTo>
                  <a:pt x="594349" y="180287"/>
                </a:lnTo>
                <a:lnTo>
                  <a:pt x="610120" y="221661"/>
                </a:lnTo>
                <a:lnTo>
                  <a:pt x="619936" y="265612"/>
                </a:lnTo>
                <a:lnTo>
                  <a:pt x="623316" y="311658"/>
                </a:lnTo>
                <a:lnTo>
                  <a:pt x="619936" y="357703"/>
                </a:lnTo>
                <a:lnTo>
                  <a:pt x="610120" y="401654"/>
                </a:lnTo>
                <a:lnTo>
                  <a:pt x="594349" y="443028"/>
                </a:lnTo>
                <a:lnTo>
                  <a:pt x="573105" y="481341"/>
                </a:lnTo>
                <a:lnTo>
                  <a:pt x="546871" y="516112"/>
                </a:lnTo>
                <a:lnTo>
                  <a:pt x="516128" y="546858"/>
                </a:lnTo>
                <a:lnTo>
                  <a:pt x="481358" y="573096"/>
                </a:lnTo>
                <a:lnTo>
                  <a:pt x="443044" y="594343"/>
                </a:lnTo>
                <a:lnTo>
                  <a:pt x="401668" y="610117"/>
                </a:lnTo>
                <a:lnTo>
                  <a:pt x="357712" y="619935"/>
                </a:lnTo>
                <a:lnTo>
                  <a:pt x="311658" y="623316"/>
                </a:lnTo>
                <a:lnTo>
                  <a:pt x="265603" y="619935"/>
                </a:lnTo>
                <a:lnTo>
                  <a:pt x="221647" y="610117"/>
                </a:lnTo>
                <a:lnTo>
                  <a:pt x="180271" y="594343"/>
                </a:lnTo>
                <a:lnTo>
                  <a:pt x="141957" y="573096"/>
                </a:lnTo>
                <a:lnTo>
                  <a:pt x="107187" y="546858"/>
                </a:lnTo>
                <a:lnTo>
                  <a:pt x="76444" y="516112"/>
                </a:lnTo>
                <a:lnTo>
                  <a:pt x="50210" y="481341"/>
                </a:lnTo>
                <a:lnTo>
                  <a:pt x="28966" y="443028"/>
                </a:lnTo>
                <a:lnTo>
                  <a:pt x="13195" y="401654"/>
                </a:lnTo>
                <a:lnTo>
                  <a:pt x="3379" y="357703"/>
                </a:lnTo>
                <a:lnTo>
                  <a:pt x="0" y="311658"/>
                </a:lnTo>
                <a:close/>
              </a:path>
            </a:pathLst>
          </a:custGeom>
          <a:ln w="2895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802005"/>
          </a:xfrm>
          <a:custGeom>
            <a:avLst/>
            <a:gdLst/>
            <a:ahLst/>
            <a:cxnLst/>
            <a:rect l="l" t="t" r="r" b="b"/>
            <a:pathLst>
              <a:path w="12192000" h="802005">
                <a:moveTo>
                  <a:pt x="0" y="801624"/>
                </a:moveTo>
                <a:lnTo>
                  <a:pt x="12192000" y="801624"/>
                </a:lnTo>
                <a:lnTo>
                  <a:pt x="12192000" y="0"/>
                </a:lnTo>
                <a:lnTo>
                  <a:pt x="0" y="0"/>
                </a:lnTo>
                <a:lnTo>
                  <a:pt x="0" y="80162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01623"/>
            <a:ext cx="12192000" cy="58419"/>
          </a:xfrm>
          <a:custGeom>
            <a:avLst/>
            <a:gdLst/>
            <a:ahLst/>
            <a:cxnLst/>
            <a:rect l="l" t="t" r="r" b="b"/>
            <a:pathLst>
              <a:path w="12192000" h="58419">
                <a:moveTo>
                  <a:pt x="0" y="57911"/>
                </a:moveTo>
                <a:lnTo>
                  <a:pt x="12192000" y="57911"/>
                </a:lnTo>
                <a:lnTo>
                  <a:pt x="12192000" y="0"/>
                </a:lnTo>
                <a:lnTo>
                  <a:pt x="0" y="0"/>
                </a:lnTo>
                <a:lnTo>
                  <a:pt x="0" y="57911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9099" y="196722"/>
            <a:ext cx="1055380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815" y="2327401"/>
            <a:ext cx="5126990" cy="1815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A12ED-6D6B-4AF4-A551-BECE4D3B2E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29863" y="89882"/>
            <a:ext cx="1785937" cy="604837"/>
          </a:xfrm>
          <a:prstGeom prst="rect">
            <a:avLst/>
          </a:prstGeom>
        </p:spPr>
      </p:pic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h5zlBOgZz0&amp;list=PLCiOXwirraUBrBvmXkcwEYki7YOOkCgj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udent.craigndave.org/specification-key-terminology-and-cheat-shee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077" y="251205"/>
            <a:ext cx="1739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B050"/>
                </a:solidFill>
                <a:latin typeface="Tahoma"/>
                <a:cs typeface="Tahoma"/>
              </a:rPr>
              <a:t>GCSE</a:t>
            </a:r>
            <a:r>
              <a:rPr sz="1800" b="1" spc="-25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00B050"/>
                </a:solidFill>
                <a:latin typeface="Tahoma"/>
                <a:cs typeface="Tahoma"/>
              </a:rPr>
              <a:t>to</a:t>
            </a:r>
            <a:r>
              <a:rPr sz="1800" b="1" spc="-40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1800" b="1" spc="95" dirty="0">
                <a:solidFill>
                  <a:srgbClr val="00B050"/>
                </a:solidFill>
                <a:latin typeface="Tahoma"/>
                <a:cs typeface="Tahoma"/>
              </a:rPr>
              <a:t>A</a:t>
            </a:r>
            <a:r>
              <a:rPr sz="1800" b="1" spc="-25" dirty="0">
                <a:solidFill>
                  <a:srgbClr val="00B050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B050"/>
                </a:solidFill>
                <a:latin typeface="Tahoma"/>
                <a:cs typeface="Tahoma"/>
              </a:rPr>
              <a:t>level</a:t>
            </a:r>
            <a:endParaRPr sz="1800">
              <a:solidFill>
                <a:srgbClr val="00B050"/>
              </a:solidFill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126" cy="6857999"/>
            <a:chOff x="0" y="0"/>
            <a:chExt cx="12192126" cy="6857999"/>
          </a:xfrm>
        </p:grpSpPr>
        <p:sp>
          <p:nvSpPr>
            <p:cNvPr id="4" name="object 4"/>
            <p:cNvSpPr/>
            <p:nvPr/>
          </p:nvSpPr>
          <p:spPr>
            <a:xfrm>
              <a:off x="0" y="4876799"/>
              <a:ext cx="9829800" cy="1981200"/>
            </a:xfrm>
            <a:custGeom>
              <a:avLst/>
              <a:gdLst/>
              <a:ahLst/>
              <a:cxnLst/>
              <a:rect l="l" t="t" r="r" b="b"/>
              <a:pathLst>
                <a:path w="9829800" h="1981200">
                  <a:moveTo>
                    <a:pt x="9829800" y="0"/>
                  </a:moveTo>
                  <a:lnTo>
                    <a:pt x="0" y="0"/>
                  </a:lnTo>
                  <a:lnTo>
                    <a:pt x="0" y="1981200"/>
                  </a:lnTo>
                  <a:lnTo>
                    <a:pt x="9829800" y="1981200"/>
                  </a:lnTo>
                  <a:lnTo>
                    <a:pt x="9829800" y="0"/>
                  </a:lnTo>
                  <a:close/>
                </a:path>
              </a:pathLst>
            </a:custGeom>
            <a:solidFill>
              <a:srgbClr val="BEBEB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9591" y="0"/>
              <a:ext cx="6312408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79591" y="1516380"/>
              <a:ext cx="6312535" cy="1531620"/>
            </a:xfrm>
            <a:custGeom>
              <a:avLst/>
              <a:gdLst/>
              <a:ahLst/>
              <a:cxnLst/>
              <a:rect l="l" t="t" r="r" b="b"/>
              <a:pathLst>
                <a:path w="6312534" h="873760">
                  <a:moveTo>
                    <a:pt x="6312408" y="0"/>
                  </a:moveTo>
                  <a:lnTo>
                    <a:pt x="0" y="0"/>
                  </a:lnTo>
                  <a:lnTo>
                    <a:pt x="0" y="873251"/>
                  </a:lnTo>
                  <a:lnTo>
                    <a:pt x="6312408" y="873251"/>
                  </a:lnTo>
                  <a:lnTo>
                    <a:pt x="6312408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1620" y="2830125"/>
            <a:ext cx="5290820" cy="149606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topic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of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Computer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Science</a:t>
            </a:r>
            <a:r>
              <a:rPr sz="14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heart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modern world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Studying</a:t>
            </a:r>
            <a:r>
              <a:rPr sz="1400" spc="3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it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can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make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extremely</a:t>
            </a:r>
            <a:r>
              <a:rPr sz="14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sought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after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todays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job 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market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transition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from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GCSE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to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level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significant,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includes:</a:t>
            </a:r>
            <a:endParaRPr sz="1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increased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emphasis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technical</a:t>
            </a:r>
            <a:r>
              <a:rPr sz="1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Calibri"/>
                <a:cs typeface="Calibri"/>
              </a:rPr>
              <a:t>content</a:t>
            </a:r>
            <a:endParaRPr sz="1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increased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emphasis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independent</a:t>
            </a:r>
            <a:r>
              <a:rPr sz="14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585858"/>
                </a:solidFill>
                <a:latin typeface="Calibri"/>
                <a:cs typeface="Calibri"/>
              </a:rPr>
              <a:t>research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8847" y="1647080"/>
            <a:ext cx="4022953" cy="127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course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is assessed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by </a:t>
            </a:r>
            <a:r>
              <a:rPr sz="2000" b="1" spc="-4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2000" b="1" spc="-15" dirty="0">
                <a:solidFill>
                  <a:srgbClr val="585858"/>
                </a:solidFill>
                <a:latin typeface="Calibri"/>
                <a:cs typeface="Calibri"/>
              </a:rPr>
              <a:t> exams </a:t>
            </a:r>
            <a:r>
              <a:rPr sz="2000" b="1" dirty="0" smtClean="0">
                <a:solidFill>
                  <a:srgbClr val="585858"/>
                </a:solidFill>
                <a:latin typeface="Calibri"/>
                <a:cs typeface="Calibri"/>
              </a:rPr>
              <a:t>(</a:t>
            </a:r>
            <a:r>
              <a:rPr lang="en-GB" sz="2000" b="1" dirty="0" smtClean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r>
              <a:rPr sz="2000" b="1" dirty="0" smtClean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each</a:t>
            </a:r>
            <a:r>
              <a:rPr sz="2000" b="1" spc="-15" dirty="0">
                <a:solidFill>
                  <a:srgbClr val="585858"/>
                </a:solidFill>
                <a:latin typeface="Calibri"/>
                <a:cs typeface="Calibri"/>
              </a:rPr>
              <a:t> exam</a:t>
            </a:r>
            <a:r>
              <a:rPr sz="2000" b="1" spc="-15" dirty="0" smtClean="0">
                <a:solidFill>
                  <a:srgbClr val="585858"/>
                </a:solidFill>
                <a:latin typeface="Calibri"/>
                <a:cs typeface="Calibri"/>
              </a:rPr>
              <a:t>)</a:t>
            </a:r>
            <a:endParaRPr lang="en-GB" sz="2000" b="1" spc="-15" dirty="0" smtClean="0">
              <a:solidFill>
                <a:srgbClr val="585858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GB" sz="2000" b="1" spc="-15" dirty="0" smtClean="0">
                <a:solidFill>
                  <a:srgbClr val="585858"/>
                </a:solidFill>
                <a:latin typeface="Calibri"/>
                <a:cs typeface="Calibri"/>
              </a:rPr>
              <a:t>&amp;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GB" sz="2000" b="1" spc="-15" dirty="0" smtClean="0">
                <a:solidFill>
                  <a:srgbClr val="585858"/>
                </a:solidFill>
                <a:latin typeface="Calibri"/>
                <a:cs typeface="Calibri"/>
              </a:rPr>
              <a:t>1 NEA (programming project (20%)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620" y="5049392"/>
            <a:ext cx="6604634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workbook</a:t>
            </a:r>
            <a:r>
              <a:rPr sz="14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designed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allow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practice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some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of these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skills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build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on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your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existing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knowledge.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Each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slide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has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number</a:t>
            </a:r>
            <a:r>
              <a:rPr sz="14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top</a:t>
            </a:r>
            <a:r>
              <a:rPr sz="14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left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indicate</a:t>
            </a:r>
            <a:r>
              <a:rPr sz="14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exercise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Calibri"/>
                <a:cs typeface="Calibri"/>
              </a:rPr>
              <a:t>number. </a:t>
            </a:r>
            <a:r>
              <a:rPr sz="1400" spc="-3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Ensure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 you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585858"/>
                </a:solidFill>
                <a:latin typeface="Calibri"/>
                <a:cs typeface="Calibri"/>
              </a:rPr>
              <a:t>keep</a:t>
            </a:r>
            <a:r>
              <a:rPr sz="1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Calibri"/>
                <a:cs typeface="Calibri"/>
              </a:rPr>
              <a:t>work</a:t>
            </a:r>
            <a:r>
              <a:rPr sz="1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safe.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823553"/>
                </a:solidFill>
                <a:latin typeface="Calibri"/>
                <a:cs typeface="Calibri"/>
              </a:rPr>
              <a:t>Please</a:t>
            </a:r>
            <a:r>
              <a:rPr sz="1400" b="1" spc="-10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823553"/>
                </a:solidFill>
                <a:latin typeface="Calibri"/>
                <a:cs typeface="Calibri"/>
              </a:rPr>
              <a:t>complete</a:t>
            </a:r>
            <a:r>
              <a:rPr sz="1400" b="1" spc="-40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823553"/>
                </a:solidFill>
                <a:latin typeface="Calibri"/>
                <a:cs typeface="Calibri"/>
              </a:rPr>
              <a:t>by your</a:t>
            </a:r>
            <a:r>
              <a:rPr sz="1400" b="1" spc="-10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823553"/>
                </a:solidFill>
                <a:latin typeface="Calibri"/>
                <a:cs typeface="Calibri"/>
              </a:rPr>
              <a:t>first</a:t>
            </a:r>
            <a:r>
              <a:rPr sz="1400" b="1" spc="-15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823553"/>
                </a:solidFill>
                <a:latin typeface="Calibri"/>
                <a:cs typeface="Calibri"/>
              </a:rPr>
              <a:t>lesson</a:t>
            </a:r>
            <a:r>
              <a:rPr sz="1400" b="1" spc="-25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823553"/>
                </a:solidFill>
                <a:latin typeface="Calibri"/>
                <a:cs typeface="Calibri"/>
              </a:rPr>
              <a:t>back</a:t>
            </a:r>
            <a:r>
              <a:rPr sz="1400" b="1" spc="-15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823553"/>
                </a:solidFill>
                <a:latin typeface="Calibri"/>
                <a:cs typeface="Calibri"/>
              </a:rPr>
              <a:t>in</a:t>
            </a:r>
            <a:r>
              <a:rPr sz="1400" b="1" spc="10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823553"/>
                </a:solidFill>
                <a:latin typeface="Calibri"/>
                <a:cs typeface="Calibri"/>
              </a:rPr>
              <a:t>September.</a:t>
            </a:r>
            <a:r>
              <a:rPr sz="1400" b="1" spc="-40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823553"/>
                </a:solidFill>
                <a:latin typeface="Calibri"/>
                <a:cs typeface="Calibri"/>
              </a:rPr>
              <a:t>Bring </a:t>
            </a:r>
            <a:r>
              <a:rPr sz="1400" b="1" spc="-5" dirty="0">
                <a:solidFill>
                  <a:srgbClr val="823553"/>
                </a:solidFill>
                <a:latin typeface="Calibri"/>
                <a:cs typeface="Calibri"/>
              </a:rPr>
              <a:t>to</a:t>
            </a:r>
            <a:r>
              <a:rPr sz="1400" b="1" spc="-15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823553"/>
                </a:solidFill>
                <a:latin typeface="Calibri"/>
                <a:cs typeface="Calibri"/>
              </a:rPr>
              <a:t>your</a:t>
            </a:r>
            <a:r>
              <a:rPr sz="1400" b="1" spc="-20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823553"/>
                </a:solidFill>
                <a:latin typeface="Calibri"/>
                <a:cs typeface="Calibri"/>
              </a:rPr>
              <a:t>first</a:t>
            </a:r>
            <a:r>
              <a:rPr sz="1400" b="1" spc="-15" dirty="0">
                <a:solidFill>
                  <a:srgbClr val="823553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823553"/>
                </a:solidFill>
                <a:latin typeface="Calibri"/>
                <a:cs typeface="Calibri"/>
              </a:rPr>
              <a:t>lesson.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0512" y="1440941"/>
            <a:ext cx="4799330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298450">
              <a:lnSpc>
                <a:spcPts val="4750"/>
              </a:lnSpc>
              <a:spcBef>
                <a:spcPts val="705"/>
              </a:spcBef>
            </a:pPr>
            <a:r>
              <a:rPr sz="4400" spc="-10" dirty="0">
                <a:solidFill>
                  <a:srgbClr val="00B050"/>
                </a:solidFill>
                <a:latin typeface="Calibri"/>
                <a:cs typeface="Calibri"/>
              </a:rPr>
              <a:t>Computer </a:t>
            </a:r>
            <a:r>
              <a:rPr sz="4400" dirty="0">
                <a:solidFill>
                  <a:srgbClr val="00B050"/>
                </a:solidFill>
                <a:latin typeface="Calibri"/>
                <a:cs typeface="Calibri"/>
              </a:rPr>
              <a:t>Science </a:t>
            </a:r>
            <a:r>
              <a:rPr sz="4400" spc="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4400" spc="-35" dirty="0">
                <a:solidFill>
                  <a:srgbClr val="00B050"/>
                </a:solidFill>
                <a:latin typeface="Calibri"/>
                <a:cs typeface="Calibri"/>
              </a:rPr>
              <a:t>Transition</a:t>
            </a:r>
            <a:r>
              <a:rPr sz="4400" spc="-8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B050"/>
                </a:solidFill>
                <a:latin typeface="Calibri"/>
                <a:cs typeface="Calibri"/>
              </a:rPr>
              <a:t>workbook</a:t>
            </a:r>
            <a:endParaRPr sz="4400">
              <a:solidFill>
                <a:srgbClr val="00B050"/>
              </a:solidFill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A984E5-8FBE-4939-B8A6-6CA877909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557" y="863216"/>
            <a:ext cx="1785937" cy="6048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8684" y="858723"/>
            <a:ext cx="3528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4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600" b="1" spc="-125" dirty="0">
                <a:solidFill>
                  <a:srgbClr val="585858"/>
                </a:solidFill>
                <a:latin typeface="Tahoma"/>
                <a:cs typeface="Tahoma"/>
              </a:rPr>
              <a:t>x</a:t>
            </a:r>
            <a:r>
              <a:rPr sz="1600" b="1" spc="95" dirty="0">
                <a:solidFill>
                  <a:srgbClr val="585858"/>
                </a:solidFill>
                <a:latin typeface="Tahoma"/>
                <a:cs typeface="Tahoma"/>
              </a:rPr>
              <a:t>pec</a:t>
            </a:r>
            <a:r>
              <a:rPr sz="1600" b="1" spc="-25" dirty="0">
                <a:solidFill>
                  <a:srgbClr val="585858"/>
                </a:solidFill>
                <a:latin typeface="Tahoma"/>
                <a:cs typeface="Tahoma"/>
              </a:rPr>
              <a:t>ted</a:t>
            </a:r>
            <a:r>
              <a:rPr sz="1600" b="1" spc="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585858"/>
                </a:solidFill>
                <a:latin typeface="Tahoma"/>
                <a:cs typeface="Tahoma"/>
              </a:rPr>
              <a:t>time</a:t>
            </a:r>
            <a:r>
              <a:rPr sz="1600" b="1" spc="-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585858"/>
                </a:solidFill>
                <a:latin typeface="Tahoma"/>
                <a:cs typeface="Tahoma"/>
              </a:rPr>
              <a:t>to</a:t>
            </a:r>
            <a:r>
              <a:rPr sz="1600" b="1" spc="-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90" dirty="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sz="1600" b="1" spc="10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600" b="1" spc="-40" dirty="0">
                <a:solidFill>
                  <a:srgbClr val="585858"/>
                </a:solidFill>
                <a:latin typeface="Tahoma"/>
                <a:cs typeface="Tahoma"/>
              </a:rPr>
              <a:t>mplete:</a:t>
            </a:r>
            <a:r>
              <a:rPr sz="1600" b="1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sz="1600" b="1" spc="-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585858"/>
                </a:solidFill>
                <a:latin typeface="Tahoma"/>
                <a:cs typeface="Tahoma"/>
              </a:rPr>
              <a:t>hours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408" y="247015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solidFill>
                  <a:srgbClr val="00B050"/>
                </a:solidFill>
                <a:latin typeface="Tahoma"/>
                <a:cs typeface="Tahoma"/>
              </a:rPr>
              <a:t>1</a:t>
            </a:r>
            <a:endParaRPr sz="18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865" y="920622"/>
            <a:ext cx="3546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585858"/>
                </a:solidFill>
                <a:latin typeface="Tahoma"/>
                <a:cs typeface="Tahoma"/>
              </a:rPr>
              <a:t>Emerging </a:t>
            </a:r>
            <a:r>
              <a:rPr sz="1800" b="1" spc="-25" dirty="0">
                <a:solidFill>
                  <a:srgbClr val="585858"/>
                </a:solidFill>
                <a:latin typeface="Tahoma"/>
                <a:cs typeface="Tahoma"/>
              </a:rPr>
              <a:t>computer</a:t>
            </a:r>
            <a:r>
              <a:rPr sz="1800" b="1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Tahoma"/>
                <a:cs typeface="Tahoma"/>
              </a:rPr>
              <a:t>technology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9099" y="196722"/>
            <a:ext cx="61913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35" dirty="0">
                <a:solidFill>
                  <a:srgbClr val="00B050"/>
                </a:solidFill>
              </a:rPr>
              <a:t>Compulsory </a:t>
            </a:r>
            <a:r>
              <a:rPr lang="en-GB" spc="-135" dirty="0" smtClean="0">
                <a:solidFill>
                  <a:srgbClr val="00B050"/>
                </a:solidFill>
              </a:rPr>
              <a:t>- </a:t>
            </a:r>
            <a:r>
              <a:rPr spc="-50" dirty="0" smtClean="0"/>
              <a:t>Independent</a:t>
            </a:r>
            <a:r>
              <a:rPr spc="-20" dirty="0" smtClean="0"/>
              <a:t> </a:t>
            </a:r>
            <a:r>
              <a:rPr spc="-25" dirty="0"/>
              <a:t>research</a:t>
            </a:r>
            <a:r>
              <a:rPr spc="-50" dirty="0"/>
              <a:t> </a:t>
            </a:r>
            <a:r>
              <a:rPr spc="-95" dirty="0"/>
              <a:t>task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865" y="1441195"/>
            <a:ext cx="5940425" cy="2741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task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get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investigate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any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area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emerging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computer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technology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which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interests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can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pick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any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area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which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interests</a:t>
            </a:r>
            <a:r>
              <a:rPr sz="11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you,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but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examples</a:t>
            </a:r>
            <a:r>
              <a:rPr sz="11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could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be: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Artificial</a:t>
            </a:r>
            <a:r>
              <a:rPr sz="1100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intelligence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Robotics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Automated</a:t>
            </a:r>
            <a:r>
              <a:rPr sz="11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self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driving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cards</a:t>
            </a:r>
            <a:endParaRPr sz="1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Quantum</a:t>
            </a:r>
            <a:r>
              <a:rPr sz="11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computing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no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more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than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ONE side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 A4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summarise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area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have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chosen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under</a:t>
            </a:r>
            <a:r>
              <a:rPr sz="11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following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four headings: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11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it?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possible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Social,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Moral,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Cultural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Ethical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benefits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technology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society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What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possible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Social,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Moral,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Cultural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Ethical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585858"/>
                </a:solidFill>
                <a:latin typeface="Calibri"/>
                <a:cs typeface="Calibri"/>
              </a:rPr>
              <a:t>risks</a:t>
            </a:r>
            <a:r>
              <a:rPr sz="11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technology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society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My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conclusion</a:t>
            </a:r>
            <a:r>
              <a:rPr sz="11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technology</a:t>
            </a:r>
            <a:r>
              <a:rPr sz="11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and what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it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will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mean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for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our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world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years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from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now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</a:pP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Additional</a:t>
            </a:r>
            <a:r>
              <a:rPr sz="11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585858"/>
                </a:solidFill>
                <a:latin typeface="Calibri"/>
                <a:cs typeface="Calibri"/>
              </a:rPr>
              <a:t>help: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811" y="4213859"/>
            <a:ext cx="11361420" cy="1215717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additional</a:t>
            </a:r>
            <a:r>
              <a:rPr sz="11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help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support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structuring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your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answer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might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like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watch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some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 the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videos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from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following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Craig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‘n’</a:t>
            </a:r>
            <a:r>
              <a:rPr sz="11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Dave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playlists: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OCR:</a:t>
            </a:r>
            <a:endParaRPr sz="1100" dirty="0">
              <a:latin typeface="Calibri"/>
              <a:cs typeface="Calibri"/>
            </a:endParaRPr>
          </a:p>
          <a:p>
            <a:pPr marL="91440" marR="6811009">
              <a:lnSpc>
                <a:spcPct val="100000"/>
              </a:lnSpc>
            </a:pP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SLR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17 –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Ethical,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morale and cultural issues 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lang="en-GB" sz="11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  <a:hlinkClick r:id="rId2"/>
              </a:rPr>
              <a:t>https://www.youtube.com/watch?v=4h5zlBOgZz0&amp;list=PLCiOXwirraUBrBvmXkcwEYki7YOOkCgjC#</a:t>
            </a:r>
            <a:endParaRPr lang="en-GB" sz="1100" u="sng" spc="-5" dirty="0">
              <a:solidFill>
                <a:srgbClr val="585858"/>
              </a:solidFill>
              <a:uFill>
                <a:solidFill>
                  <a:srgbClr val="585858"/>
                </a:solidFill>
              </a:uFill>
              <a:latin typeface="Calibri"/>
              <a:cs typeface="Calibri"/>
            </a:endParaRPr>
          </a:p>
          <a:p>
            <a:pPr marL="91440" marR="6811009">
              <a:lnSpc>
                <a:spcPct val="100000"/>
              </a:lnSpc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69E971-FD99-44AE-B038-9E63E396F4AB}"/>
              </a:ext>
            </a:extLst>
          </p:cNvPr>
          <p:cNvSpPr/>
          <p:nvPr/>
        </p:nvSpPr>
        <p:spPr>
          <a:xfrm>
            <a:off x="76200" y="76200"/>
            <a:ext cx="720000" cy="648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8684" y="858723"/>
            <a:ext cx="3528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4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600" b="1" spc="-125" dirty="0">
                <a:solidFill>
                  <a:srgbClr val="585858"/>
                </a:solidFill>
                <a:latin typeface="Tahoma"/>
                <a:cs typeface="Tahoma"/>
              </a:rPr>
              <a:t>x</a:t>
            </a:r>
            <a:r>
              <a:rPr sz="1600" b="1" spc="95" dirty="0">
                <a:solidFill>
                  <a:srgbClr val="585858"/>
                </a:solidFill>
                <a:latin typeface="Tahoma"/>
                <a:cs typeface="Tahoma"/>
              </a:rPr>
              <a:t>pec</a:t>
            </a:r>
            <a:r>
              <a:rPr sz="1600" b="1" spc="-25" dirty="0">
                <a:solidFill>
                  <a:srgbClr val="585858"/>
                </a:solidFill>
                <a:latin typeface="Tahoma"/>
                <a:cs typeface="Tahoma"/>
              </a:rPr>
              <a:t>ted</a:t>
            </a:r>
            <a:r>
              <a:rPr sz="1600" b="1" spc="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585858"/>
                </a:solidFill>
                <a:latin typeface="Tahoma"/>
                <a:cs typeface="Tahoma"/>
              </a:rPr>
              <a:t>time</a:t>
            </a:r>
            <a:r>
              <a:rPr sz="1600" b="1" spc="-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585858"/>
                </a:solidFill>
                <a:latin typeface="Tahoma"/>
                <a:cs typeface="Tahoma"/>
              </a:rPr>
              <a:t>to</a:t>
            </a:r>
            <a:r>
              <a:rPr sz="1600" b="1" spc="-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90" dirty="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sz="1600" b="1" spc="10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600" b="1" spc="-40" dirty="0">
                <a:solidFill>
                  <a:srgbClr val="585858"/>
                </a:solidFill>
                <a:latin typeface="Tahoma"/>
                <a:cs typeface="Tahoma"/>
              </a:rPr>
              <a:t>mplete:</a:t>
            </a:r>
            <a:r>
              <a:rPr sz="1600" b="1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sz="1600" b="1" spc="-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585858"/>
                </a:solidFill>
                <a:latin typeface="Tahoma"/>
                <a:cs typeface="Tahoma"/>
              </a:rPr>
              <a:t>hours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408" y="247015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1" spc="-140" dirty="0">
                <a:solidFill>
                  <a:srgbClr val="00B050"/>
                </a:solidFill>
                <a:latin typeface="Tahoma"/>
                <a:cs typeface="Tahoma"/>
              </a:rPr>
              <a:t>2</a:t>
            </a:r>
            <a:endParaRPr sz="18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865" y="920622"/>
            <a:ext cx="274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585858"/>
                </a:solidFill>
                <a:latin typeface="Tahoma"/>
                <a:cs typeface="Tahoma"/>
              </a:rPr>
              <a:t>Thinking</a:t>
            </a:r>
            <a:r>
              <a:rPr sz="1800" b="1" spc="-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585858"/>
                </a:solidFill>
                <a:latin typeface="Tahoma"/>
                <a:cs typeface="Tahoma"/>
              </a:rPr>
              <a:t>like</a:t>
            </a:r>
            <a:r>
              <a:rPr sz="1800" b="1" spc="-1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b="1" spc="110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800" b="1" spc="-25" dirty="0">
                <a:solidFill>
                  <a:srgbClr val="585858"/>
                </a:solidFill>
                <a:latin typeface="Tahoma"/>
                <a:cs typeface="Tahoma"/>
              </a:rPr>
              <a:t> computer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9099" y="196722"/>
            <a:ext cx="75818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35" dirty="0" smtClean="0">
                <a:solidFill>
                  <a:srgbClr val="00B050"/>
                </a:solidFill>
              </a:rPr>
              <a:t>Compulsory</a:t>
            </a:r>
            <a:r>
              <a:rPr lang="en-GB" spc="-135" dirty="0" smtClean="0"/>
              <a:t> - </a:t>
            </a:r>
            <a:r>
              <a:rPr spc="-135" dirty="0" smtClean="0"/>
              <a:t>What</a:t>
            </a:r>
            <a:r>
              <a:rPr spc="-25" dirty="0" smtClean="0"/>
              <a:t> </a:t>
            </a:r>
            <a:r>
              <a:rPr spc="-165" dirty="0"/>
              <a:t>is</a:t>
            </a:r>
            <a:r>
              <a:rPr spc="-30" dirty="0"/>
              <a:t> </a:t>
            </a:r>
            <a:r>
              <a:rPr spc="-25" dirty="0"/>
              <a:t>“computational </a:t>
            </a:r>
            <a:r>
              <a:rPr spc="-90" dirty="0"/>
              <a:t>thinking”?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865" y="1441195"/>
            <a:ext cx="5972810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heart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Computer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Science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ability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look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at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problems,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analyse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them,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break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them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down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solve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them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 a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way which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involves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variety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“Computational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Thinking”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skills.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Download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“Computational</a:t>
            </a:r>
            <a:r>
              <a:rPr sz="11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thinking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Computational</a:t>
            </a:r>
            <a:r>
              <a:rPr sz="11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methods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placemats”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from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Craig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Dave:</a:t>
            </a:r>
            <a:endParaRPr sz="11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1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  <a:hlinkClick r:id="rId2"/>
              </a:rPr>
              <a:t>https://student.craigndave.org/specification-key-terminology-and-cheat-sheets</a:t>
            </a:r>
            <a:endParaRPr sz="1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585858"/>
              </a:buClr>
              <a:buFont typeface="Arial"/>
              <a:buChar char="•"/>
            </a:pPr>
            <a:endParaRPr sz="105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Create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your own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spider diagram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/ mind map which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shows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your clear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understanding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 the 5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different </a:t>
            </a:r>
            <a:r>
              <a:rPr sz="1100" spc="-2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computational</a:t>
            </a:r>
            <a:r>
              <a:rPr sz="11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thinking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strands</a:t>
            </a:r>
            <a:endParaRPr sz="11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Keep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it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single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side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A4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/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A3</a:t>
            </a:r>
            <a:endParaRPr sz="11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585858"/>
              </a:buClr>
              <a:buFont typeface="Arial"/>
              <a:buChar char="•"/>
            </a:pPr>
            <a:endParaRPr sz="10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goal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imagine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someone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else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has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revise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from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mind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map.</a:t>
            </a:r>
            <a:r>
              <a:rPr sz="1100" spc="2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Ask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yourself:</a:t>
            </a:r>
            <a:endParaRPr sz="11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Does</a:t>
            </a:r>
            <a:r>
              <a:rPr sz="11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it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make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sense?</a:t>
            </a:r>
            <a:endParaRPr sz="11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11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it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clear?</a:t>
            </a:r>
            <a:endParaRPr sz="11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Does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it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cover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all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important</a:t>
            </a:r>
            <a:r>
              <a:rPr sz="11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concepts?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62600" y="836675"/>
            <a:ext cx="6623050" cy="6019165"/>
            <a:chOff x="5562600" y="836675"/>
            <a:chExt cx="6623050" cy="60191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600" y="2226563"/>
              <a:ext cx="6427470" cy="46291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2508" y="836675"/>
              <a:ext cx="5072634" cy="415671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BAF9CE6D-AF59-433D-8DA4-66ECA5F30795}"/>
              </a:ext>
            </a:extLst>
          </p:cNvPr>
          <p:cNvSpPr/>
          <p:nvPr/>
        </p:nvSpPr>
        <p:spPr>
          <a:xfrm>
            <a:off x="76200" y="76200"/>
            <a:ext cx="720000" cy="648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8684" y="858723"/>
            <a:ext cx="3528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14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600" b="1" spc="-125" dirty="0">
                <a:solidFill>
                  <a:srgbClr val="585858"/>
                </a:solidFill>
                <a:latin typeface="Tahoma"/>
                <a:cs typeface="Tahoma"/>
              </a:rPr>
              <a:t>x</a:t>
            </a:r>
            <a:r>
              <a:rPr sz="1600" b="1" spc="95" dirty="0">
                <a:solidFill>
                  <a:srgbClr val="585858"/>
                </a:solidFill>
                <a:latin typeface="Tahoma"/>
                <a:cs typeface="Tahoma"/>
              </a:rPr>
              <a:t>pec</a:t>
            </a:r>
            <a:r>
              <a:rPr sz="1600" b="1" spc="-25" dirty="0">
                <a:solidFill>
                  <a:srgbClr val="585858"/>
                </a:solidFill>
                <a:latin typeface="Tahoma"/>
                <a:cs typeface="Tahoma"/>
              </a:rPr>
              <a:t>ted</a:t>
            </a:r>
            <a:r>
              <a:rPr sz="1600" b="1" spc="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585858"/>
                </a:solidFill>
                <a:latin typeface="Tahoma"/>
                <a:cs typeface="Tahoma"/>
              </a:rPr>
              <a:t>time</a:t>
            </a:r>
            <a:r>
              <a:rPr sz="1600" b="1" spc="-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585858"/>
                </a:solidFill>
                <a:latin typeface="Tahoma"/>
                <a:cs typeface="Tahoma"/>
              </a:rPr>
              <a:t>to</a:t>
            </a:r>
            <a:r>
              <a:rPr sz="1600" b="1" spc="-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90" dirty="0">
                <a:solidFill>
                  <a:srgbClr val="585858"/>
                </a:solidFill>
                <a:latin typeface="Tahoma"/>
                <a:cs typeface="Tahoma"/>
              </a:rPr>
              <a:t>c</a:t>
            </a:r>
            <a:r>
              <a:rPr sz="1600" b="1" spc="10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600" b="1" spc="-40" dirty="0">
                <a:solidFill>
                  <a:srgbClr val="585858"/>
                </a:solidFill>
                <a:latin typeface="Tahoma"/>
                <a:cs typeface="Tahoma"/>
              </a:rPr>
              <a:t>mplete:</a:t>
            </a:r>
            <a:r>
              <a:rPr sz="1600" b="1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585858"/>
                </a:solidFill>
                <a:latin typeface="Tahoma"/>
                <a:cs typeface="Tahoma"/>
              </a:rPr>
              <a:t>2</a:t>
            </a:r>
            <a:r>
              <a:rPr sz="1600" b="1" spc="-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585858"/>
                </a:solidFill>
                <a:latin typeface="Tahoma"/>
                <a:cs typeface="Tahoma"/>
              </a:rPr>
              <a:t>hours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408" y="247015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solidFill>
                  <a:srgbClr val="00B050"/>
                </a:solidFill>
                <a:latin typeface="Tahoma"/>
                <a:cs typeface="Tahoma"/>
              </a:rPr>
              <a:t>4</a:t>
            </a:r>
            <a:endParaRPr sz="18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865" y="920622"/>
            <a:ext cx="361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585858"/>
                </a:solidFill>
                <a:latin typeface="Tahoma"/>
                <a:cs typeface="Tahoma"/>
              </a:rPr>
              <a:t>Getting</a:t>
            </a:r>
            <a:r>
              <a:rPr sz="1800" b="1" spc="-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585858"/>
                </a:solidFill>
                <a:latin typeface="Tahoma"/>
                <a:cs typeface="Tahoma"/>
              </a:rPr>
              <a:t>to</a:t>
            </a:r>
            <a:r>
              <a:rPr sz="1800" b="1" spc="-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b="1" spc="-75" dirty="0">
                <a:solidFill>
                  <a:srgbClr val="585858"/>
                </a:solidFill>
                <a:latin typeface="Tahoma"/>
                <a:cs typeface="Tahoma"/>
              </a:rPr>
              <a:t>grip</a:t>
            </a:r>
            <a:r>
              <a:rPr sz="1800" b="1" spc="-70" dirty="0">
                <a:solidFill>
                  <a:srgbClr val="585858"/>
                </a:solidFill>
                <a:latin typeface="Tahoma"/>
                <a:cs typeface="Tahoma"/>
              </a:rPr>
              <a:t>s</a:t>
            </a:r>
            <a:r>
              <a:rPr sz="1800" b="1" spc="-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585858"/>
                </a:solidFill>
                <a:latin typeface="Tahoma"/>
                <a:cs typeface="Tahoma"/>
              </a:rPr>
              <a:t>with</a:t>
            </a:r>
            <a:r>
              <a:rPr sz="1800" b="1" spc="-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585858"/>
                </a:solidFill>
                <a:latin typeface="Tahoma"/>
                <a:cs typeface="Tahoma"/>
              </a:rPr>
              <a:t>terminology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9099" y="196722"/>
            <a:ext cx="436289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95" dirty="0">
                <a:solidFill>
                  <a:srgbClr val="FF0000"/>
                </a:solidFill>
              </a:rPr>
              <a:t>Optional</a:t>
            </a:r>
            <a:r>
              <a:rPr lang="en-GB" spc="-95" dirty="0"/>
              <a:t> </a:t>
            </a:r>
            <a:r>
              <a:rPr lang="en-GB" spc="-95" dirty="0" smtClean="0"/>
              <a:t>- </a:t>
            </a:r>
            <a:r>
              <a:rPr spc="-30" dirty="0" smtClean="0"/>
              <a:t>Ke</a:t>
            </a:r>
            <a:r>
              <a:rPr spc="-20" dirty="0" smtClean="0"/>
              <a:t>y</a:t>
            </a:r>
            <a:r>
              <a:rPr spc="-35" dirty="0" smtClean="0"/>
              <a:t> </a:t>
            </a:r>
            <a:r>
              <a:rPr spc="-135" dirty="0"/>
              <a:t>terms</a:t>
            </a:r>
            <a:r>
              <a:rPr spc="-45" dirty="0"/>
              <a:t> </a:t>
            </a:r>
            <a:r>
              <a:rPr spc="-95" dirty="0"/>
              <a:t>task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865" y="1441195"/>
            <a:ext cx="53994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important</a:t>
            </a:r>
            <a:r>
              <a:rPr sz="11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aspect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being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successful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with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your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study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Computer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Science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getting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grips </a:t>
            </a:r>
            <a:r>
              <a:rPr sz="1100" spc="-2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with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subject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related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terminology.</a:t>
            </a:r>
            <a:r>
              <a:rPr sz="1100" spc="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There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over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240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specific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terms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will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need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learn!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Below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handful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of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key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terms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will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need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become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familiar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with.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78815" y="2327401"/>
          <a:ext cx="5126989" cy="1815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31750">
                        <a:lnSpc>
                          <a:spcPts val="1050"/>
                        </a:lnSpc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r>
                        <a:rPr sz="1100" b="1" spc="-3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Unit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050"/>
                        </a:lnSpc>
                      </a:pP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Register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ts val="1050"/>
                        </a:lnSpc>
                      </a:pP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Busses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Von</a:t>
                      </a:r>
                      <a:r>
                        <a:rPr sz="1100" b="1" spc="-20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Neuman</a:t>
                      </a:r>
                      <a:r>
                        <a:rPr sz="1100" b="1" spc="-30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Architecture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Optical</a:t>
                      </a:r>
                      <a:r>
                        <a:rPr sz="1100" b="1" spc="-2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Storage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1100" b="1" spc="-40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Intermediate</a:t>
                      </a:r>
                      <a:r>
                        <a:rPr sz="1100" b="1" spc="-40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Device</a:t>
                      </a:r>
                      <a:r>
                        <a:rPr sz="1100" b="1" spc="-6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Driver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Compiler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Assembly</a:t>
                      </a:r>
                      <a:r>
                        <a:rPr sz="1100" b="1" spc="-60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Language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Machine</a:t>
                      </a:r>
                      <a:r>
                        <a:rPr sz="1100" b="1" spc="-40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Lossy</a:t>
                      </a:r>
                      <a:r>
                        <a:rPr sz="1100" b="1" spc="-4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Compression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Hashing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Normalisation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TCP/IP</a:t>
                      </a:r>
                      <a:r>
                        <a:rPr sz="1100" b="1" spc="-5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31750">
                        <a:lnSpc>
                          <a:spcPts val="1275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Packet</a:t>
                      </a:r>
                      <a:r>
                        <a:rPr sz="1100" b="1" spc="-40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Switching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275"/>
                        </a:lnSpc>
                        <a:spcBef>
                          <a:spcPts val="495"/>
                        </a:spcBef>
                      </a:pPr>
                      <a:r>
                        <a:rPr sz="1100" b="1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ASCII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ts val="1275"/>
                        </a:lnSpc>
                        <a:spcBef>
                          <a:spcPts val="495"/>
                        </a:spcBef>
                      </a:pP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Problem</a:t>
                      </a:r>
                      <a:r>
                        <a:rPr sz="1100" b="1" spc="-30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823553"/>
                          </a:solidFill>
                          <a:latin typeface="Calibri"/>
                          <a:cs typeface="Calibri"/>
                        </a:rPr>
                        <a:t>Decomposition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97865" y="4459604"/>
            <a:ext cx="4919345" cy="170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Research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each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key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terms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write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definition.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85858"/>
              </a:buClr>
              <a:buFont typeface="Calibri"/>
              <a:buAutoNum type="arabicPeriod"/>
            </a:pPr>
            <a:endParaRPr sz="1050">
              <a:latin typeface="Calibri"/>
              <a:cs typeface="Calibri"/>
            </a:endParaRPr>
          </a:p>
          <a:p>
            <a:pPr marL="241300" marR="2159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Resist the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urge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simply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cut and paste a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definition from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first website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find. </a:t>
            </a:r>
            <a:r>
              <a:rPr sz="1100" spc="-2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Many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definitions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found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on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Internet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overly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complicated</a:t>
            </a:r>
            <a:r>
              <a:rPr sz="11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wordy.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85858"/>
              </a:buClr>
              <a:buFont typeface="Calibri"/>
              <a:buAutoNum type="arabicPeriod"/>
            </a:pPr>
            <a:endParaRPr sz="10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Ask</a:t>
            </a:r>
            <a:r>
              <a:rPr sz="11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yourself:</a:t>
            </a:r>
            <a:endParaRPr sz="11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Does</a:t>
            </a:r>
            <a:r>
              <a:rPr sz="11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my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definition</a:t>
            </a:r>
            <a:r>
              <a:rPr sz="11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make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sense?</a:t>
            </a:r>
            <a:endParaRPr sz="11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it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succinct,</a:t>
            </a:r>
            <a:r>
              <a:rPr sz="11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point?</a:t>
            </a:r>
            <a:endParaRPr sz="11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Does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definition</a:t>
            </a:r>
            <a:r>
              <a:rPr sz="11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have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appropriate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depth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and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detail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for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A’Level?</a:t>
            </a:r>
            <a:endParaRPr sz="11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Could</a:t>
            </a:r>
            <a:r>
              <a:rPr sz="110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give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definition</a:t>
            </a:r>
            <a:r>
              <a:rPr sz="11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to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another</a:t>
            </a:r>
            <a:r>
              <a:rPr sz="11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student</a:t>
            </a:r>
            <a:r>
              <a:rPr sz="11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so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they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could</a:t>
            </a:r>
            <a:r>
              <a:rPr sz="11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revise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585858"/>
                </a:solidFill>
                <a:latin typeface="Calibri"/>
                <a:cs typeface="Calibri"/>
              </a:rPr>
              <a:t>from</a:t>
            </a:r>
            <a:r>
              <a:rPr sz="11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it?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0115" y="492251"/>
            <a:ext cx="6689598" cy="594588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C681F54-210E-4D48-80BF-9FAA52DD94E1}"/>
              </a:ext>
            </a:extLst>
          </p:cNvPr>
          <p:cNvSpPr/>
          <p:nvPr/>
        </p:nvSpPr>
        <p:spPr>
          <a:xfrm>
            <a:off x="76200" y="76200"/>
            <a:ext cx="720000" cy="648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600" y="247015"/>
            <a:ext cx="2819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1" spc="-145" dirty="0" smtClean="0">
                <a:solidFill>
                  <a:srgbClr val="00B050"/>
                </a:solidFill>
                <a:latin typeface="Tahoma"/>
                <a:cs typeface="Tahoma"/>
              </a:rPr>
              <a:t>5</a:t>
            </a:r>
            <a:endParaRPr sz="180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9099" y="196722"/>
            <a:ext cx="4835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95" dirty="0" smtClean="0">
                <a:solidFill>
                  <a:srgbClr val="FF0000"/>
                </a:solidFill>
              </a:rPr>
              <a:t>Optional</a:t>
            </a:r>
            <a:r>
              <a:rPr lang="en-GB" spc="-95" dirty="0" smtClean="0"/>
              <a:t> - Programming </a:t>
            </a:r>
            <a:r>
              <a:rPr lang="en-GB" spc="-95" dirty="0"/>
              <a:t>tasks</a:t>
            </a:r>
            <a:endParaRPr spc="-95" dirty="0"/>
          </a:p>
        </p:txBody>
      </p:sp>
      <p:sp>
        <p:nvSpPr>
          <p:cNvPr id="7" name="object 7"/>
          <p:cNvSpPr txBox="1"/>
          <p:nvPr/>
        </p:nvSpPr>
        <p:spPr>
          <a:xfrm>
            <a:off x="397865" y="920622"/>
            <a:ext cx="505904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GB"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F5C793-4BCB-4D00-9F76-E5F2A149A4A0}"/>
              </a:ext>
            </a:extLst>
          </p:cNvPr>
          <p:cNvSpPr txBox="1"/>
          <p:nvPr/>
        </p:nvSpPr>
        <p:spPr>
          <a:xfrm>
            <a:off x="199901" y="1097070"/>
            <a:ext cx="9299368" cy="455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95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A-Level Computer Science we will be studying a variety of programming languages other than just Python. 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800"/>
              </a:lnSpc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 use one of the following languages but this list is not exhaustive:</a:t>
            </a:r>
          </a:p>
          <a:p>
            <a:pPr marL="12700"/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970"/>
              </a:lnSpc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9900" marR="3251200">
              <a:lnSpc>
                <a:spcPct val="89000"/>
              </a:lnSpc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family of languages (for example C# C+ etc.) </a:t>
            </a:r>
            <a:endParaRPr lang="en-GB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9900" marR="3251200">
              <a:lnSpc>
                <a:spcPct val="89000"/>
              </a:lnSpc>
              <a:spcAft>
                <a:spcPts val="0"/>
              </a:spcAft>
            </a:pP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Java</a:t>
            </a:r>
          </a:p>
          <a:p>
            <a:pPr marL="469900" marR="3251200">
              <a:lnSpc>
                <a:spcPct val="89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Unity game engine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00"/>
              </a:lnSpc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9900" marR="5346700">
              <a:lnSpc>
                <a:spcPct val="92000"/>
              </a:lnSpc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 Basic PHP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5"/>
              </a:lnSpc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300" indent="215900">
              <a:lnSpc>
                <a:spcPct val="91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Delphi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00"/>
              </a:lnSpc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9900" marR="5473700">
              <a:lnSpc>
                <a:spcPct val="93000"/>
              </a:lnSpc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JavaScript </a:t>
            </a:r>
            <a:endParaRPr lang="en-GB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9900" marR="5473700">
              <a:lnSpc>
                <a:spcPct val="93000"/>
              </a:lnSpc>
              <a:spcAft>
                <a:spcPts val="0"/>
              </a:spcAft>
            </a:pP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Python</a:t>
            </a:r>
          </a:p>
          <a:p>
            <a:pPr marL="469900" marR="5473700">
              <a:lnSpc>
                <a:spcPct val="93000"/>
              </a:lnSpc>
              <a:spcAft>
                <a:spcPts val="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875"/>
              </a:lnSpc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/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YouTube video tutorials to start learning, there are plenty of online tutorials for all of these languages</a:t>
            </a:r>
          </a:p>
          <a:p>
            <a:pPr marL="12700"/>
            <a:endParaRPr lang="en-GB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/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You will probably first need to download and install an IDE for your chosen language.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192339-080B-44E6-A758-AA9D56711B6B}"/>
              </a:ext>
            </a:extLst>
          </p:cNvPr>
          <p:cNvSpPr/>
          <p:nvPr/>
        </p:nvSpPr>
        <p:spPr>
          <a:xfrm>
            <a:off x="76200" y="76200"/>
            <a:ext cx="720000" cy="648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11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BD92DC9662E244A972D235D5983149" ma:contentTypeVersion="10" ma:contentTypeDescription="Create a new document." ma:contentTypeScope="" ma:versionID="19fde66b3e6d2ccd14caf531b71decbf">
  <xsd:schema xmlns:xsd="http://www.w3.org/2001/XMLSchema" xmlns:xs="http://www.w3.org/2001/XMLSchema" xmlns:p="http://schemas.microsoft.com/office/2006/metadata/properties" xmlns:ns2="f8018255-1a47-4826-8e03-8d6fc0e7aa27" xmlns:ns3="f4c4562d-0659-4419-a929-4b436516bf82" targetNamespace="http://schemas.microsoft.com/office/2006/metadata/properties" ma:root="true" ma:fieldsID="5e4b8eb2c936c95fbe4cb306510f7a01" ns2:_="" ns3:_="">
    <xsd:import namespace="f8018255-1a47-4826-8e03-8d6fc0e7aa27"/>
    <xsd:import namespace="f4c4562d-0659-4419-a929-4b436516bf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18255-1a47-4826-8e03-8d6fc0e7a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4562d-0659-4419-a929-4b436516bf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4D52B-DDDF-4E1B-8E7A-745EFF73DA02}"/>
</file>

<file path=customXml/itemProps2.xml><?xml version="1.0" encoding="utf-8"?>
<ds:datastoreItem xmlns:ds="http://schemas.openxmlformats.org/officeDocument/2006/customXml" ds:itemID="{38697BF4-5FD0-4D3B-86C1-E37B6F51EB18}"/>
</file>

<file path=customXml/itemProps3.xml><?xml version="1.0" encoding="utf-8"?>
<ds:datastoreItem xmlns:ds="http://schemas.openxmlformats.org/officeDocument/2006/customXml" ds:itemID="{82CA1FF3-9543-4AAA-ABF5-7E49622BDE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741</Words>
  <Application>Microsoft Office PowerPoint</Application>
  <PresentationFormat>Widescreen</PresentationFormat>
  <Paragraphs>110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Tahoma</vt:lpstr>
      <vt:lpstr>Times New Roman</vt:lpstr>
      <vt:lpstr>Office Theme</vt:lpstr>
      <vt:lpstr>Computer Science  Transition workbook</vt:lpstr>
      <vt:lpstr>Compulsory - Independent research task</vt:lpstr>
      <vt:lpstr>Compulsory - What is “computational thinking”?</vt:lpstr>
      <vt:lpstr>Optional - Key terms task</vt:lpstr>
      <vt:lpstr>Optional - Programming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jwillis@kngs.co.uk</dc:creator>
  <cp:lastModifiedBy>T Care</cp:lastModifiedBy>
  <cp:revision>9</cp:revision>
  <dcterms:created xsi:type="dcterms:W3CDTF">2021-06-21T10:54:26Z</dcterms:created>
  <dcterms:modified xsi:type="dcterms:W3CDTF">2022-06-09T14:33:22Z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2021-06-21T00:00:00Z</vt:filetime>
  </property>
  <property fmtid="{D5CDD505-2E9C-101B-9397-08002B2CF9AE}" pid="5" name="ContentTypeId">
    <vt:lpwstr>0x010100D3BD92DC9662E244A972D235D5983149</vt:lpwstr>
  </property>
</Properties>
</file>