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  <p:sldId id="257" r:id="rId6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15" dirty="0"/>
              <a:t> </a:t>
            </a:r>
            <a:r>
              <a:rPr dirty="0"/>
              <a:t>School</a:t>
            </a:r>
            <a:r>
              <a:rPr spc="-20" dirty="0"/>
              <a:t> </a:t>
            </a:r>
            <a:r>
              <a:rPr dirty="0"/>
              <a:t>Curriculum</a:t>
            </a:r>
            <a:r>
              <a:rPr spc="-5" dirty="0"/>
              <a:t> </a:t>
            </a:r>
            <a:r>
              <a:rPr dirty="0"/>
              <a:t>Ra�onale:</a:t>
            </a:r>
            <a:r>
              <a:rPr spc="-20" dirty="0"/>
              <a:t> </a:t>
            </a:r>
            <a:r>
              <a:rPr spc="-40" dirty="0"/>
              <a:t>WELLBEING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5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‹#›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34"/>
            <a:ext cx="7560564" cy="2447661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457200" y="9916352"/>
            <a:ext cx="6623684" cy="0"/>
          </a:xfrm>
          <a:custGeom>
            <a:avLst/>
            <a:gdLst/>
            <a:ahLst/>
            <a:cxnLst/>
            <a:rect l="l" t="t" r="r" b="b"/>
            <a:pathLst>
              <a:path w="6623684">
                <a:moveTo>
                  <a:pt x="0" y="0"/>
                </a:moveTo>
                <a:lnTo>
                  <a:pt x="6623684" y="0"/>
                </a:lnTo>
              </a:path>
            </a:pathLst>
          </a:custGeom>
          <a:ln w="12700">
            <a:solidFill>
              <a:srgbClr val="004F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0" y="9998267"/>
            <a:ext cx="404494" cy="35940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15" dirty="0"/>
              <a:t> </a:t>
            </a:r>
            <a:r>
              <a:rPr dirty="0"/>
              <a:t>School</a:t>
            </a:r>
            <a:r>
              <a:rPr spc="-20" dirty="0"/>
              <a:t> </a:t>
            </a:r>
            <a:r>
              <a:rPr dirty="0"/>
              <a:t>Curriculum</a:t>
            </a:r>
            <a:r>
              <a:rPr spc="-5" dirty="0"/>
              <a:t> </a:t>
            </a:r>
            <a:r>
              <a:rPr dirty="0"/>
              <a:t>Ra�onale:</a:t>
            </a:r>
            <a:r>
              <a:rPr spc="-20" dirty="0"/>
              <a:t> </a:t>
            </a:r>
            <a:r>
              <a:rPr spc="-40" dirty="0"/>
              <a:t>WELLBEING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5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‹#›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15" dirty="0"/>
              <a:t> </a:t>
            </a:r>
            <a:r>
              <a:rPr dirty="0"/>
              <a:t>School</a:t>
            </a:r>
            <a:r>
              <a:rPr spc="-20" dirty="0"/>
              <a:t> </a:t>
            </a:r>
            <a:r>
              <a:rPr dirty="0"/>
              <a:t>Curriculum</a:t>
            </a:r>
            <a:r>
              <a:rPr spc="-5" dirty="0"/>
              <a:t> </a:t>
            </a:r>
            <a:r>
              <a:rPr dirty="0"/>
              <a:t>Ra�onale:</a:t>
            </a:r>
            <a:r>
              <a:rPr spc="-20" dirty="0"/>
              <a:t> </a:t>
            </a:r>
            <a:r>
              <a:rPr spc="-40" dirty="0"/>
              <a:t>WELLBEING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5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‹#›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15" dirty="0"/>
              <a:t> </a:t>
            </a:r>
            <a:r>
              <a:rPr dirty="0"/>
              <a:t>School</a:t>
            </a:r>
            <a:r>
              <a:rPr spc="-20" dirty="0"/>
              <a:t> </a:t>
            </a:r>
            <a:r>
              <a:rPr dirty="0"/>
              <a:t>Curriculum</a:t>
            </a:r>
            <a:r>
              <a:rPr spc="-5" dirty="0"/>
              <a:t> </a:t>
            </a:r>
            <a:r>
              <a:rPr dirty="0"/>
              <a:t>Ra�onale:</a:t>
            </a:r>
            <a:r>
              <a:rPr spc="-20" dirty="0"/>
              <a:t> </a:t>
            </a:r>
            <a:r>
              <a:rPr spc="-40" dirty="0"/>
              <a:t>WELLBEING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5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‹#›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57200" y="9916352"/>
            <a:ext cx="6623684" cy="0"/>
          </a:xfrm>
          <a:custGeom>
            <a:avLst/>
            <a:gdLst/>
            <a:ahLst/>
            <a:cxnLst/>
            <a:rect l="l" t="t" r="r" b="b"/>
            <a:pathLst>
              <a:path w="6623684">
                <a:moveTo>
                  <a:pt x="0" y="0"/>
                </a:moveTo>
                <a:lnTo>
                  <a:pt x="6623684" y="0"/>
                </a:lnTo>
              </a:path>
            </a:pathLst>
          </a:custGeom>
          <a:ln w="12700">
            <a:solidFill>
              <a:srgbClr val="004F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9998267"/>
            <a:ext cx="404494" cy="35940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15" dirty="0"/>
              <a:t> </a:t>
            </a:r>
            <a:r>
              <a:rPr dirty="0"/>
              <a:t>School</a:t>
            </a:r>
            <a:r>
              <a:rPr spc="-20" dirty="0"/>
              <a:t> </a:t>
            </a:r>
            <a:r>
              <a:rPr dirty="0"/>
              <a:t>Curriculum</a:t>
            </a:r>
            <a:r>
              <a:rPr spc="-5" dirty="0"/>
              <a:t> </a:t>
            </a:r>
            <a:r>
              <a:rPr dirty="0"/>
              <a:t>Ra�onale:</a:t>
            </a:r>
            <a:r>
              <a:rPr spc="-20" dirty="0"/>
              <a:t> </a:t>
            </a:r>
            <a:r>
              <a:rPr spc="-40" dirty="0"/>
              <a:t>WELLBEING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5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‹#›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4500" y="1695703"/>
            <a:ext cx="2911475" cy="4521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44500" y="2384542"/>
            <a:ext cx="6674484" cy="73952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962660" y="10101706"/>
            <a:ext cx="2753995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15" dirty="0"/>
              <a:t> </a:t>
            </a:r>
            <a:r>
              <a:rPr dirty="0"/>
              <a:t>School</a:t>
            </a:r>
            <a:r>
              <a:rPr spc="-20" dirty="0"/>
              <a:t> </a:t>
            </a:r>
            <a:r>
              <a:rPr dirty="0"/>
              <a:t>Curriculum</a:t>
            </a:r>
            <a:r>
              <a:rPr spc="-5" dirty="0"/>
              <a:t> </a:t>
            </a:r>
            <a:r>
              <a:rPr dirty="0"/>
              <a:t>Ra�onale:</a:t>
            </a:r>
            <a:r>
              <a:rPr spc="-20" dirty="0"/>
              <a:t> </a:t>
            </a:r>
            <a:r>
              <a:rPr spc="-40" dirty="0"/>
              <a:t>WELLBEING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467347" y="9931400"/>
            <a:ext cx="649604" cy="1657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5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‹#›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WELLBEING</a:t>
            </a:r>
            <a:r>
              <a:rPr spc="-125" dirty="0"/>
              <a:t> </a:t>
            </a:r>
            <a:r>
              <a:rPr spc="-10" dirty="0"/>
              <a:t>(WRSE)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5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1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15" dirty="0"/>
              <a:t> </a:t>
            </a:r>
            <a:r>
              <a:rPr dirty="0"/>
              <a:t>School</a:t>
            </a:r>
            <a:r>
              <a:rPr spc="-20" dirty="0"/>
              <a:t> </a:t>
            </a:r>
            <a:r>
              <a:rPr dirty="0"/>
              <a:t>Curriculum</a:t>
            </a:r>
            <a:r>
              <a:rPr spc="-5" dirty="0"/>
              <a:t> </a:t>
            </a:r>
            <a:r>
              <a:rPr dirty="0"/>
              <a:t>Ra�onale:</a:t>
            </a:r>
            <a:r>
              <a:rPr spc="-20" dirty="0"/>
              <a:t> </a:t>
            </a:r>
            <a:r>
              <a:rPr spc="-40" dirty="0"/>
              <a:t>WELLBEING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95"/>
              </a:spcBef>
            </a:pPr>
            <a:r>
              <a:rPr dirty="0"/>
              <a:t>Intent</a:t>
            </a:r>
            <a:r>
              <a:rPr spc="-25" dirty="0"/>
              <a:t> </a:t>
            </a:r>
            <a:r>
              <a:rPr dirty="0"/>
              <a:t>–</a:t>
            </a:r>
            <a:r>
              <a:rPr spc="-30" dirty="0"/>
              <a:t> </a:t>
            </a:r>
            <a:r>
              <a:rPr dirty="0"/>
              <a:t>What</a:t>
            </a:r>
            <a:r>
              <a:rPr spc="-65" dirty="0"/>
              <a:t> </a:t>
            </a:r>
            <a:r>
              <a:rPr dirty="0"/>
              <a:t>do</a:t>
            </a:r>
            <a:r>
              <a:rPr spc="-15" dirty="0"/>
              <a:t> </a:t>
            </a:r>
            <a:r>
              <a:rPr dirty="0"/>
              <a:t>we</a:t>
            </a:r>
            <a:r>
              <a:rPr spc="-30" dirty="0"/>
              <a:t> </a:t>
            </a:r>
            <a:r>
              <a:rPr dirty="0"/>
              <a:t>learn</a:t>
            </a:r>
            <a:r>
              <a:rPr spc="-40" dirty="0"/>
              <a:t> </a:t>
            </a:r>
            <a:r>
              <a:rPr dirty="0"/>
              <a:t>and</a:t>
            </a:r>
            <a:r>
              <a:rPr spc="-20" dirty="0"/>
              <a:t> why?</a:t>
            </a:r>
          </a:p>
          <a:p>
            <a:pPr marL="12700" marR="5080" algn="just">
              <a:lnSpc>
                <a:spcPct val="101800"/>
              </a:lnSpc>
              <a:spcBef>
                <a:spcPts val="1375"/>
              </a:spcBef>
            </a:pP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Today’s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children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an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d</a:t>
            </a:r>
            <a:r>
              <a:rPr sz="11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young</a:t>
            </a:r>
            <a:r>
              <a:rPr sz="11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people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are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growing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u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</a:t>
            </a:r>
            <a:r>
              <a:rPr sz="11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n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increasingly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15" dirty="0" err="1">
                <a:solidFill>
                  <a:srgbClr val="000000"/>
                </a:solidFill>
                <a:latin typeface="Calibri"/>
                <a:cs typeface="Calibri"/>
              </a:rPr>
              <a:t>mul</a:t>
            </a:r>
            <a:r>
              <a:rPr sz="1100" b="0" spc="15" dirty="0">
                <a:solidFill>
                  <a:srgbClr val="000000"/>
                </a:solidFill>
                <a:latin typeface="Calibri"/>
                <a:cs typeface="Calibri"/>
              </a:rPr>
              <a:t>�-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cultural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an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d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complex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world,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living</a:t>
            </a:r>
            <a:r>
              <a:rPr sz="1100" b="0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their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0" dirty="0">
                <a:solidFill>
                  <a:srgbClr val="000000"/>
                </a:solidFill>
                <a:latin typeface="Calibri"/>
                <a:cs typeface="Calibri"/>
              </a:rPr>
              <a:t>lives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seamlessly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on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an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d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oﬄine.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This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presents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many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10" dirty="0" err="1">
                <a:solidFill>
                  <a:srgbClr val="000000"/>
                </a:solidFill>
                <a:latin typeface="Calibri"/>
                <a:cs typeface="Calibri"/>
              </a:rPr>
              <a:t>posi�ve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an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d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5" dirty="0" err="1">
                <a:solidFill>
                  <a:srgbClr val="000000"/>
                </a:solidFill>
                <a:latin typeface="Calibri"/>
                <a:cs typeface="Calibri"/>
              </a:rPr>
              <a:t>exci�ng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5" dirty="0" err="1">
                <a:solidFill>
                  <a:srgbClr val="000000"/>
                </a:solidFill>
                <a:latin typeface="Calibri"/>
                <a:cs typeface="Calibri"/>
              </a:rPr>
              <a:t>opportuni�es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,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but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also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challenges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an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d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risks.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355" dirty="0">
                <a:solidFill>
                  <a:srgbClr val="000000"/>
                </a:solidFill>
                <a:latin typeface="Calibri"/>
                <a:cs typeface="Calibri"/>
              </a:rPr>
              <a:t>this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environment,</a:t>
            </a:r>
            <a:r>
              <a:rPr sz="1100" b="0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children</a:t>
            </a:r>
            <a:r>
              <a:rPr sz="1100" b="0" spc="-6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an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d</a:t>
            </a:r>
            <a:r>
              <a:rPr sz="1100" b="0" spc="-6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young</a:t>
            </a:r>
            <a:r>
              <a:rPr sz="1100" b="0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people</a:t>
            </a:r>
            <a:r>
              <a:rPr sz="1100" b="0" spc="-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need</a:t>
            </a:r>
            <a:r>
              <a:rPr sz="1100" b="0" spc="-6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-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know</a:t>
            </a:r>
            <a:r>
              <a:rPr sz="1100" b="0" spc="-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how</a:t>
            </a:r>
            <a:r>
              <a:rPr sz="1100" b="0" spc="-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be</a:t>
            </a:r>
            <a:r>
              <a:rPr sz="1100" b="0" spc="-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safe</a:t>
            </a:r>
            <a:r>
              <a:rPr sz="1100" b="0" spc="-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an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d</a:t>
            </a:r>
            <a:r>
              <a:rPr sz="1100" b="0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healthy,</a:t>
            </a:r>
            <a:r>
              <a:rPr sz="1100" b="0" spc="-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an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d</a:t>
            </a:r>
            <a:r>
              <a:rPr sz="1100" b="0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how</a:t>
            </a:r>
            <a:r>
              <a:rPr sz="1100" b="0" spc="-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-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manage</a:t>
            </a:r>
            <a:r>
              <a:rPr sz="1100" b="0" spc="-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their</a:t>
            </a:r>
            <a:r>
              <a:rPr sz="1100" b="0" spc="-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academic,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personal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an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d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social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lives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 in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 </a:t>
            </a:r>
            <a:r>
              <a:rPr sz="1100" b="0" spc="5" dirty="0" err="1">
                <a:solidFill>
                  <a:srgbClr val="000000"/>
                </a:solidFill>
                <a:latin typeface="Calibri"/>
                <a:cs typeface="Calibri"/>
              </a:rPr>
              <a:t>posi�ve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way.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100">
              <a:latin typeface="Calibri"/>
              <a:cs typeface="Calibri"/>
            </a:endParaRPr>
          </a:p>
          <a:p>
            <a:pPr marL="12700" marR="6350" algn="just">
              <a:lnSpc>
                <a:spcPct val="101400"/>
              </a:lnSpc>
            </a:pP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At</a:t>
            </a:r>
            <a:r>
              <a:rPr sz="1100" b="0" spc="9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Chosen</a:t>
            </a:r>
            <a:r>
              <a:rPr sz="1100" b="0" spc="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Hill</a:t>
            </a:r>
            <a:r>
              <a:rPr sz="1100" b="0" spc="9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School</a:t>
            </a:r>
            <a:r>
              <a:rPr sz="1100" b="0" spc="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we</a:t>
            </a:r>
            <a:r>
              <a:rPr sz="1100" b="0" spc="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have</a:t>
            </a:r>
            <a:r>
              <a:rPr sz="1100" b="0" spc="9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high</a:t>
            </a:r>
            <a:r>
              <a:rPr sz="1100" b="0" spc="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 err="1">
                <a:solidFill>
                  <a:srgbClr val="000000"/>
                </a:solidFill>
                <a:latin typeface="Calibri"/>
                <a:cs typeface="Calibri"/>
              </a:rPr>
              <a:t>expecta�ons</a:t>
            </a:r>
            <a:r>
              <a:rPr sz="1100" b="0" spc="9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for</a:t>
            </a:r>
            <a:r>
              <a:rPr sz="1100" b="0" spc="8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all</a:t>
            </a:r>
            <a:r>
              <a:rPr sz="1100" b="0" spc="9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our</a:t>
            </a:r>
            <a:r>
              <a:rPr sz="1100" b="0" spc="8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children</a:t>
            </a:r>
            <a:r>
              <a:rPr sz="1100" b="0" spc="9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strive</a:t>
            </a:r>
            <a:r>
              <a:rPr sz="1100" b="0" spc="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ensure</a:t>
            </a:r>
            <a:r>
              <a:rPr sz="1100" b="0" spc="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that</a:t>
            </a:r>
            <a:r>
              <a:rPr sz="1100" b="0" spc="8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every</a:t>
            </a:r>
            <a:r>
              <a:rPr sz="1100" b="0" spc="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child</a:t>
            </a:r>
            <a:r>
              <a:rPr sz="1100" b="0" spc="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achieves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academically,</a:t>
            </a:r>
            <a:r>
              <a:rPr sz="1100" b="0" spc="19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socially</a:t>
            </a:r>
            <a:r>
              <a:rPr sz="1100" b="0" spc="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1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personally</a:t>
            </a:r>
            <a:r>
              <a:rPr sz="1100" b="0" spc="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through</a:t>
            </a:r>
            <a:r>
              <a:rPr sz="1100" b="0" spc="18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our</a:t>
            </a:r>
            <a:r>
              <a:rPr sz="1100" b="0" spc="19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school</a:t>
            </a:r>
            <a:r>
              <a:rPr sz="1100" b="0" spc="1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ethos</a:t>
            </a:r>
            <a:r>
              <a:rPr sz="1100" b="0" spc="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18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values</a:t>
            </a:r>
            <a:r>
              <a:rPr sz="1100" b="0" spc="1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1100" b="0" spc="1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Wellness,</a:t>
            </a:r>
            <a:r>
              <a:rPr sz="1100" b="0" spc="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 err="1">
                <a:solidFill>
                  <a:srgbClr val="000000"/>
                </a:solidFill>
                <a:latin typeface="Calibri"/>
                <a:cs typeface="Calibri"/>
              </a:rPr>
              <a:t>Ambi�on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,</a:t>
            </a:r>
            <a:r>
              <a:rPr sz="1100" b="0" spc="2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Togetherness,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Conﬁdence</a:t>
            </a:r>
            <a:r>
              <a:rPr sz="11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Honesty.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Calibri"/>
              <a:cs typeface="Calibri"/>
            </a:endParaRPr>
          </a:p>
          <a:p>
            <a:pPr marL="12700" marR="5080" algn="just">
              <a:lnSpc>
                <a:spcPct val="101800"/>
              </a:lnSpc>
            </a:pP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Our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PSHE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 err="1">
                <a:solidFill>
                  <a:srgbClr val="000000"/>
                </a:solidFill>
                <a:latin typeface="Calibri"/>
                <a:cs typeface="Calibri"/>
              </a:rPr>
              <a:t>programme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(called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‘</a:t>
            </a:r>
            <a:r>
              <a:rPr lang="en-US" sz="1100" b="0" dirty="0">
                <a:solidFill>
                  <a:srgbClr val="000000"/>
                </a:solidFill>
              </a:rPr>
              <a:t>Wellness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’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(WRSE)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school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curriculum),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is rooted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our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school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values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aims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to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support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all</a:t>
            </a:r>
            <a:r>
              <a:rPr sz="1100" b="0" spc="-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young</a:t>
            </a:r>
            <a:r>
              <a:rPr sz="11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people</a:t>
            </a:r>
            <a:r>
              <a:rPr sz="11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at</a:t>
            </a:r>
            <a:r>
              <a:rPr sz="1100" b="0" spc="-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Chosen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Hill</a:t>
            </a:r>
            <a:r>
              <a:rPr sz="11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School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through</a:t>
            </a:r>
            <a:r>
              <a:rPr sz="1100" b="0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their</a:t>
            </a:r>
            <a:r>
              <a:rPr sz="11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physical,</a:t>
            </a:r>
            <a:r>
              <a:rPr sz="1100" b="0" spc="-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 err="1">
                <a:solidFill>
                  <a:srgbClr val="000000"/>
                </a:solidFill>
                <a:latin typeface="Calibri"/>
                <a:cs typeface="Calibri"/>
              </a:rPr>
              <a:t>emo�onal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,</a:t>
            </a:r>
            <a:r>
              <a:rPr sz="1100" b="0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moral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-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online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world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development.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This</a:t>
            </a:r>
            <a:r>
              <a:rPr sz="1100" b="0" spc="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will</a:t>
            </a:r>
            <a:r>
              <a:rPr sz="1100" b="0" spc="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be</a:t>
            </a:r>
            <a:r>
              <a:rPr sz="1100" b="0" spc="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achieved</a:t>
            </a:r>
            <a:r>
              <a:rPr sz="1100" b="0" spc="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by</a:t>
            </a:r>
            <a:r>
              <a:rPr sz="1100" b="0" spc="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giving</a:t>
            </a:r>
            <a:r>
              <a:rPr sz="1100" b="0" spc="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them</a:t>
            </a:r>
            <a:r>
              <a:rPr sz="1100" b="0" spc="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 err="1">
                <a:solidFill>
                  <a:srgbClr val="000000"/>
                </a:solidFill>
                <a:latin typeface="Calibri"/>
                <a:cs typeface="Calibri"/>
              </a:rPr>
              <a:t>informa�on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,</a:t>
            </a:r>
            <a:r>
              <a:rPr sz="1100" b="0" spc="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knowledge</a:t>
            </a:r>
            <a:r>
              <a:rPr sz="1100" b="0" spc="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skills</a:t>
            </a:r>
            <a:r>
              <a:rPr sz="1100" b="0" spc="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required</a:t>
            </a:r>
            <a:r>
              <a:rPr sz="1100" b="0" spc="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safely</a:t>
            </a:r>
            <a:r>
              <a:rPr sz="1100" b="0" spc="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successfully</a:t>
            </a:r>
            <a:r>
              <a:rPr sz="1100" b="0" spc="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50" dirty="0">
                <a:solidFill>
                  <a:srgbClr val="000000"/>
                </a:solidFill>
                <a:latin typeface="Calibri"/>
                <a:cs typeface="Calibri"/>
              </a:rPr>
              <a:t>make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 informed life</a:t>
            </a:r>
            <a:r>
              <a:rPr sz="11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choices and make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 err="1">
                <a:solidFill>
                  <a:srgbClr val="000000"/>
                </a:solidFill>
                <a:latin typeface="Calibri"/>
                <a:cs typeface="Calibri"/>
              </a:rPr>
              <a:t>posi�ve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 err="1">
                <a:solidFill>
                  <a:srgbClr val="000000"/>
                </a:solidFill>
                <a:latin typeface="Calibri"/>
                <a:cs typeface="Calibri"/>
              </a:rPr>
              <a:t>contribu�on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towards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society,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whilst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at school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for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 years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that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25" dirty="0">
                <a:solidFill>
                  <a:srgbClr val="000000"/>
                </a:solidFill>
                <a:latin typeface="Calibri"/>
                <a:cs typeface="Calibri"/>
              </a:rPr>
              <a:t>follow.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We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aim</a:t>
            </a:r>
            <a:r>
              <a:rPr sz="11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equip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them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be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able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express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their</a:t>
            </a:r>
            <a:r>
              <a:rPr sz="1100" b="0" spc="-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opinions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 err="1">
                <a:solidFill>
                  <a:srgbClr val="000000"/>
                </a:solidFill>
                <a:latin typeface="Calibri"/>
                <a:cs typeface="Calibri"/>
              </a:rPr>
              <a:t>asser�ve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,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 err="1">
                <a:solidFill>
                  <a:srgbClr val="000000"/>
                </a:solidFill>
                <a:latin typeface="Calibri"/>
                <a:cs typeface="Calibri"/>
              </a:rPr>
              <a:t>posi�ve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 err="1">
                <a:solidFill>
                  <a:srgbClr val="000000"/>
                </a:solidFill>
                <a:latin typeface="Calibri"/>
                <a:cs typeface="Calibri"/>
              </a:rPr>
              <a:t>sensi�ve</a:t>
            </a:r>
            <a:r>
              <a:rPr sz="11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manner</a:t>
            </a:r>
            <a:r>
              <a:rPr sz="1100" b="0" spc="-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without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345" dirty="0">
                <a:solidFill>
                  <a:srgbClr val="000000"/>
                </a:solidFill>
                <a:latin typeface="Calibri"/>
                <a:cs typeface="Calibri"/>
              </a:rPr>
              <a:t>undue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 inﬂuence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from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their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peers,</a:t>
            </a:r>
            <a:r>
              <a:rPr sz="11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media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or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society.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dirty="0" err="1"/>
              <a:t>Implementa�on</a:t>
            </a:r>
            <a:r>
              <a:rPr dirty="0"/>
              <a:t> – How</a:t>
            </a:r>
            <a:r>
              <a:rPr spc="-10" dirty="0"/>
              <a:t> </a:t>
            </a:r>
            <a:r>
              <a:rPr dirty="0"/>
              <a:t>is</a:t>
            </a:r>
            <a:r>
              <a:rPr spc="-5" dirty="0"/>
              <a:t> </a:t>
            </a:r>
            <a:r>
              <a:rPr dirty="0"/>
              <a:t>the</a:t>
            </a:r>
            <a:r>
              <a:rPr spc="-10" dirty="0"/>
              <a:t> </a:t>
            </a:r>
            <a:r>
              <a:rPr dirty="0"/>
              <a:t>curriculum</a:t>
            </a:r>
            <a:r>
              <a:rPr spc="-10" dirty="0"/>
              <a:t> planned?</a:t>
            </a:r>
          </a:p>
          <a:p>
            <a:pPr marL="12700" marR="5715" algn="just">
              <a:lnSpc>
                <a:spcPct val="101800"/>
              </a:lnSpc>
              <a:spcBef>
                <a:spcPts val="1375"/>
              </a:spcBef>
            </a:pP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We</a:t>
            </a:r>
            <a:r>
              <a:rPr sz="1100" b="0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use</a:t>
            </a:r>
            <a:r>
              <a:rPr sz="1100" b="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PSHE</a:t>
            </a:r>
            <a:r>
              <a:rPr sz="1100" b="0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build,</a:t>
            </a:r>
            <a:r>
              <a:rPr sz="1100" b="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where</a:t>
            </a:r>
            <a:r>
              <a:rPr sz="1100" b="0" spc="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appropriate,</a:t>
            </a:r>
            <a:r>
              <a:rPr sz="1100" b="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on</a:t>
            </a:r>
            <a:r>
              <a:rPr sz="11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statutory</a:t>
            </a:r>
            <a:r>
              <a:rPr sz="1100" b="0" spc="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content</a:t>
            </a:r>
            <a:r>
              <a:rPr sz="1100" b="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already</a:t>
            </a:r>
            <a:r>
              <a:rPr sz="1100" b="0" spc="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outlined</a:t>
            </a:r>
            <a:r>
              <a:rPr sz="1100" b="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1100" b="0" spc="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 err="1">
                <a:solidFill>
                  <a:srgbClr val="000000"/>
                </a:solidFill>
                <a:latin typeface="Calibri"/>
                <a:cs typeface="Calibri"/>
              </a:rPr>
              <a:t>Na�onal</a:t>
            </a:r>
            <a:r>
              <a:rPr sz="1100" b="0" spc="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Curriculum,</a:t>
            </a:r>
            <a:r>
              <a:rPr sz="1100" b="0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65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 basic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school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curriculum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on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statutory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guidance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on</a:t>
            </a:r>
            <a:r>
              <a:rPr lang="en-US" sz="1100" b="0" spc="-40" dirty="0">
                <a:solidFill>
                  <a:srgbClr val="000000"/>
                </a:solidFill>
              </a:rPr>
              <a:t> citizenship,</a:t>
            </a:r>
            <a:r>
              <a:rPr lang="en-US" sz="1100" b="0" dirty="0">
                <a:solidFill>
                  <a:srgbClr val="000000"/>
                </a:solidFill>
              </a:rPr>
              <a:t> 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ﬁnancial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 err="1">
                <a:solidFill>
                  <a:srgbClr val="000000"/>
                </a:solidFill>
                <a:latin typeface="Calibri"/>
                <a:cs typeface="Calibri"/>
              </a:rPr>
              <a:t>educa�on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,</a:t>
            </a:r>
            <a:r>
              <a:rPr lang="en-US" sz="1100" b="0" spc="-5" dirty="0">
                <a:solidFill>
                  <a:srgbClr val="000000"/>
                </a:solidFill>
              </a:rPr>
              <a:t> and </a:t>
            </a:r>
            <a:r>
              <a:rPr sz="1100" b="0" dirty="0" err="1">
                <a:solidFill>
                  <a:srgbClr val="000000"/>
                </a:solidFill>
                <a:latin typeface="Calibri"/>
                <a:cs typeface="Calibri"/>
              </a:rPr>
              <a:t>rela�onship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,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sex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290" dirty="0">
                <a:solidFill>
                  <a:srgbClr val="000000"/>
                </a:solidFill>
                <a:latin typeface="Calibri"/>
                <a:cs typeface="Calibri"/>
              </a:rPr>
              <a:t>health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 err="1">
                <a:solidFill>
                  <a:srgbClr val="000000"/>
                </a:solidFill>
                <a:latin typeface="Calibri"/>
                <a:cs typeface="Calibri"/>
              </a:rPr>
              <a:t>educa�on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(RSHE)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careers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guidance.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100">
              <a:latin typeface="Calibri"/>
              <a:cs typeface="Calibri"/>
            </a:endParaRPr>
          </a:p>
          <a:p>
            <a:pPr marL="12700" marR="7620" algn="just">
              <a:lnSpc>
                <a:spcPct val="101499"/>
              </a:lnSpc>
            </a:pP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PSHE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at Chosen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Hill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School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is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taught</a:t>
            </a:r>
            <a:r>
              <a:rPr lang="en-US" sz="1100" b="0" dirty="0">
                <a:solidFill>
                  <a:srgbClr val="000000"/>
                </a:solidFill>
              </a:rPr>
              <a:t> as an age-appropriate spiral </a:t>
            </a:r>
            <a:r>
              <a:rPr lang="en-US" sz="1100" b="0" dirty="0" err="1">
                <a:solidFill>
                  <a:srgbClr val="000000"/>
                </a:solidFill>
              </a:rPr>
              <a:t>programme</a:t>
            </a:r>
            <a:r>
              <a:rPr lang="en-US" sz="1100" b="0" spc="-5" dirty="0">
                <a:solidFill>
                  <a:srgbClr val="000000"/>
                </a:solidFill>
              </a:rPr>
              <a:t> 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 </a:t>
            </a:r>
            <a:r>
              <a:rPr sz="1100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all</a:t>
            </a:r>
            <a:r>
              <a:rPr sz="1100" u="none" spc="5" dirty="0">
                <a:solidFill>
                  <a:srgbClr val="000000"/>
                </a:solidFill>
              </a:rPr>
              <a:t> </a:t>
            </a:r>
            <a:r>
              <a:rPr sz="1100" b="0" u="none" dirty="0">
                <a:solidFill>
                  <a:srgbClr val="000000"/>
                </a:solidFill>
                <a:latin typeface="Calibri"/>
                <a:cs typeface="Calibri"/>
              </a:rPr>
              <a:t>children</a:t>
            </a:r>
            <a:r>
              <a:rPr sz="1100" b="0" u="none" spc="-10" dirty="0">
                <a:solidFill>
                  <a:srgbClr val="000000"/>
                </a:solidFill>
                <a:latin typeface="Calibri"/>
                <a:cs typeface="Calibri"/>
              </a:rPr>
              <a:t> ,</a:t>
            </a:r>
            <a:r>
              <a:rPr sz="1100" b="0" u="none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u="none" dirty="0">
                <a:solidFill>
                  <a:srgbClr val="000000"/>
                </a:solidFill>
                <a:latin typeface="Calibri"/>
                <a:cs typeface="Calibri"/>
              </a:rPr>
              <a:t>which</a:t>
            </a:r>
            <a:r>
              <a:rPr sz="1100" b="0" u="none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u="none" dirty="0">
                <a:solidFill>
                  <a:srgbClr val="000000"/>
                </a:solidFill>
                <a:latin typeface="Calibri"/>
                <a:cs typeface="Calibri"/>
              </a:rPr>
              <a:t>has</a:t>
            </a:r>
            <a:r>
              <a:rPr sz="1100" b="0" u="none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u="none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u="none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u="none" spc="-10" dirty="0">
                <a:solidFill>
                  <a:srgbClr val="000000"/>
                </a:solidFill>
                <a:latin typeface="Calibri"/>
                <a:cs typeface="Calibri"/>
              </a:rPr>
              <a:t>recurrence </a:t>
            </a:r>
            <a:r>
              <a:rPr sz="1100" b="0" u="none" dirty="0"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1100" b="0" u="none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u="none" dirty="0">
                <a:solidFill>
                  <a:srgbClr val="000000"/>
                </a:solidFill>
                <a:latin typeface="Calibri"/>
                <a:cs typeface="Calibri"/>
              </a:rPr>
              <a:t>themes</a:t>
            </a:r>
            <a:r>
              <a:rPr sz="1100" b="0" u="none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u="none" dirty="0">
                <a:solidFill>
                  <a:srgbClr val="000000"/>
                </a:solidFill>
                <a:latin typeface="Calibri"/>
                <a:cs typeface="Calibri"/>
              </a:rPr>
              <a:t>throughout</a:t>
            </a:r>
            <a:r>
              <a:rPr sz="1100" b="0" u="none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u="none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u="none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u="none" dirty="0">
                <a:solidFill>
                  <a:srgbClr val="000000"/>
                </a:solidFill>
                <a:latin typeface="Calibri"/>
                <a:cs typeface="Calibri"/>
              </a:rPr>
              <a:t>key</a:t>
            </a:r>
            <a:r>
              <a:rPr sz="1100" b="0" u="none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u="none" dirty="0">
                <a:solidFill>
                  <a:srgbClr val="000000"/>
                </a:solidFill>
                <a:latin typeface="Calibri"/>
                <a:cs typeface="Calibri"/>
              </a:rPr>
              <a:t>stages.</a:t>
            </a:r>
            <a:r>
              <a:rPr sz="1100" b="0" u="none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u="none" dirty="0">
                <a:solidFill>
                  <a:srgbClr val="000000"/>
                </a:solidFill>
                <a:latin typeface="Calibri"/>
                <a:cs typeface="Calibri"/>
              </a:rPr>
              <a:t>With</a:t>
            </a:r>
            <a:r>
              <a:rPr sz="1100" b="0" u="none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u="none" dirty="0">
                <a:solidFill>
                  <a:srgbClr val="000000"/>
                </a:solidFill>
                <a:latin typeface="Calibri"/>
                <a:cs typeface="Calibri"/>
              </a:rPr>
              <a:t>each</a:t>
            </a:r>
            <a:r>
              <a:rPr sz="1100" b="0" u="none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u="none" dirty="0">
                <a:solidFill>
                  <a:srgbClr val="000000"/>
                </a:solidFill>
                <a:latin typeface="Calibri"/>
                <a:cs typeface="Calibri"/>
              </a:rPr>
              <a:t>delivery</a:t>
            </a:r>
            <a:r>
              <a:rPr sz="1100" b="0" u="none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u="none" dirty="0"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1100" b="0" u="none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u="none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u="none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u="none" dirty="0">
                <a:solidFill>
                  <a:srgbClr val="000000"/>
                </a:solidFill>
                <a:latin typeface="Calibri"/>
                <a:cs typeface="Calibri"/>
              </a:rPr>
              <a:t>theme,</a:t>
            </a:r>
            <a:r>
              <a:rPr sz="1100" b="0" u="none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u="none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u="none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u="none" dirty="0">
                <a:solidFill>
                  <a:srgbClr val="000000"/>
                </a:solidFill>
                <a:latin typeface="Calibri"/>
                <a:cs typeface="Calibri"/>
              </a:rPr>
              <a:t>level</a:t>
            </a:r>
            <a:r>
              <a:rPr sz="1100" b="0" u="none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u="none" dirty="0"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1100" b="0" u="none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u="none" dirty="0">
                <a:solidFill>
                  <a:srgbClr val="000000"/>
                </a:solidFill>
                <a:latin typeface="Calibri"/>
                <a:cs typeface="Calibri"/>
              </a:rPr>
              <a:t>demand</a:t>
            </a:r>
            <a:r>
              <a:rPr sz="1100" b="0" u="none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u="none" dirty="0">
                <a:solidFill>
                  <a:srgbClr val="000000"/>
                </a:solidFill>
                <a:latin typeface="Calibri"/>
                <a:cs typeface="Calibri"/>
              </a:rPr>
              <a:t>increases,</a:t>
            </a:r>
            <a:r>
              <a:rPr sz="1100" b="0" u="none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u="none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u="none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u="none" dirty="0">
                <a:solidFill>
                  <a:srgbClr val="000000"/>
                </a:solidFill>
                <a:latin typeface="Calibri"/>
                <a:cs typeface="Calibri"/>
              </a:rPr>
              <a:t>learning</a:t>
            </a:r>
            <a:r>
              <a:rPr sz="1100" b="0" u="none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u="none" spc="-25" dirty="0">
                <a:solidFill>
                  <a:srgbClr val="000000"/>
                </a:solidFill>
                <a:latin typeface="Calibri"/>
                <a:cs typeface="Calibri"/>
              </a:rPr>
              <a:t>is </a:t>
            </a:r>
            <a:r>
              <a:rPr sz="1100" b="0" u="none" spc="-10" dirty="0">
                <a:solidFill>
                  <a:srgbClr val="000000"/>
                </a:solidFill>
                <a:latin typeface="Calibri"/>
                <a:cs typeface="Calibri"/>
              </a:rPr>
              <a:t>progressively</a:t>
            </a:r>
            <a:r>
              <a:rPr sz="1100" b="0" u="none" spc="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u="none" spc="-10" dirty="0">
                <a:solidFill>
                  <a:srgbClr val="000000"/>
                </a:solidFill>
                <a:latin typeface="Calibri"/>
                <a:cs typeface="Calibri"/>
              </a:rPr>
              <a:t>deepened.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1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three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themes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that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are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followed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Years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7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9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are:</a:t>
            </a:r>
            <a:endParaRPr sz="1100">
              <a:latin typeface="Calibri"/>
              <a:cs typeface="Calibri"/>
            </a:endParaRPr>
          </a:p>
          <a:p>
            <a:pPr marL="107950" indent="-95250">
              <a:lnSpc>
                <a:spcPct val="100000"/>
              </a:lnSpc>
              <a:spcBef>
                <a:spcPts val="85"/>
              </a:spcBef>
              <a:buFont typeface="Symbol"/>
              <a:buChar char=""/>
              <a:tabLst>
                <a:tab pos="107950" algn="l"/>
              </a:tabLst>
            </a:pP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Living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wider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world</a:t>
            </a:r>
            <a:endParaRPr sz="1100">
              <a:latin typeface="Calibri"/>
              <a:cs typeface="Calibri"/>
            </a:endParaRPr>
          </a:p>
          <a:p>
            <a:pPr marL="107950" indent="-95250">
              <a:lnSpc>
                <a:spcPct val="100000"/>
              </a:lnSpc>
              <a:spcBef>
                <a:spcPts val="85"/>
              </a:spcBef>
              <a:buFont typeface="Symbol"/>
              <a:buChar char=""/>
              <a:tabLst>
                <a:tab pos="107950" algn="l"/>
              </a:tabLst>
            </a:pP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Health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wellbeing</a:t>
            </a:r>
            <a:endParaRPr sz="1100">
              <a:latin typeface="Calibri"/>
              <a:cs typeface="Calibri"/>
            </a:endParaRPr>
          </a:p>
          <a:p>
            <a:pPr marL="107950" indent="-95250">
              <a:lnSpc>
                <a:spcPct val="100000"/>
              </a:lnSpc>
              <a:spcBef>
                <a:spcPts val="85"/>
              </a:spcBef>
              <a:buFont typeface="Symbol"/>
              <a:buChar char=""/>
              <a:tabLst>
                <a:tab pos="107950" algn="l"/>
              </a:tabLst>
            </a:pPr>
            <a:r>
              <a:rPr sz="1100" b="0" spc="-10" dirty="0" err="1">
                <a:solidFill>
                  <a:srgbClr val="000000"/>
                </a:solidFill>
                <a:latin typeface="Calibri"/>
                <a:cs typeface="Calibri"/>
              </a:rPr>
              <a:t>Rela�onships</a:t>
            </a:r>
            <a:endParaRPr sz="1100" err="1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Symbol"/>
              <a:buChar char=""/>
            </a:pPr>
            <a:endParaRPr sz="11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There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are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4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themes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Years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10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11,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mainly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because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students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are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taught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on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 err="1">
                <a:solidFill>
                  <a:srgbClr val="000000"/>
                </a:solidFill>
                <a:latin typeface="Calibri"/>
                <a:cs typeface="Calibri"/>
              </a:rPr>
              <a:t>rota�on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basis.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themes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are:</a:t>
            </a:r>
            <a:endParaRPr sz="1100">
              <a:latin typeface="Calibri"/>
              <a:cs typeface="Calibri"/>
            </a:endParaRPr>
          </a:p>
          <a:p>
            <a:pPr marL="107950" indent="-95250">
              <a:lnSpc>
                <a:spcPct val="100000"/>
              </a:lnSpc>
              <a:spcBef>
                <a:spcPts val="85"/>
              </a:spcBef>
              <a:buFont typeface="Symbol"/>
              <a:buChar char=""/>
              <a:tabLst>
                <a:tab pos="107950" algn="l"/>
              </a:tabLst>
            </a:pP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Living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wider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world</a:t>
            </a:r>
            <a:endParaRPr sz="1100">
              <a:latin typeface="Calibri"/>
              <a:cs typeface="Calibri"/>
            </a:endParaRPr>
          </a:p>
          <a:p>
            <a:pPr marL="107950" indent="-95250">
              <a:lnSpc>
                <a:spcPct val="100000"/>
              </a:lnSpc>
              <a:spcBef>
                <a:spcPts val="85"/>
              </a:spcBef>
              <a:buFont typeface="Symbol"/>
              <a:buChar char=""/>
              <a:tabLst>
                <a:tab pos="107950" algn="l"/>
              </a:tabLst>
            </a:pP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Health</a:t>
            </a:r>
            <a:endParaRPr sz="1100">
              <a:latin typeface="Calibri"/>
              <a:cs typeface="Calibri"/>
            </a:endParaRPr>
          </a:p>
          <a:p>
            <a:pPr marL="107950" indent="-95250">
              <a:lnSpc>
                <a:spcPct val="100000"/>
              </a:lnSpc>
              <a:spcBef>
                <a:spcPts val="85"/>
              </a:spcBef>
              <a:buFont typeface="Symbol"/>
              <a:buChar char=""/>
              <a:tabLst>
                <a:tab pos="107950" algn="l"/>
              </a:tabLst>
            </a:pP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Wellbeing</a:t>
            </a:r>
            <a:endParaRPr sz="1100">
              <a:latin typeface="Calibri"/>
              <a:cs typeface="Calibri"/>
            </a:endParaRPr>
          </a:p>
          <a:p>
            <a:pPr marL="107950" indent="-95250">
              <a:lnSpc>
                <a:spcPct val="100000"/>
              </a:lnSpc>
              <a:spcBef>
                <a:spcPts val="85"/>
              </a:spcBef>
              <a:buFont typeface="Symbol"/>
              <a:buChar char=""/>
              <a:tabLst>
                <a:tab pos="107950" algn="l"/>
              </a:tabLst>
            </a:pPr>
            <a:r>
              <a:rPr sz="1100" b="0" spc="-10" dirty="0" err="1">
                <a:solidFill>
                  <a:srgbClr val="000000"/>
                </a:solidFill>
                <a:latin typeface="Calibri"/>
                <a:cs typeface="Calibri"/>
              </a:rPr>
              <a:t>Rela�onships</a:t>
            </a:r>
            <a:endParaRPr sz="1100" err="1">
              <a:latin typeface="Calibri"/>
              <a:cs typeface="Calibri"/>
            </a:endParaRPr>
          </a:p>
          <a:p>
            <a:pPr marL="12700" marR="6350" algn="just">
              <a:lnSpc>
                <a:spcPct val="101800"/>
              </a:lnSpc>
              <a:spcBef>
                <a:spcPts val="1330"/>
              </a:spcBef>
            </a:pP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Children</a:t>
            </a:r>
            <a:r>
              <a:rPr sz="1100" b="0" spc="-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Key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Stage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3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4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are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�</a:t>
            </a:r>
            <a:r>
              <a:rPr sz="1100" b="0" dirty="0" err="1">
                <a:solidFill>
                  <a:srgbClr val="000000"/>
                </a:solidFill>
                <a:latin typeface="Calibri"/>
                <a:cs typeface="Calibri"/>
              </a:rPr>
              <a:t>metabled</a:t>
            </a:r>
            <a:r>
              <a:rPr sz="1100" b="0" spc="-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for</a:t>
            </a:r>
            <a:r>
              <a:rPr sz="11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11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1-hour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weekly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Wellbeing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lesson.</a:t>
            </a:r>
            <a:r>
              <a:rPr sz="1100" b="0" spc="-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Key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Stage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3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receive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lessons</a:t>
            </a:r>
            <a:r>
              <a:rPr sz="11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delivered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weekly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by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same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teacher.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Key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Stage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4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are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taught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on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 err="1">
                <a:solidFill>
                  <a:srgbClr val="000000"/>
                </a:solidFill>
                <a:latin typeface="Calibri"/>
                <a:cs typeface="Calibri"/>
              </a:rPr>
              <a:t>rota�on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basis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by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specialist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teachers.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 err="1">
                <a:solidFill>
                  <a:srgbClr val="000000"/>
                </a:solidFill>
                <a:latin typeface="Calibri"/>
                <a:cs typeface="Calibri"/>
              </a:rPr>
              <a:t>Rota�ons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Year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10 </a:t>
            </a:r>
            <a:r>
              <a:rPr sz="1100" b="0" spc="-285" dirty="0">
                <a:solidFill>
                  <a:srgbClr val="000000"/>
                </a:solidFill>
                <a:latin typeface="Calibri"/>
                <a:cs typeface="Calibri"/>
              </a:rPr>
              <a:t>last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 for</a:t>
            </a:r>
            <a:r>
              <a:rPr sz="11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10</a:t>
            </a:r>
            <a:r>
              <a:rPr sz="11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x</a:t>
            </a:r>
            <a:r>
              <a:rPr sz="1100" b="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1-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hour</a:t>
            </a:r>
            <a:r>
              <a:rPr sz="11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sessions.</a:t>
            </a:r>
            <a:r>
              <a:rPr sz="1100" b="0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 err="1">
                <a:solidFill>
                  <a:srgbClr val="000000"/>
                </a:solidFill>
                <a:latin typeface="Calibri"/>
                <a:cs typeface="Calibri"/>
              </a:rPr>
              <a:t>Rota�ons</a:t>
            </a:r>
            <a:r>
              <a:rPr sz="1100" b="0" spc="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11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Year</a:t>
            </a:r>
            <a:r>
              <a:rPr sz="11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11</a:t>
            </a:r>
            <a:r>
              <a:rPr sz="1100" b="0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last</a:t>
            </a:r>
            <a:r>
              <a:rPr sz="1100" b="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for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8</a:t>
            </a:r>
            <a:r>
              <a:rPr sz="1100" b="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x</a:t>
            </a:r>
            <a:r>
              <a:rPr sz="1100" b="0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1-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hour</a:t>
            </a:r>
            <a:r>
              <a:rPr sz="11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sessions.</a:t>
            </a:r>
            <a:r>
              <a:rPr sz="1100" b="0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All</a:t>
            </a:r>
            <a:r>
              <a:rPr sz="11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year</a:t>
            </a:r>
            <a:r>
              <a:rPr sz="1100" b="0" spc="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groups</a:t>
            </a:r>
            <a:r>
              <a:rPr sz="11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are</a:t>
            </a:r>
            <a:r>
              <a:rPr sz="1100" b="0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taught</a:t>
            </a:r>
            <a:r>
              <a:rPr sz="1100" b="0" spc="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mixed</a:t>
            </a:r>
            <a:r>
              <a:rPr sz="1100" b="0" spc="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45" dirty="0">
                <a:solidFill>
                  <a:srgbClr val="000000"/>
                </a:solidFill>
                <a:latin typeface="Calibri"/>
                <a:cs typeface="Calibri"/>
              </a:rPr>
              <a:t>gender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4219" y="436880"/>
            <a:ext cx="6674484" cy="6146800"/>
          </a:xfrm>
          <a:prstGeom prst="rect">
            <a:avLst/>
          </a:prstGeom>
        </p:spPr>
        <p:txBody>
          <a:bodyPr vert="horz" wrap="square" lIns="0" tIns="10160" rIns="0" bIns="0" rtlCol="0" anchor="t">
            <a:spAutoFit/>
          </a:bodyPr>
          <a:lstStyle/>
          <a:p>
            <a:pPr marL="12700" marR="5715" algn="just">
              <a:lnSpc>
                <a:spcPct val="101699"/>
              </a:lnSpc>
              <a:spcBef>
                <a:spcPts val="80"/>
              </a:spcBef>
            </a:pPr>
            <a:r>
              <a:rPr sz="1100" dirty="0">
                <a:latin typeface="Calibri"/>
                <a:cs typeface="Calibri"/>
              </a:rPr>
              <a:t>and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mixed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ability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classes.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Each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Wellbeing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lesson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planned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tailored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6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needs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our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children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at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Chosen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Hill </a:t>
            </a:r>
            <a:r>
              <a:rPr sz="1100" dirty="0">
                <a:latin typeface="Calibri"/>
                <a:cs typeface="Calibri"/>
              </a:rPr>
              <a:t>School.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Lessons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are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created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delivered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Head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Department,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Head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Careers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Head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Finance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alongside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committed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passionate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team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err="1">
                <a:latin typeface="Calibri"/>
                <a:cs typeface="Calibri"/>
              </a:rPr>
              <a:t>exis�ng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teachers.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All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lessons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are in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line with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our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long-</a:t>
            </a:r>
            <a:r>
              <a:rPr sz="1100" dirty="0">
                <a:latin typeface="Calibri"/>
                <a:cs typeface="Calibri"/>
              </a:rPr>
              <a:t>term PSHE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scheme of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60" dirty="0">
                <a:latin typeface="Calibri"/>
                <a:cs typeface="Calibri"/>
              </a:rPr>
              <a:t>work</a:t>
            </a:r>
            <a:r>
              <a:rPr sz="1100" dirty="0">
                <a:latin typeface="Calibri"/>
                <a:cs typeface="Calibri"/>
              </a:rPr>
              <a:t> and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underpinned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err="1">
                <a:latin typeface="Calibri"/>
                <a:cs typeface="Calibri"/>
              </a:rPr>
              <a:t>Bri�sh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Values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democracy,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rule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law,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individual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liberty,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mutual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respect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-60" dirty="0">
                <a:latin typeface="Calibri"/>
                <a:cs typeface="Calibri"/>
              </a:rPr>
              <a:t>and</a:t>
            </a:r>
            <a:r>
              <a:rPr sz="1100" spc="-10" dirty="0">
                <a:latin typeface="Calibri"/>
                <a:cs typeface="Calibri"/>
              </a:rPr>
              <a:t> tolerance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those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with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diﬀerent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faiths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beliefs,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those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without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faith.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All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content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aims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fully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inclusive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in </a:t>
            </a:r>
            <a:r>
              <a:rPr sz="1100" dirty="0">
                <a:latin typeface="Calibri"/>
                <a:cs typeface="Calibri"/>
              </a:rPr>
              <a:t>nature</a:t>
            </a:r>
            <a:r>
              <a:rPr lang="en-US" sz="1100" dirty="0">
                <a:latin typeface="Calibri"/>
                <a:cs typeface="Calibri"/>
              </a:rPr>
              <a:t>,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regularly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review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our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materials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considering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changes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we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see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world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around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us.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Any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student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who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struggling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access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curriculum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because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subject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content,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can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study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lesson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content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safe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way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the </a:t>
            </a:r>
            <a:r>
              <a:rPr sz="1100" dirty="0">
                <a:latin typeface="Calibri"/>
                <a:cs typeface="Calibri"/>
              </a:rPr>
              <a:t>Hub.</a:t>
            </a:r>
            <a:r>
              <a:rPr sz="1100" spc="7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This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will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only</a:t>
            </a:r>
            <a:r>
              <a:rPr sz="1100" spc="8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happen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though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if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advance</a:t>
            </a:r>
            <a:r>
              <a:rPr sz="1100" spc="8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discussion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7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taken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place</a:t>
            </a:r>
            <a:r>
              <a:rPr sz="1100" spc="8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with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85" dirty="0">
                <a:latin typeface="Calibri"/>
                <a:cs typeface="Calibri"/>
              </a:rPr>
              <a:t> </a:t>
            </a:r>
            <a:r>
              <a:rPr lang="en-US" sz="1100">
                <a:latin typeface="Calibri"/>
                <a:cs typeface="Calibri"/>
              </a:rPr>
              <a:t>Wellness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teacher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6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referral </a:t>
            </a:r>
            <a:r>
              <a:rPr sz="1100" dirty="0">
                <a:latin typeface="Calibri"/>
                <a:cs typeface="Calibri"/>
              </a:rPr>
              <a:t>process</a:t>
            </a:r>
            <a:r>
              <a:rPr sz="1100" spc="2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204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been</a:t>
            </a:r>
            <a:r>
              <a:rPr sz="1100" spc="204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completed.</a:t>
            </a:r>
            <a:r>
              <a:rPr sz="1100" spc="2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Ideally</a:t>
            </a:r>
            <a:r>
              <a:rPr sz="1100" spc="204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this</a:t>
            </a:r>
            <a:r>
              <a:rPr sz="1100" spc="2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would</a:t>
            </a:r>
            <a:r>
              <a:rPr sz="1100" spc="20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only</a:t>
            </a:r>
            <a:r>
              <a:rPr sz="1100" spc="2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2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20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2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short</a:t>
            </a:r>
            <a:r>
              <a:rPr sz="1100" spc="2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period</a:t>
            </a:r>
            <a:r>
              <a:rPr sz="1100" spc="20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2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�me,</a:t>
            </a:r>
            <a:r>
              <a:rPr sz="1100" spc="2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2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they</a:t>
            </a:r>
            <a:r>
              <a:rPr sz="1100" spc="2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should</a:t>
            </a:r>
            <a:r>
              <a:rPr sz="1100" spc="2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return</a:t>
            </a:r>
            <a:r>
              <a:rPr sz="1100" spc="210" dirty="0">
                <a:latin typeface="Calibri"/>
                <a:cs typeface="Calibri"/>
              </a:rPr>
              <a:t> </a:t>
            </a:r>
            <a:r>
              <a:rPr sz="1100" spc="-100" dirty="0">
                <a:latin typeface="Calibri"/>
                <a:cs typeface="Calibri"/>
              </a:rPr>
              <a:t>to</a:t>
            </a:r>
            <a:r>
              <a:rPr sz="1100" dirty="0">
                <a:latin typeface="Calibri"/>
                <a:cs typeface="Calibri"/>
              </a:rPr>
              <a:t> mainstream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lessons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soon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possible.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1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1600" b="1" spc="-10" dirty="0">
                <a:solidFill>
                  <a:srgbClr val="004F38"/>
                </a:solidFill>
                <a:latin typeface="Calibri"/>
                <a:cs typeface="Calibri"/>
              </a:rPr>
              <a:t>Assessment</a:t>
            </a:r>
            <a:r>
              <a:rPr sz="1600" b="1" spc="-2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How</a:t>
            </a:r>
            <a:r>
              <a:rPr sz="1600" b="1" spc="-2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do</a:t>
            </a:r>
            <a:r>
              <a:rPr sz="1600" b="1" spc="-1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we</a:t>
            </a:r>
            <a:r>
              <a:rPr sz="1600" b="1" spc="-2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assess</a:t>
            </a:r>
            <a:r>
              <a:rPr sz="1600" b="1" spc="-20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student</a:t>
            </a:r>
            <a:r>
              <a:rPr sz="1600" b="1" spc="-2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004F38"/>
                </a:solidFill>
                <a:latin typeface="Calibri"/>
                <a:cs typeface="Calibri"/>
              </a:rPr>
              <a:t>understanding?</a:t>
            </a:r>
            <a:endParaRPr sz="1600">
              <a:latin typeface="Calibri"/>
              <a:cs typeface="Calibri"/>
            </a:endParaRPr>
          </a:p>
          <a:p>
            <a:pPr marL="12700" marR="6985" algn="just">
              <a:lnSpc>
                <a:spcPct val="101800"/>
              </a:lnSpc>
              <a:spcBef>
                <a:spcPts val="1365"/>
              </a:spcBef>
            </a:pPr>
            <a:r>
              <a:rPr sz="1100" dirty="0">
                <a:latin typeface="Calibri"/>
                <a:cs typeface="Calibri"/>
              </a:rPr>
              <a:t>Government</a:t>
            </a:r>
            <a:r>
              <a:rPr sz="1100" spc="27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requirements</a:t>
            </a:r>
            <a:r>
              <a:rPr sz="1100" spc="2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27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27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statutory</a:t>
            </a:r>
            <a:r>
              <a:rPr sz="1100" spc="26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RSHE</a:t>
            </a:r>
            <a:r>
              <a:rPr sz="1100" spc="2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curriculum</a:t>
            </a:r>
            <a:r>
              <a:rPr sz="1100" spc="27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states</a:t>
            </a:r>
            <a:r>
              <a:rPr sz="1100" spc="27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27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‘schools</a:t>
            </a:r>
            <a:r>
              <a:rPr sz="1100" spc="27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should</a:t>
            </a:r>
            <a:r>
              <a:rPr sz="1100" spc="27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have</a:t>
            </a:r>
            <a:r>
              <a:rPr sz="1100" spc="27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27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same</a:t>
            </a:r>
            <a:r>
              <a:rPr sz="1100" spc="27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high </a:t>
            </a:r>
            <a:r>
              <a:rPr sz="1100" dirty="0" err="1">
                <a:latin typeface="Calibri"/>
                <a:cs typeface="Calibri"/>
              </a:rPr>
              <a:t>expecta�ons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the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quality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pupils’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work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these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subjects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for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other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curriculum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areas.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strong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curriculum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will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40" dirty="0">
                <a:latin typeface="Calibri"/>
                <a:cs typeface="Calibri"/>
              </a:rPr>
              <a:t>build </a:t>
            </a:r>
            <a:r>
              <a:rPr sz="1100" dirty="0">
                <a:latin typeface="Calibri"/>
                <a:cs typeface="Calibri"/>
              </a:rPr>
              <a:t>on</a:t>
            </a:r>
            <a:r>
              <a:rPr sz="1100" spc="9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10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knowledge</a:t>
            </a:r>
            <a:r>
              <a:rPr sz="1100" spc="9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pupils</a:t>
            </a:r>
            <a:r>
              <a:rPr sz="1100" spc="10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have</a:t>
            </a:r>
            <a:r>
              <a:rPr sz="1100" spc="10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previously</a:t>
            </a:r>
            <a:r>
              <a:rPr sz="1100" spc="10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acquired,</a:t>
            </a:r>
            <a:r>
              <a:rPr sz="1100" spc="10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including</a:t>
            </a:r>
            <a:r>
              <a:rPr sz="1100" spc="9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9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other</a:t>
            </a:r>
            <a:r>
              <a:rPr sz="1100" spc="10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subjects,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with</a:t>
            </a:r>
            <a:r>
              <a:rPr sz="1100" spc="9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regular</a:t>
            </a:r>
            <a:r>
              <a:rPr sz="1100" spc="10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feedback</a:t>
            </a:r>
            <a:r>
              <a:rPr sz="1100" spc="10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provided</a:t>
            </a:r>
            <a:r>
              <a:rPr sz="1100" spc="8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on </a:t>
            </a:r>
            <a:r>
              <a:rPr sz="1100" dirty="0">
                <a:latin typeface="Calibri"/>
                <a:cs typeface="Calibri"/>
              </a:rPr>
              <a:t>student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progress.’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Calibri"/>
              <a:cs typeface="Calibri"/>
            </a:endParaRPr>
          </a:p>
          <a:p>
            <a:pPr marL="12700" marR="5080" algn="just">
              <a:lnSpc>
                <a:spcPct val="101800"/>
              </a:lnSpc>
            </a:pPr>
            <a:r>
              <a:rPr sz="1100" dirty="0">
                <a:latin typeface="Calibri"/>
                <a:cs typeface="Calibri"/>
              </a:rPr>
              <a:t>As</a:t>
            </a:r>
            <a:r>
              <a:rPr sz="1100" spc="10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with</a:t>
            </a:r>
            <a:r>
              <a:rPr sz="1100" spc="10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any</a:t>
            </a:r>
            <a:r>
              <a:rPr sz="1100" spc="1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learning</a:t>
            </a:r>
            <a:r>
              <a:rPr sz="1100" spc="10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process</a:t>
            </a:r>
            <a:r>
              <a:rPr sz="1100" spc="10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assessment</a:t>
            </a:r>
            <a:r>
              <a:rPr sz="1100" spc="9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10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students’</a:t>
            </a:r>
            <a:r>
              <a:rPr sz="1100" spc="10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personal,</a:t>
            </a:r>
            <a:r>
              <a:rPr sz="1100" spc="10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social</a:t>
            </a:r>
            <a:r>
              <a:rPr sz="1100" spc="10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90" dirty="0">
                <a:latin typeface="Calibri"/>
                <a:cs typeface="Calibri"/>
              </a:rPr>
              <a:t> </a:t>
            </a:r>
            <a:r>
              <a:rPr sz="1100" dirty="0" err="1">
                <a:latin typeface="Calibri"/>
                <a:cs typeface="Calibri"/>
              </a:rPr>
              <a:t>emo�onal</a:t>
            </a:r>
            <a:r>
              <a:rPr sz="1100" spc="10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development</a:t>
            </a:r>
            <a:r>
              <a:rPr sz="1100" spc="1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10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important.</a:t>
            </a:r>
            <a:r>
              <a:rPr sz="1100" spc="90" dirty="0">
                <a:latin typeface="Calibri"/>
                <a:cs typeface="Calibri"/>
              </a:rPr>
              <a:t> </a:t>
            </a:r>
            <a:r>
              <a:rPr sz="1100" spc="-70" dirty="0">
                <a:latin typeface="Calibri"/>
                <a:cs typeface="Calibri"/>
              </a:rPr>
              <a:t>It</a:t>
            </a:r>
            <a:r>
              <a:rPr sz="1100" dirty="0">
                <a:latin typeface="Calibri"/>
                <a:cs typeface="Calibri"/>
              </a:rPr>
              <a:t> provides</a:t>
            </a:r>
            <a:r>
              <a:rPr sz="1100" spc="200" dirty="0">
                <a:latin typeface="Calibri"/>
                <a:cs typeface="Calibri"/>
              </a:rPr>
              <a:t> </a:t>
            </a:r>
            <a:r>
              <a:rPr sz="1100" dirty="0" err="1">
                <a:latin typeface="Calibri"/>
                <a:cs typeface="Calibri"/>
              </a:rPr>
              <a:t>informa�on</a:t>
            </a:r>
            <a:r>
              <a:rPr sz="1100" spc="19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which</a:t>
            </a:r>
            <a:r>
              <a:rPr sz="1100" spc="2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indicates</a:t>
            </a:r>
            <a:r>
              <a:rPr sz="1100" spc="204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students’</a:t>
            </a:r>
            <a:r>
              <a:rPr sz="1100" spc="20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progress</a:t>
            </a:r>
            <a:r>
              <a:rPr sz="1100" spc="20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2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achievement</a:t>
            </a:r>
            <a:r>
              <a:rPr sz="1100" spc="20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2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informs</a:t>
            </a:r>
            <a:r>
              <a:rPr sz="1100" spc="204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204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development</a:t>
            </a:r>
            <a:r>
              <a:rPr sz="1100" spc="2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200" dirty="0">
                <a:latin typeface="Calibri"/>
                <a:cs typeface="Calibri"/>
              </a:rPr>
              <a:t> </a:t>
            </a:r>
            <a:r>
              <a:rPr sz="1100" spc="-65" dirty="0">
                <a:latin typeface="Calibri"/>
                <a:cs typeface="Calibri"/>
              </a:rPr>
              <a:t>the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dirty="0" err="1">
                <a:latin typeface="Calibri"/>
                <a:cs typeface="Calibri"/>
              </a:rPr>
              <a:t>programme</a:t>
            </a:r>
            <a:r>
              <a:rPr sz="1100" dirty="0">
                <a:latin typeface="Calibri"/>
                <a:cs typeface="Calibri"/>
              </a:rPr>
              <a:t>.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Students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do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not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pass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fail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within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PSHE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but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have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opportunity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reﬂect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on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their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own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learning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and </a:t>
            </a:r>
            <a:r>
              <a:rPr sz="1100" dirty="0">
                <a:latin typeface="Calibri"/>
                <a:cs typeface="Calibri"/>
              </a:rPr>
              <a:t>personal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experiences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set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personal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goals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agree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strategies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reach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them.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Work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assessed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students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are </a:t>
            </a:r>
            <a:r>
              <a:rPr sz="1100" dirty="0">
                <a:latin typeface="Calibri"/>
                <a:cs typeface="Calibri"/>
              </a:rPr>
              <a:t>given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feedback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at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end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each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topic.</a:t>
            </a:r>
            <a:endParaRPr sz="1100">
              <a:latin typeface="Calibri"/>
              <a:cs typeface="Calibri"/>
            </a:endParaRPr>
          </a:p>
          <a:p>
            <a:pPr marL="12700" marR="5715" algn="just">
              <a:lnSpc>
                <a:spcPct val="101800"/>
              </a:lnSpc>
              <a:spcBef>
                <a:spcPts val="1330"/>
              </a:spcBef>
            </a:pPr>
            <a:r>
              <a:rPr sz="1100" dirty="0">
                <a:latin typeface="Calibri"/>
                <a:cs typeface="Calibri"/>
              </a:rPr>
              <a:t>PHSE</a:t>
            </a:r>
            <a:r>
              <a:rPr sz="1100" spc="19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topics</a:t>
            </a:r>
            <a:r>
              <a:rPr sz="1100" spc="18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will</a:t>
            </a:r>
            <a:r>
              <a:rPr sz="1100" spc="204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primarily</a:t>
            </a:r>
            <a:r>
              <a:rPr sz="1100" spc="19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20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assessed</a:t>
            </a:r>
            <a:r>
              <a:rPr sz="1100" spc="19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through</a:t>
            </a:r>
            <a:r>
              <a:rPr sz="1100" spc="20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pre</a:t>
            </a:r>
            <a:r>
              <a:rPr sz="1100" spc="20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20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post</a:t>
            </a:r>
            <a:r>
              <a:rPr sz="1100" spc="20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learning</a:t>
            </a:r>
            <a:r>
              <a:rPr sz="1100" spc="19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185" dirty="0">
                <a:latin typeface="Calibri"/>
                <a:cs typeface="Calibri"/>
              </a:rPr>
              <a:t> </a:t>
            </a:r>
            <a:r>
              <a:rPr sz="1100" dirty="0" err="1">
                <a:latin typeface="Calibri"/>
                <a:cs typeface="Calibri"/>
              </a:rPr>
              <a:t>mul�ple-choice</a:t>
            </a:r>
            <a:r>
              <a:rPr sz="1100" spc="20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tests.</a:t>
            </a:r>
            <a:r>
              <a:rPr sz="1100" spc="19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Other</a:t>
            </a:r>
            <a:r>
              <a:rPr sz="1100" spc="19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forms</a:t>
            </a:r>
            <a:r>
              <a:rPr sz="1100" spc="185" dirty="0">
                <a:latin typeface="Calibri"/>
                <a:cs typeface="Calibri"/>
              </a:rPr>
              <a:t> </a:t>
            </a:r>
            <a:r>
              <a:rPr sz="1100" spc="-105" dirty="0">
                <a:latin typeface="Calibri"/>
                <a:cs typeface="Calibri"/>
              </a:rPr>
              <a:t>of</a:t>
            </a:r>
            <a:r>
              <a:rPr sz="1100" dirty="0">
                <a:latin typeface="Calibri"/>
                <a:cs typeface="Calibri"/>
              </a:rPr>
              <a:t> assessment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will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include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regular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teacher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marking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students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work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(once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per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topic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using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green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marking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stamp)</a:t>
            </a:r>
            <a:r>
              <a:rPr sz="1100" spc="-25" dirty="0">
                <a:latin typeface="Calibri"/>
                <a:cs typeface="Calibri"/>
              </a:rPr>
              <a:t> and </a:t>
            </a:r>
            <a:r>
              <a:rPr sz="1100" dirty="0">
                <a:latin typeface="Calibri"/>
                <a:cs typeface="Calibri"/>
              </a:rPr>
              <a:t>poster/leaﬂet/</a:t>
            </a:r>
            <a:r>
              <a:rPr sz="1100" dirty="0" err="1">
                <a:latin typeface="Calibri"/>
                <a:cs typeface="Calibri"/>
              </a:rPr>
              <a:t>presenta�on</a:t>
            </a:r>
            <a:r>
              <a:rPr sz="1100" spc="-5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work.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1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Home</a:t>
            </a:r>
            <a:r>
              <a:rPr sz="1600" b="1" spc="-40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004F38"/>
                </a:solidFill>
                <a:latin typeface="Calibri"/>
                <a:cs typeface="Calibri"/>
              </a:rPr>
              <a:t>Learning</a:t>
            </a:r>
            <a:endParaRPr sz="1600">
              <a:latin typeface="Calibri"/>
              <a:cs typeface="Calibri"/>
            </a:endParaRPr>
          </a:p>
          <a:p>
            <a:pPr marL="12700" marR="5715" algn="just">
              <a:lnSpc>
                <a:spcPct val="101600"/>
              </a:lnSpc>
              <a:spcBef>
                <a:spcPts val="1380"/>
              </a:spcBef>
            </a:pPr>
            <a:r>
              <a:rPr sz="1100" dirty="0">
                <a:latin typeface="Calibri"/>
                <a:cs typeface="Calibri"/>
              </a:rPr>
              <a:t>Home</a:t>
            </a:r>
            <a:r>
              <a:rPr sz="1100" spc="6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Learning</a:t>
            </a:r>
            <a:r>
              <a:rPr sz="1100" spc="7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6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</a:t>
            </a:r>
            <a:r>
              <a:rPr sz="1100" spc="7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important</a:t>
            </a:r>
            <a:r>
              <a:rPr sz="1100" spc="7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part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65" dirty="0">
                <a:latin typeface="Calibri"/>
                <a:cs typeface="Calibri"/>
              </a:rPr>
              <a:t> </a:t>
            </a:r>
            <a:r>
              <a:rPr lang="en-US" sz="1100">
                <a:latin typeface="Calibri"/>
                <a:cs typeface="Calibri"/>
              </a:rPr>
              <a:t>Wellness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7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7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many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dirty="0" err="1">
                <a:latin typeface="Calibri"/>
                <a:cs typeface="Calibri"/>
              </a:rPr>
              <a:t>func�ons</a:t>
            </a:r>
            <a:r>
              <a:rPr sz="1100" dirty="0">
                <a:latin typeface="Calibri"/>
                <a:cs typeface="Calibri"/>
              </a:rPr>
              <a:t>,</a:t>
            </a:r>
            <a:r>
              <a:rPr sz="1100" spc="6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one</a:t>
            </a:r>
            <a:r>
              <a:rPr sz="1100" spc="6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6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main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ones</a:t>
            </a:r>
            <a:r>
              <a:rPr sz="1100" spc="7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being</a:t>
            </a:r>
            <a:r>
              <a:rPr sz="1100" spc="7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70" dirty="0">
                <a:latin typeface="Calibri"/>
                <a:cs typeface="Calibri"/>
              </a:rPr>
              <a:t> </a:t>
            </a:r>
            <a:r>
              <a:rPr sz="1100" spc="-35" dirty="0">
                <a:latin typeface="Calibri"/>
                <a:cs typeface="Calibri"/>
              </a:rPr>
              <a:t>reinforce </a:t>
            </a:r>
            <a:r>
              <a:rPr sz="1100" dirty="0">
                <a:latin typeface="Calibri"/>
                <a:cs typeface="Calibri"/>
              </a:rPr>
              <a:t>skills,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concepts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 err="1">
                <a:latin typeface="Calibri"/>
                <a:cs typeface="Calibri"/>
              </a:rPr>
              <a:t>informa�on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learned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class.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can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used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prepare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students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upcoming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class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topics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45" dirty="0">
                <a:latin typeface="Calibri"/>
                <a:cs typeface="Calibri"/>
              </a:rPr>
              <a:t>help </a:t>
            </a:r>
            <a:r>
              <a:rPr sz="1100" dirty="0">
                <a:latin typeface="Calibri"/>
                <a:cs typeface="Calibri"/>
              </a:rPr>
              <a:t>them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feel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more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conﬁdent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material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they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are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learning.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Homework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helps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develop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self-</a:t>
            </a:r>
            <a:r>
              <a:rPr sz="1100" dirty="0">
                <a:latin typeface="Calibri"/>
                <a:cs typeface="Calibri"/>
              </a:rPr>
              <a:t>discipline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encourages </a:t>
            </a:r>
            <a:r>
              <a:rPr sz="1100" dirty="0">
                <a:latin typeface="Calibri"/>
                <a:cs typeface="Calibri"/>
              </a:rPr>
              <a:t>students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take </a:t>
            </a:r>
            <a:r>
              <a:rPr sz="1100" dirty="0" err="1">
                <a:latin typeface="Calibri"/>
                <a:cs typeface="Calibri"/>
              </a:rPr>
              <a:t>ini�a�ve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responsibility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for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 err="1">
                <a:latin typeface="Calibri"/>
                <a:cs typeface="Calibri"/>
              </a:rPr>
              <a:t>comple�ng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task.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Alongside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work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speciﬁcally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set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80" dirty="0">
                <a:latin typeface="Calibri"/>
                <a:cs typeface="Calibri"/>
              </a:rPr>
              <a:t>teacher,</a:t>
            </a:r>
            <a:r>
              <a:rPr sz="1100" dirty="0">
                <a:latin typeface="Calibri"/>
                <a:cs typeface="Calibri"/>
              </a:rPr>
              <a:t> we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encourage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students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seek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out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wider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reading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 err="1">
                <a:latin typeface="Calibri"/>
                <a:cs typeface="Calibri"/>
              </a:rPr>
              <a:t>ac�vi�es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 enrich their </a:t>
            </a:r>
            <a:r>
              <a:rPr sz="1100" spc="-10" dirty="0">
                <a:latin typeface="Calibri"/>
                <a:cs typeface="Calibri"/>
              </a:rPr>
              <a:t>understanding</a:t>
            </a:r>
            <a:r>
              <a:rPr sz="1100" dirty="0">
                <a:latin typeface="Calibri"/>
                <a:cs typeface="Calibri"/>
              </a:rPr>
              <a:t> of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Wellbeing.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5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2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15" dirty="0"/>
              <a:t> </a:t>
            </a:r>
            <a:r>
              <a:rPr dirty="0"/>
              <a:t>School</a:t>
            </a:r>
            <a:r>
              <a:rPr spc="-20" dirty="0"/>
              <a:t> </a:t>
            </a:r>
            <a:r>
              <a:rPr dirty="0"/>
              <a:t>Curriculum</a:t>
            </a:r>
            <a:r>
              <a:rPr spc="-5" dirty="0"/>
              <a:t> </a:t>
            </a:r>
            <a:r>
              <a:rPr dirty="0"/>
              <a:t>Ra�onale:</a:t>
            </a:r>
            <a:r>
              <a:rPr spc="-20" dirty="0"/>
              <a:t> </a:t>
            </a:r>
            <a:r>
              <a:rPr spc="-40" dirty="0"/>
              <a:t>WELLBEING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A947F3F0E26E4989F8ECE68BAE6983" ma:contentTypeVersion="8" ma:contentTypeDescription="Create a new document." ma:contentTypeScope="" ma:versionID="0fd7f68f944c74416b053ea6e3fb6970">
  <xsd:schema xmlns:xsd="http://www.w3.org/2001/XMLSchema" xmlns:xs="http://www.w3.org/2001/XMLSchema" xmlns:p="http://schemas.microsoft.com/office/2006/metadata/properties" xmlns:ns2="423c4b8b-f4a7-4eab-b7d3-cb2ebf996f3c" xmlns:ns3="0aba31ba-e239-4783-a95a-451dd5287272" targetNamespace="http://schemas.microsoft.com/office/2006/metadata/properties" ma:root="true" ma:fieldsID="196fc31b6d2d661ba932cec7f112ce1f" ns2:_="" ns3:_="">
    <xsd:import namespace="423c4b8b-f4a7-4eab-b7d3-cb2ebf996f3c"/>
    <xsd:import namespace="0aba31ba-e239-4783-a95a-451dd52872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3c4b8b-f4a7-4eab-b7d3-cb2ebf996f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ba31ba-e239-4783-a95a-451dd528727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870636B-7260-4481-B8F5-EB97A9C5C82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EC03616-32FC-4AF7-9FF8-FD31150297D8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CCE1FC25-88D4-4F09-8871-3FE356FA40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3c4b8b-f4a7-4eab-b7d3-cb2ebf996f3c"/>
    <ds:schemaRef ds:uri="0aba31ba-e239-4783-a95a-451dd52872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Custom</PresentationFormat>
  <Slides>2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WELLBEING (WRSE)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 Jovicic</dc:creator>
  <dc:description/>
  <cp:revision>19</cp:revision>
  <dcterms:created xsi:type="dcterms:W3CDTF">2026-06-25T09:36:31Z</dcterms:created>
  <dcterms:modified xsi:type="dcterms:W3CDTF">2026-07-06T10:59:43Z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2023-10-16T00:00:00Z</vt:filetime>
  </property>
  <property fmtid="{D5CDD505-2E9C-101B-9397-08002B2CF9AE}" pid="3" name="Creator">
    <vt:lpwstr>Acrobat PDFMaker 23 for Word</vt:lpwstr>
  </property>
  <property fmtid="{D5CDD505-2E9C-101B-9397-08002B2CF9AE}" pid="4" name="LastSaved">
    <vt:filetime>2026-06-25T00:00:00Z</vt:filetime>
  </property>
  <property fmtid="{D5CDD505-2E9C-101B-9397-08002B2CF9AE}" pid="5" name="Producer">
    <vt:lpwstr>Adobe PDF Library 23.6.96</vt:lpwstr>
  </property>
  <property fmtid="{D5CDD505-2E9C-101B-9397-08002B2CF9AE}" pid="6" name="SourceModified">
    <vt:lpwstr>D:20231016085709</vt:lpwstr>
  </property>
  <property fmtid="{D5CDD505-2E9C-101B-9397-08002B2CF9AE}" pid="7" name="ContentTypeId">
    <vt:lpwstr>0x010100D8A947F3F0E26E4989F8ECE68BAE6983</vt:lpwstr>
  </property>
</Properties>
</file>