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256" r:id="rId5"/>
  </p:sldIdLst>
  <p:sldSz cx="9601200" cy="12801600" type="A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41" userDrawn="1">
          <p15:clr>
            <a:srgbClr val="A4A3A4"/>
          </p15:clr>
        </p15:guide>
        <p15:guide id="2" pos="30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6F2A8E"/>
    <a:srgbClr val="014A2C"/>
    <a:srgbClr val="007A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E9E175-FD4D-620E-54AC-62D4B9FC66BC}" v="44" dt="2026-06-23T12:51:22.1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59" autoAdjust="0"/>
    <p:restoredTop sz="94660"/>
  </p:normalViewPr>
  <p:slideViewPr>
    <p:cSldViewPr snapToGrid="0" showGuides="1">
      <p:cViewPr>
        <p:scale>
          <a:sx n="69" d="100"/>
          <a:sy n="69" d="100"/>
        </p:scale>
        <p:origin x="1428" y="96"/>
      </p:cViewPr>
      <p:guideLst>
        <p:guide orient="horz" pos="3941"/>
        <p:guide pos="30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B9257-3F44-4A48-AD47-45ECDF05F961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1425"/>
            <a:ext cx="25114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E0DF7-5A17-4CF3-A9B9-3AADDA0B6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807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890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901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363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803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37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63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1157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818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057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785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86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7DB44-C37A-48DC-A2F6-1B5CDD71949D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9B950-FA48-457B-A0D1-5FFC314D8B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765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AutoShape 8" descr="Image result for ferryhill business and enterprise colle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/>
          <a:srcRect l="1736" t="7617" r="57552" b="78906"/>
          <a:stretch/>
        </p:blipFill>
        <p:spPr>
          <a:xfrm>
            <a:off x="-14159" y="7802"/>
            <a:ext cx="9628058" cy="14164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91300" y="52521"/>
            <a:ext cx="59098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Wellbeing, Relationship and Social Education</a:t>
            </a:r>
            <a:endParaRPr lang="en-GB" sz="4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4" r="9114"/>
          <a:stretch/>
        </p:blipFill>
        <p:spPr>
          <a:xfrm>
            <a:off x="436940" y="2020187"/>
            <a:ext cx="8705850" cy="10719682"/>
          </a:xfrm>
          <a:prstGeom prst="rect">
            <a:avLst/>
          </a:prstGeom>
        </p:spPr>
      </p:pic>
      <p:grpSp>
        <p:nvGrpSpPr>
          <p:cNvPr id="1070" name="Group 1069"/>
          <p:cNvGrpSpPr/>
          <p:nvPr/>
        </p:nvGrpSpPr>
        <p:grpSpPr>
          <a:xfrm>
            <a:off x="7872628" y="11015225"/>
            <a:ext cx="1221188" cy="1241391"/>
            <a:chOff x="7279073" y="10490852"/>
            <a:chExt cx="1221188" cy="1241391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7D857C8-6DBF-1441-BED6-4FF1EB531C36}"/>
                </a:ext>
              </a:extLst>
            </p:cNvPr>
            <p:cNvSpPr/>
            <p:nvPr/>
          </p:nvSpPr>
          <p:spPr>
            <a:xfrm>
              <a:off x="7285281" y="10490852"/>
              <a:ext cx="1214980" cy="1241391"/>
            </a:xfrm>
            <a:prstGeom prst="ellipse">
              <a:avLst/>
            </a:prstGeom>
            <a:solidFill>
              <a:srgbClr val="014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7F00163B-8BDB-AF44-A463-AD1ACB8794F0}"/>
                </a:ext>
              </a:extLst>
            </p:cNvPr>
            <p:cNvSpPr/>
            <p:nvPr/>
          </p:nvSpPr>
          <p:spPr>
            <a:xfrm>
              <a:off x="7466026" y="10691378"/>
              <a:ext cx="841075" cy="8593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60EBA4B-8AEC-D046-B76B-ED0FD5A6C7DD}"/>
                </a:ext>
              </a:extLst>
            </p:cNvPr>
            <p:cNvSpPr txBox="1"/>
            <p:nvPr/>
          </p:nvSpPr>
          <p:spPr>
            <a:xfrm>
              <a:off x="7279073" y="10951780"/>
              <a:ext cx="12149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Year 7</a:t>
              </a:r>
            </a:p>
          </p:txBody>
        </p:sp>
      </p:grpSp>
      <p:grpSp>
        <p:nvGrpSpPr>
          <p:cNvPr id="152" name="Group 151"/>
          <p:cNvGrpSpPr/>
          <p:nvPr/>
        </p:nvGrpSpPr>
        <p:grpSpPr>
          <a:xfrm>
            <a:off x="8009900" y="7725978"/>
            <a:ext cx="1221188" cy="1241391"/>
            <a:chOff x="7279073" y="10490852"/>
            <a:chExt cx="1221188" cy="1241391"/>
          </a:xfrm>
        </p:grpSpPr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67D857C8-6DBF-1441-BED6-4FF1EB531C36}"/>
                </a:ext>
              </a:extLst>
            </p:cNvPr>
            <p:cNvSpPr/>
            <p:nvPr/>
          </p:nvSpPr>
          <p:spPr>
            <a:xfrm>
              <a:off x="7285281" y="10490852"/>
              <a:ext cx="1214980" cy="1241391"/>
            </a:xfrm>
            <a:prstGeom prst="ellipse">
              <a:avLst/>
            </a:prstGeom>
            <a:solidFill>
              <a:srgbClr val="014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7F00163B-8BDB-AF44-A463-AD1ACB8794F0}"/>
                </a:ext>
              </a:extLst>
            </p:cNvPr>
            <p:cNvSpPr/>
            <p:nvPr/>
          </p:nvSpPr>
          <p:spPr>
            <a:xfrm>
              <a:off x="7466026" y="10691378"/>
              <a:ext cx="841075" cy="8593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560EBA4B-8AEC-D046-B76B-ED0FD5A6C7DD}"/>
                </a:ext>
              </a:extLst>
            </p:cNvPr>
            <p:cNvSpPr txBox="1"/>
            <p:nvPr/>
          </p:nvSpPr>
          <p:spPr>
            <a:xfrm>
              <a:off x="7279073" y="10951780"/>
              <a:ext cx="12149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Year 9</a:t>
              </a:r>
            </a:p>
          </p:txBody>
        </p:sp>
      </p:grpSp>
      <p:grpSp>
        <p:nvGrpSpPr>
          <p:cNvPr id="453" name="Group 452"/>
          <p:cNvGrpSpPr/>
          <p:nvPr/>
        </p:nvGrpSpPr>
        <p:grpSpPr>
          <a:xfrm>
            <a:off x="287350" y="5629666"/>
            <a:ext cx="1221188" cy="1241391"/>
            <a:chOff x="7279073" y="10490852"/>
            <a:chExt cx="1221188" cy="1241391"/>
          </a:xfrm>
        </p:grpSpPr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67D857C8-6DBF-1441-BED6-4FF1EB531C36}"/>
                </a:ext>
              </a:extLst>
            </p:cNvPr>
            <p:cNvSpPr/>
            <p:nvPr/>
          </p:nvSpPr>
          <p:spPr>
            <a:xfrm>
              <a:off x="7285281" y="10490852"/>
              <a:ext cx="1214980" cy="1241391"/>
            </a:xfrm>
            <a:prstGeom prst="ellipse">
              <a:avLst/>
            </a:prstGeom>
            <a:solidFill>
              <a:srgbClr val="014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7F00163B-8BDB-AF44-A463-AD1ACB8794F0}"/>
                </a:ext>
              </a:extLst>
            </p:cNvPr>
            <p:cNvSpPr/>
            <p:nvPr/>
          </p:nvSpPr>
          <p:spPr>
            <a:xfrm>
              <a:off x="7466026" y="10691378"/>
              <a:ext cx="841075" cy="8593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7" name="TextBox 456">
              <a:extLst>
                <a:ext uri="{FF2B5EF4-FFF2-40B4-BE49-F238E27FC236}">
                  <a16:creationId xmlns:a16="http://schemas.microsoft.com/office/drawing/2014/main" id="{560EBA4B-8AEC-D046-B76B-ED0FD5A6C7DD}"/>
                </a:ext>
              </a:extLst>
            </p:cNvPr>
            <p:cNvSpPr txBox="1"/>
            <p:nvPr/>
          </p:nvSpPr>
          <p:spPr>
            <a:xfrm>
              <a:off x="7279073" y="10942270"/>
              <a:ext cx="12149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Year 10</a:t>
              </a:r>
            </a:p>
          </p:txBody>
        </p:sp>
      </p:grpSp>
      <p:grpSp>
        <p:nvGrpSpPr>
          <p:cNvPr id="468" name="Group 467"/>
          <p:cNvGrpSpPr/>
          <p:nvPr/>
        </p:nvGrpSpPr>
        <p:grpSpPr>
          <a:xfrm>
            <a:off x="8065789" y="3370925"/>
            <a:ext cx="1214980" cy="1241391"/>
            <a:chOff x="7285281" y="10490852"/>
            <a:chExt cx="1214980" cy="1241391"/>
          </a:xfrm>
        </p:grpSpPr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67D857C8-6DBF-1441-BED6-4FF1EB531C36}"/>
                </a:ext>
              </a:extLst>
            </p:cNvPr>
            <p:cNvSpPr/>
            <p:nvPr/>
          </p:nvSpPr>
          <p:spPr>
            <a:xfrm>
              <a:off x="7285281" y="10490852"/>
              <a:ext cx="1214980" cy="1241391"/>
            </a:xfrm>
            <a:prstGeom prst="ellipse">
              <a:avLst/>
            </a:prstGeom>
            <a:solidFill>
              <a:srgbClr val="014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0" name="Oval 469">
              <a:extLst>
                <a:ext uri="{FF2B5EF4-FFF2-40B4-BE49-F238E27FC236}">
                  <a16:creationId xmlns:a16="http://schemas.microsoft.com/office/drawing/2014/main" id="{7F00163B-8BDB-AF44-A463-AD1ACB8794F0}"/>
                </a:ext>
              </a:extLst>
            </p:cNvPr>
            <p:cNvSpPr/>
            <p:nvPr/>
          </p:nvSpPr>
          <p:spPr>
            <a:xfrm>
              <a:off x="7466026" y="10691378"/>
              <a:ext cx="841075" cy="8593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560EBA4B-8AEC-D046-B76B-ED0FD5A6C7DD}"/>
                </a:ext>
              </a:extLst>
            </p:cNvPr>
            <p:cNvSpPr txBox="1"/>
            <p:nvPr/>
          </p:nvSpPr>
          <p:spPr>
            <a:xfrm>
              <a:off x="7285282" y="10942270"/>
              <a:ext cx="12149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Year 11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143029" y="10859979"/>
            <a:ext cx="1645327" cy="580706"/>
            <a:chOff x="7214037" y="10618093"/>
            <a:chExt cx="1645327" cy="580706"/>
          </a:xfrm>
        </p:grpSpPr>
        <p:sp>
          <p:nvSpPr>
            <p:cNvPr id="383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14037" y="10618093"/>
              <a:ext cx="164532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My Teenage Body and Me:</a:t>
              </a:r>
            </a:p>
            <a:p>
              <a:pPr algn="ctr" eaLnBrk="1" hangingPunct="1"/>
              <a:r>
                <a:rPr lang="en-US" altLang="en-US" sz="1000" i="1" dirty="0">
                  <a:latin typeface="Calibri"/>
                  <a:ea typeface="Calibri"/>
                  <a:cs typeface="Calibri"/>
                </a:rPr>
                <a:t>Puberty and  reproduction</a:t>
              </a:r>
              <a:endParaRPr lang="en-US" altLang="en-US" sz="1000" i="1" dirty="0">
                <a:ea typeface="Calibri"/>
                <a:cs typeface="Calibri" panose="020F0502020204030204" pitchFamily="34" charset="0"/>
              </a:endParaRPr>
            </a:p>
          </p:txBody>
        </p:sp>
        <p:cxnSp>
          <p:nvCxnSpPr>
            <p:cNvPr id="440" name="Straight Connector 439">
              <a:extLst>
                <a:ext uri="{FF2B5EF4-FFF2-40B4-BE49-F238E27FC236}">
                  <a16:creationId xmlns:a16="http://schemas.microsoft.com/office/drawing/2014/main" id="{A9FE717E-6C27-44C3-BF18-C9A63FB53C74}"/>
                </a:ext>
              </a:extLst>
            </p:cNvPr>
            <p:cNvCxnSpPr>
              <a:cxnSpLocks/>
            </p:cNvCxnSpPr>
            <p:nvPr/>
          </p:nvCxnSpPr>
          <p:spPr>
            <a:xfrm>
              <a:off x="7685616" y="10973961"/>
              <a:ext cx="0" cy="22483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6571856" y="11782204"/>
            <a:ext cx="1415465" cy="762092"/>
            <a:chOff x="6629425" y="11597665"/>
            <a:chExt cx="1415465" cy="762092"/>
          </a:xfrm>
        </p:grpSpPr>
        <p:cxnSp>
          <p:nvCxnSpPr>
            <p:cNvPr id="393" name="Straight Connector 392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6644" y="11597665"/>
              <a:ext cx="0" cy="22665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2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9425" y="11805759"/>
              <a:ext cx="141546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You are Awesome:</a:t>
              </a:r>
            </a:p>
            <a:p>
              <a:pPr algn="ctr" eaLnBrk="1" hangingPunct="1"/>
              <a:r>
                <a:rPr lang="en-US" altLang="en-US" sz="1000" i="1" dirty="0">
                  <a:cs typeface="Calibri" panose="020F0502020204030204" pitchFamily="34" charset="0"/>
                </a:rPr>
                <a:t>Growth vs Fixed Mindset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157803" y="10019407"/>
            <a:ext cx="1221188" cy="1241391"/>
            <a:chOff x="7279073" y="10490852"/>
            <a:chExt cx="1221188" cy="1241391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7D857C8-6DBF-1441-BED6-4FF1EB531C36}"/>
                </a:ext>
              </a:extLst>
            </p:cNvPr>
            <p:cNvSpPr/>
            <p:nvPr/>
          </p:nvSpPr>
          <p:spPr>
            <a:xfrm>
              <a:off x="7285281" y="10490852"/>
              <a:ext cx="1214980" cy="1241391"/>
            </a:xfrm>
            <a:prstGeom prst="ellipse">
              <a:avLst/>
            </a:prstGeom>
            <a:solidFill>
              <a:srgbClr val="014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7F00163B-8BDB-AF44-A463-AD1ACB8794F0}"/>
                </a:ext>
              </a:extLst>
            </p:cNvPr>
            <p:cNvSpPr/>
            <p:nvPr/>
          </p:nvSpPr>
          <p:spPr>
            <a:xfrm>
              <a:off x="7466026" y="10691378"/>
              <a:ext cx="841075" cy="85935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560EBA4B-8AEC-D046-B76B-ED0FD5A6C7DD}"/>
                </a:ext>
              </a:extLst>
            </p:cNvPr>
            <p:cNvSpPr txBox="1"/>
            <p:nvPr/>
          </p:nvSpPr>
          <p:spPr>
            <a:xfrm>
              <a:off x="7279073" y="10951780"/>
              <a:ext cx="12149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Year 8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025708" y="11266541"/>
            <a:ext cx="1415465" cy="1343246"/>
            <a:chOff x="6023505" y="9685692"/>
            <a:chExt cx="1415465" cy="1343246"/>
          </a:xfrm>
        </p:grpSpPr>
        <p:sp>
          <p:nvSpPr>
            <p:cNvPr id="110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23505" y="10474940"/>
              <a:ext cx="141546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latin typeface="+mn-lt"/>
                  <a:cs typeface="Calibri" panose="020F0502020204030204" pitchFamily="34" charset="0"/>
                </a:rPr>
                <a:t>Who am I?</a:t>
              </a:r>
            </a:p>
            <a:p>
              <a:pPr algn="ctr" eaLnBrk="1" hangingPunct="1"/>
              <a:r>
                <a:rPr lang="en-US" altLang="en-US" sz="1000" i="1" dirty="0">
                  <a:latin typeface="+mn-lt"/>
                  <a:cs typeface="Calibri" panose="020F0502020204030204" pitchFamily="34" charset="0"/>
                </a:rPr>
                <a:t>Identity and Different Relationships</a:t>
              </a:r>
            </a:p>
          </p:txBody>
        </p: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A9FE717E-6C27-44C3-BF18-C9A63FB53C74}"/>
                </a:ext>
              </a:extLst>
            </p:cNvPr>
            <p:cNvCxnSpPr>
              <a:cxnSpLocks/>
              <a:stCxn id="114" idx="2"/>
            </p:cNvCxnSpPr>
            <p:nvPr/>
          </p:nvCxnSpPr>
          <p:spPr>
            <a:xfrm>
              <a:off x="6032577" y="9685692"/>
              <a:ext cx="19826" cy="248925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4" name="TextBox 16">
            <a:extLst>
              <a:ext uri="{FF2B5EF4-FFF2-40B4-BE49-F238E27FC236}">
                <a16:creationId xmlns:a16="http://schemas.microsoft.com/office/drawing/2014/main" id="{C3D4E12E-CCD6-45C4-B4A7-0A3387BAD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047" y="10712543"/>
            <a:ext cx="141546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000" b="1" dirty="0">
                <a:latin typeface="+mn-lt"/>
                <a:cs typeface="Calibri" panose="020F0502020204030204" pitchFamily="34" charset="0"/>
              </a:rPr>
              <a:t>The Real Game:</a:t>
            </a:r>
          </a:p>
          <a:p>
            <a:pPr algn="ctr" eaLnBrk="1" hangingPunct="1"/>
            <a:r>
              <a:rPr lang="en-US" altLang="en-US" sz="1000" i="1" dirty="0">
                <a:latin typeface="+mn-lt"/>
                <a:cs typeface="Calibri" panose="020F0502020204030204" pitchFamily="34" charset="0"/>
              </a:rPr>
              <a:t>The Life Dream and Paying for it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1971834" y="10717067"/>
            <a:ext cx="1719466" cy="1283099"/>
            <a:chOff x="4108046" y="10475910"/>
            <a:chExt cx="1719466" cy="1283099"/>
          </a:xfrm>
        </p:grpSpPr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08046" y="11488365"/>
              <a:ext cx="0" cy="270644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2047" y="10475910"/>
              <a:ext cx="141546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My Health:</a:t>
              </a:r>
            </a:p>
            <a:p>
              <a:pPr algn="ctr" eaLnBrk="1" hangingPunct="1"/>
              <a:r>
                <a:rPr lang="en-US" altLang="en-US" sz="1000" i="1" dirty="0">
                  <a:cs typeface="Calibri" panose="020F0502020204030204" pitchFamily="34" charset="0"/>
                </a:rPr>
                <a:t>Diet, Sleep and Being Healthy</a:t>
              </a:r>
            </a:p>
          </p:txBody>
        </p:sp>
      </p:grpSp>
      <p:grpSp>
        <p:nvGrpSpPr>
          <p:cNvPr id="173" name="Group 172"/>
          <p:cNvGrpSpPr/>
          <p:nvPr/>
        </p:nvGrpSpPr>
        <p:grpSpPr>
          <a:xfrm>
            <a:off x="1268193" y="11212262"/>
            <a:ext cx="1688960" cy="1681050"/>
            <a:chOff x="4218525" y="10887067"/>
            <a:chExt cx="1458674" cy="1681050"/>
          </a:xfrm>
        </p:grpSpPr>
        <p:sp>
          <p:nvSpPr>
            <p:cNvPr id="174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18525" y="11706343"/>
              <a:ext cx="1415465" cy="86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Diversity, Prejudice and Bullying:</a:t>
              </a:r>
            </a:p>
            <a:p>
              <a:pPr algn="ctr" eaLnBrk="1" hangingPunct="1"/>
              <a:r>
                <a:rPr lang="en-US" altLang="en-US" sz="1000" i="1" dirty="0">
                  <a:latin typeface="Calibri"/>
                  <a:ea typeface="Calibri"/>
                  <a:cs typeface="Calibri"/>
                </a:rPr>
                <a:t>Respect, Diversity &amp; Protected Characteristics</a:t>
              </a:r>
              <a:endParaRPr lang="en-US" altLang="en-US" sz="1000" i="1" dirty="0">
                <a:ea typeface="Calibri"/>
                <a:cs typeface="Calibri" panose="020F0502020204030204" pitchFamily="34" charset="0"/>
              </a:endParaRPr>
            </a:p>
          </p:txBody>
        </p: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A9FE717E-6C27-44C3-BF18-C9A63FB53C74}"/>
                </a:ext>
              </a:extLst>
            </p:cNvPr>
            <p:cNvCxnSpPr>
              <a:cxnSpLocks/>
            </p:cNvCxnSpPr>
            <p:nvPr/>
          </p:nvCxnSpPr>
          <p:spPr>
            <a:xfrm>
              <a:off x="5677199" y="10887067"/>
              <a:ext cx="0" cy="22483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6" name="Group 305"/>
          <p:cNvGrpSpPr/>
          <p:nvPr/>
        </p:nvGrpSpPr>
        <p:grpSpPr>
          <a:xfrm>
            <a:off x="1412341" y="9669759"/>
            <a:ext cx="1415465" cy="911217"/>
            <a:chOff x="5088903" y="11597665"/>
            <a:chExt cx="1415465" cy="911217"/>
          </a:xfrm>
        </p:grpSpPr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6122" y="11597665"/>
              <a:ext cx="0" cy="22665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8903" y="11800996"/>
              <a:ext cx="141546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# Love Me:</a:t>
              </a:r>
            </a:p>
            <a:p>
              <a:pPr algn="ctr" eaLnBrk="1" hangingPunct="1"/>
              <a:r>
                <a:rPr lang="en-US" altLang="en-US" sz="1000" dirty="0">
                  <a:cs typeface="Calibri" panose="020F0502020204030204" pitchFamily="34" charset="0"/>
                </a:rPr>
                <a:t>Body Image, appearance, eating disorders, masculinity</a:t>
              </a:r>
            </a:p>
          </p:txBody>
        </p:sp>
      </p:grpSp>
      <p:grpSp>
        <p:nvGrpSpPr>
          <p:cNvPr id="312" name="Group 311"/>
          <p:cNvGrpSpPr/>
          <p:nvPr/>
        </p:nvGrpSpPr>
        <p:grpSpPr>
          <a:xfrm>
            <a:off x="2200114" y="8480483"/>
            <a:ext cx="1553188" cy="1406408"/>
            <a:chOff x="3173606" y="10417915"/>
            <a:chExt cx="1553188" cy="1406408"/>
          </a:xfrm>
        </p:grpSpPr>
        <p:cxnSp>
          <p:nvCxnSpPr>
            <p:cNvPr id="316" name="Straight Connector 315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6794" y="11597665"/>
              <a:ext cx="0" cy="22665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73606" y="10417915"/>
              <a:ext cx="141546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latin typeface="+mn-lt"/>
                  <a:cs typeface="Calibri" panose="020F0502020204030204" pitchFamily="34" charset="0"/>
                </a:rPr>
                <a:t>My Mind and Me:</a:t>
              </a:r>
            </a:p>
            <a:p>
              <a:pPr algn="ctr" eaLnBrk="1" hangingPunct="1"/>
              <a:r>
                <a:rPr lang="en-US" altLang="en-US" sz="1000" i="1" dirty="0">
                  <a:latin typeface="+mn-lt"/>
                  <a:cs typeface="Calibri" panose="020F0502020204030204" pitchFamily="34" charset="0"/>
                </a:rPr>
                <a:t>Mental Health and Resilience</a:t>
              </a:r>
            </a:p>
          </p:txBody>
        </p:sp>
      </p:grpSp>
      <p:grpSp>
        <p:nvGrpSpPr>
          <p:cNvPr id="318" name="Group 317"/>
          <p:cNvGrpSpPr/>
          <p:nvPr/>
        </p:nvGrpSpPr>
        <p:grpSpPr>
          <a:xfrm>
            <a:off x="2846884" y="9038210"/>
            <a:ext cx="2066838" cy="1454794"/>
            <a:chOff x="6061701" y="10973961"/>
            <a:chExt cx="2066838" cy="1454794"/>
          </a:xfrm>
        </p:grpSpPr>
        <p:sp>
          <p:nvSpPr>
            <p:cNvPr id="319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1701" y="11874757"/>
              <a:ext cx="2058003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latin typeface="+mn-lt"/>
                  <a:cs typeface="Calibri"/>
                </a:rPr>
                <a:t>Making Good Choices: </a:t>
              </a:r>
              <a:r>
                <a:rPr lang="en-US" altLang="en-US" sz="1000" dirty="0">
                  <a:latin typeface="+mn-lt"/>
                  <a:cs typeface="Calibri"/>
                </a:rPr>
                <a:t>Antisocial </a:t>
              </a:r>
              <a:r>
                <a:rPr lang="en-US" altLang="en-US" sz="1000" dirty="0" err="1">
                  <a:latin typeface="+mn-lt"/>
                  <a:cs typeface="Calibri"/>
                </a:rPr>
                <a:t>behaviour</a:t>
              </a:r>
              <a:r>
                <a:rPr lang="en-US" altLang="en-US" sz="1000" dirty="0">
                  <a:latin typeface="+mn-lt"/>
                  <a:cs typeface="Calibri"/>
                </a:rPr>
                <a:t>, knife crime, alcohol, vaping</a:t>
              </a:r>
              <a:endParaRPr lang="en-US" altLang="en-US" sz="1000" b="1" dirty="0">
                <a:latin typeface="+mn-lt"/>
                <a:cs typeface="Calibri"/>
              </a:endParaRPr>
            </a:p>
          </p:txBody>
        </p:sp>
        <p:cxnSp>
          <p:nvCxnSpPr>
            <p:cNvPr id="320" name="Straight Connector 319">
              <a:extLst>
                <a:ext uri="{FF2B5EF4-FFF2-40B4-BE49-F238E27FC236}">
                  <a16:creationId xmlns:a16="http://schemas.microsoft.com/office/drawing/2014/main" id="{A9FE717E-6C27-44C3-BF18-C9A63FB53C74}"/>
                </a:ext>
              </a:extLst>
            </p:cNvPr>
            <p:cNvCxnSpPr>
              <a:cxnSpLocks/>
            </p:cNvCxnSpPr>
            <p:nvPr/>
          </p:nvCxnSpPr>
          <p:spPr>
            <a:xfrm>
              <a:off x="8128539" y="10973961"/>
              <a:ext cx="0" cy="22483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1" name="Group 320"/>
          <p:cNvGrpSpPr/>
          <p:nvPr/>
        </p:nvGrpSpPr>
        <p:grpSpPr>
          <a:xfrm>
            <a:off x="7009141" y="9576835"/>
            <a:ext cx="1985878" cy="757329"/>
            <a:chOff x="6343675" y="11597665"/>
            <a:chExt cx="1985878" cy="757329"/>
          </a:xfrm>
        </p:grpSpPr>
        <p:cxnSp>
          <p:nvCxnSpPr>
            <p:cNvPr id="322" name="Straight Connector 321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6644" y="11597665"/>
              <a:ext cx="0" cy="22665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4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43675" y="11800996"/>
              <a:ext cx="1985878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Respectful Relationships:</a:t>
              </a:r>
            </a:p>
            <a:p>
              <a:pPr algn="ctr" eaLnBrk="1" hangingPunct="1"/>
              <a:r>
                <a:rPr lang="en-US" altLang="en-US" sz="1000" i="1" dirty="0">
                  <a:cs typeface="Calibri" panose="020F0502020204030204" pitchFamily="34" charset="0"/>
                </a:rPr>
                <a:t>Good or bad relationships and managing conflict</a:t>
              </a:r>
            </a:p>
          </p:txBody>
        </p:sp>
      </p:grpSp>
      <p:sp>
        <p:nvSpPr>
          <p:cNvPr id="388" name="TextBox 16">
            <a:extLst>
              <a:ext uri="{FF2B5EF4-FFF2-40B4-BE49-F238E27FC236}">
                <a16:creationId xmlns:a16="http://schemas.microsoft.com/office/drawing/2014/main" id="{C3D4E12E-CCD6-45C4-B4A7-0A3387BAD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0032" y="6208633"/>
            <a:ext cx="175731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000" b="1" dirty="0">
                <a:latin typeface="+mn-lt"/>
                <a:cs typeface="Calibri" panose="020F0502020204030204" pitchFamily="34" charset="0"/>
              </a:rPr>
              <a:t>The Ethics of Sex 1:</a:t>
            </a:r>
          </a:p>
          <a:p>
            <a:pPr algn="ctr" eaLnBrk="1" hangingPunct="1"/>
            <a:r>
              <a:rPr lang="en-US" altLang="en-US" sz="1000" i="1" dirty="0">
                <a:cs typeface="Calibri"/>
              </a:rPr>
              <a:t>Healthy relationships, consent, forced marriage and pornography</a:t>
            </a:r>
            <a:endParaRPr lang="en-US" altLang="en-US" sz="1000" i="1" dirty="0">
              <a:ea typeface="Calibri"/>
              <a:cs typeface="Calibri"/>
            </a:endParaRPr>
          </a:p>
          <a:p>
            <a:pPr algn="ctr" eaLnBrk="1" hangingPunct="1"/>
            <a:endParaRPr lang="en-US" altLang="en-US" sz="1000" b="1" dirty="0">
              <a:latin typeface="+mn-lt"/>
              <a:cs typeface="Calibri" panose="020F0502020204030204" pitchFamily="34" charset="0"/>
            </a:endParaRPr>
          </a:p>
        </p:txBody>
      </p:sp>
      <p:cxnSp>
        <p:nvCxnSpPr>
          <p:cNvPr id="391" name="Straight Connector 390">
            <a:extLst>
              <a:ext uri="{FF2B5EF4-FFF2-40B4-BE49-F238E27FC236}">
                <a16:creationId xmlns:a16="http://schemas.microsoft.com/office/drawing/2014/main" id="{A9FE717E-6C27-44C3-BF18-C9A63FB53C74}"/>
              </a:ext>
            </a:extLst>
          </p:cNvPr>
          <p:cNvCxnSpPr>
            <a:cxnSpLocks/>
          </p:cNvCxnSpPr>
          <p:nvPr/>
        </p:nvCxnSpPr>
        <p:spPr>
          <a:xfrm>
            <a:off x="5032581" y="6882024"/>
            <a:ext cx="0" cy="224838"/>
          </a:xfrm>
          <a:prstGeom prst="line">
            <a:avLst/>
          </a:prstGeom>
          <a:ln w="57150">
            <a:solidFill>
              <a:srgbClr val="014A2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9" name="TextBox 16">
            <a:extLst>
              <a:ext uri="{FF2B5EF4-FFF2-40B4-BE49-F238E27FC236}">
                <a16:creationId xmlns:a16="http://schemas.microsoft.com/office/drawing/2014/main" id="{C3D4E12E-CCD6-45C4-B4A7-0A3387BAD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8441" y="7779956"/>
            <a:ext cx="159960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000" b="1" dirty="0">
                <a:latin typeface="+mn-lt"/>
                <a:cs typeface="Calibri" panose="020F0502020204030204" pitchFamily="34" charset="0"/>
              </a:rPr>
              <a:t>My Amazing Teenage Brain:</a:t>
            </a:r>
          </a:p>
          <a:p>
            <a:pPr algn="ctr" eaLnBrk="1" hangingPunct="1"/>
            <a:r>
              <a:rPr lang="en-US" altLang="en-US" sz="1000" i="1" dirty="0">
                <a:latin typeface="+mn-lt"/>
                <a:cs typeface="Calibri" panose="020F0502020204030204" pitchFamily="34" charset="0"/>
              </a:rPr>
              <a:t>How to look after and develop your teenage brain</a:t>
            </a:r>
          </a:p>
        </p:txBody>
      </p:sp>
      <p:grpSp>
        <p:nvGrpSpPr>
          <p:cNvPr id="414" name="Group 413"/>
          <p:cNvGrpSpPr/>
          <p:nvPr/>
        </p:nvGrpSpPr>
        <p:grpSpPr>
          <a:xfrm>
            <a:off x="3259074" y="5329548"/>
            <a:ext cx="2515994" cy="762092"/>
            <a:chOff x="5212440" y="11597665"/>
            <a:chExt cx="2062595" cy="762092"/>
          </a:xfrm>
        </p:grpSpPr>
        <p:cxnSp>
          <p:nvCxnSpPr>
            <p:cNvPr id="415" name="Straight Connector 414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43809" y="11597665"/>
              <a:ext cx="0" cy="22665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12440" y="11805759"/>
              <a:ext cx="206259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Managing my Mental Health:</a:t>
              </a:r>
            </a:p>
            <a:p>
              <a:pPr algn="ctr" eaLnBrk="1" hangingPunct="1"/>
              <a:r>
                <a:rPr lang="en-US" altLang="en-US" sz="1000" i="1" dirty="0">
                  <a:latin typeface="Calibri"/>
                  <a:ea typeface="Calibri"/>
                  <a:cs typeface="Calibri"/>
                </a:rPr>
                <a:t>Learning resilience techniques to  understand and manage mental health</a:t>
              </a:r>
            </a:p>
          </p:txBody>
        </p:sp>
      </p:grpSp>
      <p:grpSp>
        <p:nvGrpSpPr>
          <p:cNvPr id="417" name="Group 416"/>
          <p:cNvGrpSpPr/>
          <p:nvPr/>
        </p:nvGrpSpPr>
        <p:grpSpPr>
          <a:xfrm>
            <a:off x="4149390" y="4190986"/>
            <a:ext cx="3136034" cy="740153"/>
            <a:chOff x="3864840" y="10458646"/>
            <a:chExt cx="3136034" cy="740153"/>
          </a:xfrm>
        </p:grpSpPr>
        <p:sp>
          <p:nvSpPr>
            <p:cNvPr id="418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4840" y="10458646"/>
              <a:ext cx="3136034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Healthy Relationships:</a:t>
              </a:r>
            </a:p>
            <a:p>
              <a:pPr algn="ctr" eaLnBrk="1" hangingPunct="1"/>
              <a:r>
                <a:rPr lang="en-US" altLang="en-US" sz="1000" i="1" dirty="0">
                  <a:cs typeface="Calibri" panose="020F0502020204030204" pitchFamily="34" charset="0"/>
                </a:rPr>
                <a:t>Relationship types, managing conflict, coercive control and criminal justice system</a:t>
              </a:r>
            </a:p>
          </p:txBody>
        </p:sp>
        <p:cxnSp>
          <p:nvCxnSpPr>
            <p:cNvPr id="419" name="Straight Connector 418">
              <a:extLst>
                <a:ext uri="{FF2B5EF4-FFF2-40B4-BE49-F238E27FC236}">
                  <a16:creationId xmlns:a16="http://schemas.microsoft.com/office/drawing/2014/main" id="{A9FE717E-6C27-44C3-BF18-C9A63FB53C74}"/>
                </a:ext>
              </a:extLst>
            </p:cNvPr>
            <p:cNvCxnSpPr>
              <a:cxnSpLocks/>
            </p:cNvCxnSpPr>
            <p:nvPr/>
          </p:nvCxnSpPr>
          <p:spPr>
            <a:xfrm>
              <a:off x="5428191" y="10973961"/>
              <a:ext cx="0" cy="22483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0" name="Group 419"/>
          <p:cNvGrpSpPr/>
          <p:nvPr/>
        </p:nvGrpSpPr>
        <p:grpSpPr>
          <a:xfrm>
            <a:off x="6643610" y="5263467"/>
            <a:ext cx="2939107" cy="750979"/>
            <a:chOff x="3254899" y="11597665"/>
            <a:chExt cx="2939107" cy="750979"/>
          </a:xfrm>
        </p:grpSpPr>
        <p:cxnSp>
          <p:nvCxnSpPr>
            <p:cNvPr id="421" name="Straight Connector 420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26794" y="11597665"/>
              <a:ext cx="0" cy="22665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2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54899" y="11794646"/>
              <a:ext cx="2939107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latin typeface="Calibri"/>
                  <a:ea typeface="Calibri"/>
                  <a:cs typeface="Calibri"/>
                </a:rPr>
                <a:t>Understanding Politics</a:t>
              </a:r>
              <a:endParaRPr lang="en-US" altLang="en-US" sz="1000" b="1" dirty="0">
                <a:cs typeface="Calibri" panose="020F0502020204030204" pitchFamily="34" charset="0"/>
              </a:endParaRPr>
            </a:p>
            <a:p>
              <a:pPr algn="ctr" eaLnBrk="1" hangingPunct="1"/>
              <a:r>
                <a:rPr lang="en-US" altLang="en-US" sz="1000" i="1" dirty="0">
                  <a:latin typeface="Calibri"/>
                  <a:ea typeface="Calibri"/>
                  <a:cs typeface="Calibri"/>
                </a:rPr>
                <a:t>The British Political System, how it works, the UKs place in the world, your voice and protesting</a:t>
              </a:r>
            </a:p>
          </p:txBody>
        </p:sp>
      </p:grpSp>
      <p:grpSp>
        <p:nvGrpSpPr>
          <p:cNvPr id="427" name="Group 426"/>
          <p:cNvGrpSpPr/>
          <p:nvPr/>
        </p:nvGrpSpPr>
        <p:grpSpPr>
          <a:xfrm>
            <a:off x="4034597" y="2164017"/>
            <a:ext cx="3251403" cy="602973"/>
            <a:chOff x="6389897" y="10595826"/>
            <a:chExt cx="3251403" cy="602973"/>
          </a:xfrm>
        </p:grpSpPr>
        <p:sp>
          <p:nvSpPr>
            <p:cNvPr id="428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89897" y="10595826"/>
              <a:ext cx="325140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The Serious Side of Sex:</a:t>
              </a:r>
            </a:p>
            <a:p>
              <a:pPr algn="ctr" eaLnBrk="1" hangingPunct="1"/>
              <a:r>
                <a:rPr lang="en-US" altLang="en-US" sz="1000" i="1" dirty="0">
                  <a:cs typeface="Calibri" panose="020F0502020204030204" pitchFamily="34" charset="0"/>
                </a:rPr>
                <a:t>Pregnancy, pregnancy options, contraception, menopause</a:t>
              </a:r>
            </a:p>
          </p:txBody>
        </p:sp>
        <p:cxnSp>
          <p:nvCxnSpPr>
            <p:cNvPr id="429" name="Straight Connector 428">
              <a:extLst>
                <a:ext uri="{FF2B5EF4-FFF2-40B4-BE49-F238E27FC236}">
                  <a16:creationId xmlns:a16="http://schemas.microsoft.com/office/drawing/2014/main" id="{A9FE717E-6C27-44C3-BF18-C9A63FB53C74}"/>
                </a:ext>
              </a:extLst>
            </p:cNvPr>
            <p:cNvCxnSpPr>
              <a:cxnSpLocks/>
            </p:cNvCxnSpPr>
            <p:nvPr/>
          </p:nvCxnSpPr>
          <p:spPr>
            <a:xfrm>
              <a:off x="8014239" y="10973961"/>
              <a:ext cx="0" cy="22483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0" name="Group 429"/>
          <p:cNvGrpSpPr/>
          <p:nvPr/>
        </p:nvGrpSpPr>
        <p:grpSpPr>
          <a:xfrm>
            <a:off x="2425700" y="3161746"/>
            <a:ext cx="2953517" cy="601854"/>
            <a:chOff x="5866073" y="11597665"/>
            <a:chExt cx="2953517" cy="601854"/>
          </a:xfrm>
        </p:grpSpPr>
        <p:cxnSp>
          <p:nvCxnSpPr>
            <p:cNvPr id="431" name="Straight Connector 430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6644" y="11597665"/>
              <a:ext cx="0" cy="22665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2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6073" y="11799409"/>
              <a:ext cx="295351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Communication is Key:</a:t>
              </a:r>
            </a:p>
            <a:p>
              <a:pPr algn="ctr" eaLnBrk="1" hangingPunct="1"/>
              <a:r>
                <a:rPr lang="en-US" altLang="en-US" sz="1000" i="1" dirty="0">
                  <a:cs typeface="Calibri" panose="020F0502020204030204" pitchFamily="34" charset="0"/>
                </a:rPr>
                <a:t>Sexual harassment, consent, pornography, ideology</a:t>
              </a:r>
            </a:p>
          </p:txBody>
        </p:sp>
      </p:grpSp>
      <p:grpSp>
        <p:nvGrpSpPr>
          <p:cNvPr id="433" name="Group 432"/>
          <p:cNvGrpSpPr/>
          <p:nvPr/>
        </p:nvGrpSpPr>
        <p:grpSpPr>
          <a:xfrm>
            <a:off x="1494427" y="2059124"/>
            <a:ext cx="2138833" cy="714065"/>
            <a:chOff x="5611820" y="10484734"/>
            <a:chExt cx="2138833" cy="714065"/>
          </a:xfrm>
        </p:grpSpPr>
        <p:sp>
          <p:nvSpPr>
            <p:cNvPr id="434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11820" y="10484734"/>
              <a:ext cx="2138833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Personal Safety:</a:t>
              </a:r>
            </a:p>
            <a:p>
              <a:pPr algn="ctr" eaLnBrk="1" hangingPunct="1"/>
              <a:r>
                <a:rPr lang="en-US" altLang="en-US" sz="1000" i="1" dirty="0">
                  <a:latin typeface="Calibri"/>
                  <a:ea typeface="Calibri"/>
                  <a:cs typeface="Calibri"/>
                </a:rPr>
                <a:t>Drugs, alcohol, misinformation, safety and first aid</a:t>
              </a:r>
            </a:p>
          </p:txBody>
        </p:sp>
        <p:cxnSp>
          <p:nvCxnSpPr>
            <p:cNvPr id="435" name="Straight Connector 434">
              <a:extLst>
                <a:ext uri="{FF2B5EF4-FFF2-40B4-BE49-F238E27FC236}">
                  <a16:creationId xmlns:a16="http://schemas.microsoft.com/office/drawing/2014/main" id="{A9FE717E-6C27-44C3-BF18-C9A63FB53C74}"/>
                </a:ext>
              </a:extLst>
            </p:cNvPr>
            <p:cNvCxnSpPr>
              <a:cxnSpLocks/>
            </p:cNvCxnSpPr>
            <p:nvPr/>
          </p:nvCxnSpPr>
          <p:spPr>
            <a:xfrm>
              <a:off x="6656916" y="10973961"/>
              <a:ext cx="0" cy="22483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4" name="TextBox 16">
            <a:extLst>
              <a:ext uri="{FF2B5EF4-FFF2-40B4-BE49-F238E27FC236}">
                <a16:creationId xmlns:a16="http://schemas.microsoft.com/office/drawing/2014/main" id="{C3D4E12E-CCD6-45C4-B4A7-0A3387BAD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5220" y="12037032"/>
            <a:ext cx="14154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000" b="1" dirty="0">
                <a:cs typeface="Calibri" panose="020F0502020204030204" pitchFamily="34" charset="0"/>
              </a:rPr>
              <a:t>Lesson from Gloucestershire Police PC Murphy:</a:t>
            </a:r>
          </a:p>
          <a:p>
            <a:pPr algn="ctr" eaLnBrk="1" hangingPunct="1"/>
            <a:r>
              <a:rPr lang="en-US" altLang="en-US" sz="1000" i="1" dirty="0">
                <a:cs typeface="Calibri" panose="020F0502020204030204" pitchFamily="34" charset="0"/>
              </a:rPr>
              <a:t>Grooming</a:t>
            </a:r>
          </a:p>
        </p:txBody>
      </p:sp>
      <p:grpSp>
        <p:nvGrpSpPr>
          <p:cNvPr id="449" name="Group 448"/>
          <p:cNvGrpSpPr/>
          <p:nvPr/>
        </p:nvGrpSpPr>
        <p:grpSpPr>
          <a:xfrm>
            <a:off x="723281" y="8600497"/>
            <a:ext cx="1415465" cy="833824"/>
            <a:chOff x="4720458" y="10355449"/>
            <a:chExt cx="1415465" cy="833824"/>
          </a:xfrm>
        </p:grpSpPr>
        <p:sp>
          <p:nvSpPr>
            <p:cNvPr id="450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0458" y="10355449"/>
              <a:ext cx="1415465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Being Streetwise Online:</a:t>
              </a:r>
            </a:p>
            <a:p>
              <a:pPr algn="ctr" eaLnBrk="1" hangingPunct="1"/>
              <a:r>
                <a:rPr lang="en-US" altLang="en-US" sz="1000" i="1" dirty="0">
                  <a:cs typeface="Calibri" panose="020F0502020204030204" pitchFamily="34" charset="0"/>
                </a:rPr>
                <a:t>Living a Safe Life Online</a:t>
              </a:r>
            </a:p>
          </p:txBody>
        </p: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A9FE717E-6C27-44C3-BF18-C9A63FB53C74}"/>
                </a:ext>
              </a:extLst>
            </p:cNvPr>
            <p:cNvCxnSpPr>
              <a:cxnSpLocks/>
            </p:cNvCxnSpPr>
            <p:nvPr/>
          </p:nvCxnSpPr>
          <p:spPr>
            <a:xfrm>
              <a:off x="5428191" y="10880869"/>
              <a:ext cx="0" cy="308404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58" name="Straight Connector 457">
            <a:extLst>
              <a:ext uri="{FF2B5EF4-FFF2-40B4-BE49-F238E27FC236}">
                <a16:creationId xmlns:a16="http://schemas.microsoft.com/office/drawing/2014/main" id="{A9FE717E-6C27-44C3-BF18-C9A63FB53C74}"/>
              </a:ext>
            </a:extLst>
          </p:cNvPr>
          <p:cNvCxnSpPr>
            <a:cxnSpLocks/>
          </p:cNvCxnSpPr>
          <p:nvPr/>
        </p:nvCxnSpPr>
        <p:spPr>
          <a:xfrm>
            <a:off x="2907847" y="9042555"/>
            <a:ext cx="0" cy="224838"/>
          </a:xfrm>
          <a:prstGeom prst="line">
            <a:avLst/>
          </a:prstGeom>
          <a:ln w="57150">
            <a:solidFill>
              <a:srgbClr val="014A2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3" name="TextBox 16">
            <a:extLst>
              <a:ext uri="{FF2B5EF4-FFF2-40B4-BE49-F238E27FC236}">
                <a16:creationId xmlns:a16="http://schemas.microsoft.com/office/drawing/2014/main" id="{C3D4E12E-CCD6-45C4-B4A7-0A3387BAD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2556" y="9873118"/>
            <a:ext cx="198635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000" b="1" dirty="0">
                <a:cs typeface="Calibri" panose="020F0502020204030204" pitchFamily="34" charset="0"/>
              </a:rPr>
              <a:t>Drugs, the Law and my Choices:</a:t>
            </a:r>
          </a:p>
          <a:p>
            <a:pPr algn="ctr" eaLnBrk="1" hangingPunct="1"/>
            <a:r>
              <a:rPr lang="en-US" altLang="en-US" sz="1000" i="1" dirty="0">
                <a:cs typeface="Calibri" panose="020F0502020204030204" pitchFamily="34" charset="0"/>
              </a:rPr>
              <a:t>Legal and illegal drugs and the Law around them</a:t>
            </a:r>
          </a:p>
        </p:txBody>
      </p:sp>
      <p:grpSp>
        <p:nvGrpSpPr>
          <p:cNvPr id="465" name="Group 464"/>
          <p:cNvGrpSpPr/>
          <p:nvPr/>
        </p:nvGrpSpPr>
        <p:grpSpPr>
          <a:xfrm>
            <a:off x="4215521" y="8414931"/>
            <a:ext cx="1645584" cy="1484320"/>
            <a:chOff x="5691060" y="10340003"/>
            <a:chExt cx="1645584" cy="1484320"/>
          </a:xfrm>
        </p:grpSpPr>
        <p:cxnSp>
          <p:nvCxnSpPr>
            <p:cNvPr id="466" name="Straight Connector 465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36644" y="11597665"/>
              <a:ext cx="0" cy="22665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7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691060" y="10340003"/>
              <a:ext cx="141546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latin typeface="+mn-lt"/>
                  <a:cs typeface="Calibri" panose="020F0502020204030204" pitchFamily="34" charset="0"/>
                </a:rPr>
                <a:t>Lesson from Gloucestershire Police PC Murphy:</a:t>
              </a:r>
            </a:p>
            <a:p>
              <a:pPr algn="ctr" eaLnBrk="1" hangingPunct="1"/>
              <a:r>
                <a:rPr lang="en-US" altLang="en-US" sz="1000" i="1" dirty="0">
                  <a:latin typeface="+mn-lt"/>
                  <a:cs typeface="Calibri" panose="020F0502020204030204" pitchFamily="34" charset="0"/>
                </a:rPr>
                <a:t>Exploitation</a:t>
              </a:r>
            </a:p>
          </p:txBody>
        </p:sp>
      </p:grpSp>
      <p:grpSp>
        <p:nvGrpSpPr>
          <p:cNvPr id="475" name="Group 474"/>
          <p:cNvGrpSpPr/>
          <p:nvPr/>
        </p:nvGrpSpPr>
        <p:grpSpPr>
          <a:xfrm>
            <a:off x="2058593" y="6330705"/>
            <a:ext cx="4882403" cy="1428723"/>
            <a:chOff x="3563558" y="10445453"/>
            <a:chExt cx="4882403" cy="1428723"/>
          </a:xfrm>
        </p:grpSpPr>
        <p:cxnSp>
          <p:nvCxnSpPr>
            <p:cNvPr id="476" name="Straight Connector 475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45961" y="11617398"/>
              <a:ext cx="0" cy="25677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7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63558" y="10445453"/>
              <a:ext cx="1698508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The Ethics of Sex 2</a:t>
              </a:r>
              <a:r>
                <a:rPr lang="en-US" altLang="en-US" sz="1000" b="1" dirty="0">
                  <a:latin typeface="+mn-lt"/>
                  <a:cs typeface="Calibri" panose="020F0502020204030204" pitchFamily="34" charset="0"/>
                </a:rPr>
                <a:t>:</a:t>
              </a:r>
            </a:p>
            <a:p>
              <a:pPr algn="ctr" eaLnBrk="1" hangingPunct="1"/>
              <a:r>
                <a:rPr lang="en-US" altLang="en-US" sz="1000" i="1" dirty="0">
                  <a:cs typeface="Calibri"/>
                </a:rPr>
                <a:t>Healthy relationships, contraception and STIs</a:t>
              </a:r>
              <a:endParaRPr lang="en-US" altLang="en-US" sz="1000" i="1" dirty="0">
                <a:ea typeface="Calibri"/>
                <a:cs typeface="Calibri"/>
              </a:endParaRPr>
            </a:p>
          </p:txBody>
        </p:sp>
      </p:grpSp>
      <p:cxnSp>
        <p:nvCxnSpPr>
          <p:cNvPr id="479" name="Straight Connector 478">
            <a:extLst>
              <a:ext uri="{FF2B5EF4-FFF2-40B4-BE49-F238E27FC236}">
                <a16:creationId xmlns:a16="http://schemas.microsoft.com/office/drawing/2014/main" id="{CAD20012-F153-49D7-AD2F-3D1329C67E3F}"/>
              </a:ext>
            </a:extLst>
          </p:cNvPr>
          <p:cNvCxnSpPr>
            <a:cxnSpLocks/>
          </p:cNvCxnSpPr>
          <p:nvPr/>
        </p:nvCxnSpPr>
        <p:spPr>
          <a:xfrm flipV="1">
            <a:off x="4021338" y="7502650"/>
            <a:ext cx="0" cy="226658"/>
          </a:xfrm>
          <a:prstGeom prst="line">
            <a:avLst/>
          </a:prstGeom>
          <a:ln w="57150">
            <a:solidFill>
              <a:srgbClr val="014A2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3" name="Straight Connector 482">
            <a:extLst>
              <a:ext uri="{FF2B5EF4-FFF2-40B4-BE49-F238E27FC236}">
                <a16:creationId xmlns:a16="http://schemas.microsoft.com/office/drawing/2014/main" id="{A9FE717E-6C27-44C3-BF18-C9A63FB53C74}"/>
              </a:ext>
            </a:extLst>
          </p:cNvPr>
          <p:cNvCxnSpPr>
            <a:cxnSpLocks/>
          </p:cNvCxnSpPr>
          <p:nvPr/>
        </p:nvCxnSpPr>
        <p:spPr>
          <a:xfrm>
            <a:off x="2883629" y="6882024"/>
            <a:ext cx="0" cy="224838"/>
          </a:xfrm>
          <a:prstGeom prst="line">
            <a:avLst/>
          </a:prstGeom>
          <a:ln w="57150">
            <a:solidFill>
              <a:srgbClr val="014A2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" name="TextBox 16">
            <a:extLst>
              <a:ext uri="{FF2B5EF4-FFF2-40B4-BE49-F238E27FC236}">
                <a16:creationId xmlns:a16="http://schemas.microsoft.com/office/drawing/2014/main" id="{C3D4E12E-CCD6-45C4-B4A7-0A3387BAD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8045" y="7694813"/>
            <a:ext cx="19577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000" b="1" dirty="0">
                <a:latin typeface="+mn-lt"/>
                <a:cs typeface="Calibri" panose="020F0502020204030204" pitchFamily="34" charset="0"/>
              </a:rPr>
              <a:t>Lesson from Gloucestershire Police PC Murphy:</a:t>
            </a:r>
          </a:p>
          <a:p>
            <a:pPr algn="ctr" eaLnBrk="1" hangingPunct="1"/>
            <a:r>
              <a:rPr lang="en-US" altLang="en-US" sz="1000" i="1" dirty="0">
                <a:latin typeface="+mn-lt"/>
                <a:cs typeface="Calibri" panose="020F0502020204030204" pitchFamily="34" charset="0"/>
              </a:rPr>
              <a:t>Anti-Social Behaviour and Stop and Search</a:t>
            </a:r>
          </a:p>
        </p:txBody>
      </p:sp>
      <p:grpSp>
        <p:nvGrpSpPr>
          <p:cNvPr id="487" name="Group 486"/>
          <p:cNvGrpSpPr/>
          <p:nvPr/>
        </p:nvGrpSpPr>
        <p:grpSpPr>
          <a:xfrm>
            <a:off x="1246062" y="4311975"/>
            <a:ext cx="1905063" cy="600453"/>
            <a:chOff x="4475996" y="10598346"/>
            <a:chExt cx="1905063" cy="600453"/>
          </a:xfrm>
        </p:grpSpPr>
        <p:sp>
          <p:nvSpPr>
            <p:cNvPr id="488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75996" y="10598346"/>
              <a:ext cx="190506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Building for the Future:</a:t>
              </a:r>
            </a:p>
            <a:p>
              <a:pPr algn="ctr" eaLnBrk="1" hangingPunct="1"/>
              <a:r>
                <a:rPr lang="en-US" altLang="en-US" sz="1000" i="1" dirty="0">
                  <a:cs typeface="Calibri" panose="020F0502020204030204" pitchFamily="34" charset="0"/>
                </a:rPr>
                <a:t>Skills, careers and finances</a:t>
              </a:r>
            </a:p>
          </p:txBody>
        </p:sp>
        <p:cxnSp>
          <p:nvCxnSpPr>
            <p:cNvPr id="489" name="Straight Connector 488">
              <a:extLst>
                <a:ext uri="{FF2B5EF4-FFF2-40B4-BE49-F238E27FC236}">
                  <a16:creationId xmlns:a16="http://schemas.microsoft.com/office/drawing/2014/main" id="{A9FE717E-6C27-44C3-BF18-C9A63FB53C74}"/>
                </a:ext>
              </a:extLst>
            </p:cNvPr>
            <p:cNvCxnSpPr>
              <a:cxnSpLocks/>
            </p:cNvCxnSpPr>
            <p:nvPr/>
          </p:nvCxnSpPr>
          <p:spPr>
            <a:xfrm>
              <a:off x="5428191" y="10973961"/>
              <a:ext cx="0" cy="22483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1" name="Group 490"/>
          <p:cNvGrpSpPr/>
          <p:nvPr/>
        </p:nvGrpSpPr>
        <p:grpSpPr>
          <a:xfrm>
            <a:off x="6393303" y="3140140"/>
            <a:ext cx="1610144" cy="603441"/>
            <a:chOff x="6391880" y="11597665"/>
            <a:chExt cx="1610144" cy="603441"/>
          </a:xfrm>
        </p:grpSpPr>
        <p:cxnSp>
          <p:nvCxnSpPr>
            <p:cNvPr id="492" name="Straight Connector 491">
              <a:extLst>
                <a:ext uri="{FF2B5EF4-FFF2-40B4-BE49-F238E27FC236}">
                  <a16:creationId xmlns:a16="http://schemas.microsoft.com/office/drawing/2014/main" id="{CAD20012-F153-49D7-AD2F-3D1329C67E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93766" y="11597665"/>
              <a:ext cx="0" cy="226658"/>
            </a:xfrm>
            <a:prstGeom prst="line">
              <a:avLst/>
            </a:prstGeom>
            <a:ln w="57150">
              <a:solidFill>
                <a:srgbClr val="014A2C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3" name="TextBox 16">
              <a:extLst>
                <a:ext uri="{FF2B5EF4-FFF2-40B4-BE49-F238E27FC236}">
                  <a16:creationId xmlns:a16="http://schemas.microsoft.com/office/drawing/2014/main" id="{C3D4E12E-CCD6-45C4-B4A7-0A3387BADD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91880" y="11800996"/>
              <a:ext cx="161014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1093788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00" b="1" dirty="0">
                  <a:cs typeface="Calibri" panose="020F0502020204030204" pitchFamily="34" charset="0"/>
                </a:rPr>
                <a:t>Next Steps:</a:t>
              </a:r>
            </a:p>
            <a:p>
              <a:pPr algn="ctr" eaLnBrk="1" hangingPunct="1"/>
              <a:r>
                <a:rPr lang="en-US" altLang="en-US" sz="1000" i="1" dirty="0">
                  <a:cs typeface="Calibri" panose="020F0502020204030204" pitchFamily="34" charset="0"/>
                </a:rPr>
                <a:t>Skills, careers and finances</a:t>
              </a:r>
            </a:p>
          </p:txBody>
        </p:sp>
      </p:grp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879442"/>
              </p:ext>
            </p:extLst>
          </p:nvPr>
        </p:nvGraphicFramePr>
        <p:xfrm>
          <a:off x="176478" y="1471547"/>
          <a:ext cx="9226775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827">
                  <a:extLst>
                    <a:ext uri="{9D8B030D-6E8A-4147-A177-3AD203B41FA5}">
                      <a16:colId xmlns:a16="http://schemas.microsoft.com/office/drawing/2014/main" val="1647973592"/>
                    </a:ext>
                  </a:extLst>
                </a:gridCol>
                <a:gridCol w="1079130">
                  <a:extLst>
                    <a:ext uri="{9D8B030D-6E8A-4147-A177-3AD203B41FA5}">
                      <a16:colId xmlns:a16="http://schemas.microsoft.com/office/drawing/2014/main" val="4131000161"/>
                    </a:ext>
                  </a:extLst>
                </a:gridCol>
                <a:gridCol w="527574">
                  <a:extLst>
                    <a:ext uri="{9D8B030D-6E8A-4147-A177-3AD203B41FA5}">
                      <a16:colId xmlns:a16="http://schemas.microsoft.com/office/drawing/2014/main" val="421667082"/>
                    </a:ext>
                  </a:extLst>
                </a:gridCol>
                <a:gridCol w="1254739">
                  <a:extLst>
                    <a:ext uri="{9D8B030D-6E8A-4147-A177-3AD203B41FA5}">
                      <a16:colId xmlns:a16="http://schemas.microsoft.com/office/drawing/2014/main" val="320536442"/>
                    </a:ext>
                  </a:extLst>
                </a:gridCol>
                <a:gridCol w="515584">
                  <a:extLst>
                    <a:ext uri="{9D8B030D-6E8A-4147-A177-3AD203B41FA5}">
                      <a16:colId xmlns:a16="http://schemas.microsoft.com/office/drawing/2014/main" val="2809394087"/>
                    </a:ext>
                  </a:extLst>
                </a:gridCol>
                <a:gridCol w="515584">
                  <a:extLst>
                    <a:ext uri="{9D8B030D-6E8A-4147-A177-3AD203B41FA5}">
                      <a16:colId xmlns:a16="http://schemas.microsoft.com/office/drawing/2014/main" val="729708959"/>
                    </a:ext>
                  </a:extLst>
                </a:gridCol>
                <a:gridCol w="1163062">
                  <a:extLst>
                    <a:ext uri="{9D8B030D-6E8A-4147-A177-3AD203B41FA5}">
                      <a16:colId xmlns:a16="http://schemas.microsoft.com/office/drawing/2014/main" val="2155165671"/>
                    </a:ext>
                  </a:extLst>
                </a:gridCol>
                <a:gridCol w="497598">
                  <a:extLst>
                    <a:ext uri="{9D8B030D-6E8A-4147-A177-3AD203B41FA5}">
                      <a16:colId xmlns:a16="http://schemas.microsoft.com/office/drawing/2014/main" val="1634123190"/>
                    </a:ext>
                  </a:extLst>
                </a:gridCol>
                <a:gridCol w="1378888">
                  <a:extLst>
                    <a:ext uri="{9D8B030D-6E8A-4147-A177-3AD203B41FA5}">
                      <a16:colId xmlns:a16="http://schemas.microsoft.com/office/drawing/2014/main" val="2635748734"/>
                    </a:ext>
                  </a:extLst>
                </a:gridCol>
                <a:gridCol w="503594">
                  <a:extLst>
                    <a:ext uri="{9D8B030D-6E8A-4147-A177-3AD203B41FA5}">
                      <a16:colId xmlns:a16="http://schemas.microsoft.com/office/drawing/2014/main" val="1481473211"/>
                    </a:ext>
                  </a:extLst>
                </a:gridCol>
                <a:gridCol w="1268195">
                  <a:extLst>
                    <a:ext uri="{9D8B030D-6E8A-4147-A177-3AD203B41FA5}">
                      <a16:colId xmlns:a16="http://schemas.microsoft.com/office/drawing/2014/main" val="3543535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Relationships and Sex Education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Physical Health and Wellbeing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>
                      <a:noFill/>
                    </a:lnL>
                    <a:lnR w="0">
                      <a:noFill/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Mental Health and Wellbeing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0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Financial Literacy and Careers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601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Citizenship and Political Literacy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233866"/>
                  </a:ext>
                </a:extLst>
              </a:tr>
            </a:tbl>
          </a:graphicData>
        </a:graphic>
      </p:graphicFrame>
      <p:pic>
        <p:nvPicPr>
          <p:cNvPr id="128" name="Picture 127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268888" y="1497892"/>
            <a:ext cx="338319" cy="352800"/>
          </a:xfrm>
          <a:prstGeom prst="rect">
            <a:avLst/>
          </a:prstGeom>
        </p:spPr>
      </p:pic>
      <p:pic>
        <p:nvPicPr>
          <p:cNvPr id="129" name="Picture 128" descr="A close up of a logo&#10;&#10;Description automatically generated">
            <a:extLst>
              <a:ext uri="{FF2B5EF4-FFF2-40B4-BE49-F238E27FC236}">
                <a16:creationId xmlns:a16="http://schemas.microsoft.com/office/drawing/2014/main" id="{1095D2DD-808E-4B1F-B642-F0700EAE97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1635" r="7934" b="15606"/>
          <a:stretch/>
        </p:blipFill>
        <p:spPr>
          <a:xfrm>
            <a:off x="1870984" y="1556278"/>
            <a:ext cx="360000" cy="352545"/>
          </a:xfrm>
          <a:prstGeom prst="rect">
            <a:avLst/>
          </a:prstGeom>
        </p:spPr>
      </p:pic>
      <p:pic>
        <p:nvPicPr>
          <p:cNvPr id="130" name="Picture 129" descr="A close up of a logo&#10;&#10;Description automatically generated">
            <a:extLst>
              <a:ext uri="{FF2B5EF4-FFF2-40B4-BE49-F238E27FC236}">
                <a16:creationId xmlns:a16="http://schemas.microsoft.com/office/drawing/2014/main" id="{E43A2E6A-2294-4EF1-B2BD-47C676B779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r="10000" b="13333"/>
          <a:stretch/>
        </p:blipFill>
        <p:spPr>
          <a:xfrm>
            <a:off x="3852877" y="1497892"/>
            <a:ext cx="336923" cy="360000"/>
          </a:xfrm>
          <a:prstGeom prst="rect">
            <a:avLst/>
          </a:prstGeom>
        </p:spPr>
      </p:pic>
      <p:pic>
        <p:nvPicPr>
          <p:cNvPr id="131" name="Picture 130" descr="A close up of a logo&#10;&#10;Description automatically generated">
            <a:extLst>
              <a:ext uri="{FF2B5EF4-FFF2-40B4-BE49-F238E27FC236}">
                <a16:creationId xmlns:a16="http://schemas.microsoft.com/office/drawing/2014/main" id="{65A526A1-7ECD-40BF-9F98-C9EF6223DB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0" t="10383" r="23926" b="26628"/>
          <a:stretch/>
        </p:blipFill>
        <p:spPr>
          <a:xfrm>
            <a:off x="5941212" y="1495081"/>
            <a:ext cx="293962" cy="360000"/>
          </a:xfrm>
          <a:prstGeom prst="rect">
            <a:avLst/>
          </a:prstGeom>
        </p:spPr>
      </p:pic>
      <p:pic>
        <p:nvPicPr>
          <p:cNvPr id="132" name="Picture 131" descr="A close up of a logo&#10;&#10;Description automatically generated">
            <a:extLst>
              <a:ext uri="{FF2B5EF4-FFF2-40B4-BE49-F238E27FC236}">
                <a16:creationId xmlns:a16="http://schemas.microsoft.com/office/drawing/2014/main" id="{9D469CA1-2180-4F1A-9E79-F095EC83494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5" t="6465" r="18644" b="28018"/>
          <a:stretch/>
        </p:blipFill>
        <p:spPr>
          <a:xfrm>
            <a:off x="7785105" y="1495081"/>
            <a:ext cx="317060" cy="360000"/>
          </a:xfrm>
          <a:prstGeom prst="rect">
            <a:avLst/>
          </a:prstGeom>
        </p:spPr>
      </p:pic>
      <p:pic>
        <p:nvPicPr>
          <p:cNvPr id="133" name="Picture 132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3586877" y="2092662"/>
            <a:ext cx="338319" cy="352800"/>
          </a:xfrm>
          <a:prstGeom prst="rect">
            <a:avLst/>
          </a:prstGeom>
        </p:spPr>
      </p:pic>
      <p:pic>
        <p:nvPicPr>
          <p:cNvPr id="134" name="Picture 133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7099172" y="2201288"/>
            <a:ext cx="338319" cy="352800"/>
          </a:xfrm>
          <a:prstGeom prst="rect">
            <a:avLst/>
          </a:prstGeom>
        </p:spPr>
      </p:pic>
      <p:pic>
        <p:nvPicPr>
          <p:cNvPr id="135" name="Picture 134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2221916" y="3382426"/>
            <a:ext cx="338319" cy="352800"/>
          </a:xfrm>
          <a:prstGeom prst="rect">
            <a:avLst/>
          </a:prstGeom>
        </p:spPr>
      </p:pic>
      <p:pic>
        <p:nvPicPr>
          <p:cNvPr id="136" name="Picture 135" descr="A close up of a logo&#10;&#10;Description automatically generated">
            <a:extLst>
              <a:ext uri="{FF2B5EF4-FFF2-40B4-BE49-F238E27FC236}">
                <a16:creationId xmlns:a16="http://schemas.microsoft.com/office/drawing/2014/main" id="{65A526A1-7ECD-40BF-9F98-C9EF6223DB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0" t="10383" r="23926" b="26628"/>
          <a:stretch/>
        </p:blipFill>
        <p:spPr>
          <a:xfrm>
            <a:off x="6235174" y="3424043"/>
            <a:ext cx="293962" cy="360000"/>
          </a:xfrm>
          <a:prstGeom prst="rect">
            <a:avLst/>
          </a:prstGeom>
        </p:spPr>
      </p:pic>
      <p:pic>
        <p:nvPicPr>
          <p:cNvPr id="137" name="Picture 136" descr="A close up of a logo&#10;&#10;Description automatically generated">
            <a:extLst>
              <a:ext uri="{FF2B5EF4-FFF2-40B4-BE49-F238E27FC236}">
                <a16:creationId xmlns:a16="http://schemas.microsoft.com/office/drawing/2014/main" id="{9D469CA1-2180-4F1A-9E79-F095EC83494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5" t="6465" r="18644" b="28018"/>
          <a:stretch/>
        </p:blipFill>
        <p:spPr>
          <a:xfrm>
            <a:off x="6454425" y="5488754"/>
            <a:ext cx="317060" cy="360000"/>
          </a:xfrm>
          <a:prstGeom prst="rect">
            <a:avLst/>
          </a:prstGeom>
        </p:spPr>
      </p:pic>
      <p:pic>
        <p:nvPicPr>
          <p:cNvPr id="138" name="Picture 137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7099172" y="4298989"/>
            <a:ext cx="338319" cy="352800"/>
          </a:xfrm>
          <a:prstGeom prst="rect">
            <a:avLst/>
          </a:prstGeom>
        </p:spPr>
      </p:pic>
      <p:pic>
        <p:nvPicPr>
          <p:cNvPr id="139" name="Picture 138" descr="A close up of a logo&#10;&#10;Description automatically generated">
            <a:extLst>
              <a:ext uri="{FF2B5EF4-FFF2-40B4-BE49-F238E27FC236}">
                <a16:creationId xmlns:a16="http://schemas.microsoft.com/office/drawing/2014/main" id="{E43A2E6A-2294-4EF1-B2BD-47C676B779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r="10000" b="13333"/>
          <a:stretch/>
        </p:blipFill>
        <p:spPr>
          <a:xfrm>
            <a:off x="3025765" y="5445073"/>
            <a:ext cx="336923" cy="360000"/>
          </a:xfrm>
          <a:prstGeom prst="rect">
            <a:avLst/>
          </a:prstGeom>
        </p:spPr>
      </p:pic>
      <p:pic>
        <p:nvPicPr>
          <p:cNvPr id="140" name="Picture 139" descr="A close up of a logo&#10;&#10;Description automatically generated">
            <a:extLst>
              <a:ext uri="{FF2B5EF4-FFF2-40B4-BE49-F238E27FC236}">
                <a16:creationId xmlns:a16="http://schemas.microsoft.com/office/drawing/2014/main" id="{65A526A1-7ECD-40BF-9F98-C9EF6223DB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0" t="10383" r="23926" b="26628"/>
          <a:stretch/>
        </p:blipFill>
        <p:spPr>
          <a:xfrm>
            <a:off x="2921064" y="4334747"/>
            <a:ext cx="293962" cy="360000"/>
          </a:xfrm>
          <a:prstGeom prst="rect">
            <a:avLst/>
          </a:prstGeom>
        </p:spPr>
      </p:pic>
      <p:pic>
        <p:nvPicPr>
          <p:cNvPr id="141" name="Picture 140" descr="A close up of a logo&#10;&#10;Description automatically generated">
            <a:extLst>
              <a:ext uri="{FF2B5EF4-FFF2-40B4-BE49-F238E27FC236}">
                <a16:creationId xmlns:a16="http://schemas.microsoft.com/office/drawing/2014/main" id="{E43A2E6A-2294-4EF1-B2BD-47C676B779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r="10000" b="13333"/>
          <a:stretch/>
        </p:blipFill>
        <p:spPr>
          <a:xfrm>
            <a:off x="5919869" y="8172937"/>
            <a:ext cx="270466" cy="288991"/>
          </a:xfrm>
          <a:prstGeom prst="rect">
            <a:avLst/>
          </a:prstGeom>
        </p:spPr>
      </p:pic>
      <p:pic>
        <p:nvPicPr>
          <p:cNvPr id="142" name="Picture 141" descr="A close up of a logo&#10;&#10;Description automatically generated">
            <a:extLst>
              <a:ext uri="{FF2B5EF4-FFF2-40B4-BE49-F238E27FC236}">
                <a16:creationId xmlns:a16="http://schemas.microsoft.com/office/drawing/2014/main" id="{1095D2DD-808E-4B1F-B642-F0700EAE97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1635" r="7934" b="15606"/>
          <a:stretch/>
        </p:blipFill>
        <p:spPr>
          <a:xfrm>
            <a:off x="5753018" y="7896971"/>
            <a:ext cx="261873" cy="256450"/>
          </a:xfrm>
          <a:prstGeom prst="rect">
            <a:avLst/>
          </a:prstGeom>
        </p:spPr>
      </p:pic>
      <p:pic>
        <p:nvPicPr>
          <p:cNvPr id="145" name="Picture 144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5951763" y="7729308"/>
            <a:ext cx="338319" cy="352800"/>
          </a:xfrm>
          <a:prstGeom prst="rect">
            <a:avLst/>
          </a:prstGeom>
        </p:spPr>
      </p:pic>
      <p:pic>
        <p:nvPicPr>
          <p:cNvPr id="146" name="Picture 145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8808001" y="9864168"/>
            <a:ext cx="338319" cy="352800"/>
          </a:xfrm>
          <a:prstGeom prst="rect">
            <a:avLst/>
          </a:prstGeom>
        </p:spPr>
      </p:pic>
      <p:pic>
        <p:nvPicPr>
          <p:cNvPr id="147" name="Picture 146" descr="A close up of a logo&#10;&#10;Description automatically generated">
            <a:extLst>
              <a:ext uri="{FF2B5EF4-FFF2-40B4-BE49-F238E27FC236}">
                <a16:creationId xmlns:a16="http://schemas.microsoft.com/office/drawing/2014/main" id="{E43A2E6A-2294-4EF1-B2BD-47C676B779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r="10000" b="13333"/>
          <a:stretch/>
        </p:blipFill>
        <p:spPr>
          <a:xfrm>
            <a:off x="2383819" y="8847218"/>
            <a:ext cx="270466" cy="288991"/>
          </a:xfrm>
          <a:prstGeom prst="rect">
            <a:avLst/>
          </a:prstGeom>
        </p:spPr>
      </p:pic>
      <p:pic>
        <p:nvPicPr>
          <p:cNvPr id="148" name="Picture 147" descr="A close up of a logo&#10;&#10;Description automatically generated">
            <a:extLst>
              <a:ext uri="{FF2B5EF4-FFF2-40B4-BE49-F238E27FC236}">
                <a16:creationId xmlns:a16="http://schemas.microsoft.com/office/drawing/2014/main" id="{1095D2DD-808E-4B1F-B642-F0700EAE97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1635" r="7934" b="15606"/>
          <a:stretch/>
        </p:blipFill>
        <p:spPr>
          <a:xfrm>
            <a:off x="2448008" y="9860281"/>
            <a:ext cx="261873" cy="256450"/>
          </a:xfrm>
          <a:prstGeom prst="rect">
            <a:avLst/>
          </a:prstGeom>
        </p:spPr>
      </p:pic>
      <p:pic>
        <p:nvPicPr>
          <p:cNvPr id="149" name="Picture 148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554122" y="9250910"/>
            <a:ext cx="338319" cy="352800"/>
          </a:xfrm>
          <a:prstGeom prst="rect">
            <a:avLst/>
          </a:prstGeom>
        </p:spPr>
      </p:pic>
      <p:pic>
        <p:nvPicPr>
          <p:cNvPr id="150" name="Picture 149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4120032" y="10317714"/>
            <a:ext cx="338319" cy="352800"/>
          </a:xfrm>
          <a:prstGeom prst="rect">
            <a:avLst/>
          </a:prstGeom>
        </p:spPr>
      </p:pic>
      <p:pic>
        <p:nvPicPr>
          <p:cNvPr id="157" name="Picture 156" descr="A close up of a logo&#10;&#10;Description automatically generated">
            <a:extLst>
              <a:ext uri="{FF2B5EF4-FFF2-40B4-BE49-F238E27FC236}">
                <a16:creationId xmlns:a16="http://schemas.microsoft.com/office/drawing/2014/main" id="{9D469CA1-2180-4F1A-9E79-F095EC83494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55" t="6465" r="18644" b="28018"/>
          <a:stretch/>
        </p:blipFill>
        <p:spPr>
          <a:xfrm>
            <a:off x="1014044" y="12249800"/>
            <a:ext cx="305576" cy="346961"/>
          </a:xfrm>
          <a:prstGeom prst="rect">
            <a:avLst/>
          </a:prstGeom>
        </p:spPr>
      </p:pic>
      <p:pic>
        <p:nvPicPr>
          <p:cNvPr id="159" name="Picture 158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1129278" y="11791179"/>
            <a:ext cx="338319" cy="352800"/>
          </a:xfrm>
          <a:prstGeom prst="rect">
            <a:avLst/>
          </a:prstGeom>
        </p:spPr>
      </p:pic>
      <p:pic>
        <p:nvPicPr>
          <p:cNvPr id="160" name="Picture 159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4902391" y="12073400"/>
            <a:ext cx="338319" cy="352800"/>
          </a:xfrm>
          <a:prstGeom prst="rect">
            <a:avLst/>
          </a:prstGeom>
        </p:spPr>
      </p:pic>
      <p:pic>
        <p:nvPicPr>
          <p:cNvPr id="161" name="Picture 160" descr="A close up of a logo&#10;&#10;Description automatically generated">
            <a:extLst>
              <a:ext uri="{FF2B5EF4-FFF2-40B4-BE49-F238E27FC236}">
                <a16:creationId xmlns:a16="http://schemas.microsoft.com/office/drawing/2014/main" id="{A5D58810-ACD0-4FBA-BE61-97EA08A0A4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5952044" y="10781413"/>
            <a:ext cx="338319" cy="352800"/>
          </a:xfrm>
          <a:prstGeom prst="rect">
            <a:avLst/>
          </a:prstGeom>
        </p:spPr>
      </p:pic>
      <p:pic>
        <p:nvPicPr>
          <p:cNvPr id="162" name="Picture 161" descr="A close up of a logo&#10;&#10;Description automatically generated">
            <a:extLst>
              <a:ext uri="{FF2B5EF4-FFF2-40B4-BE49-F238E27FC236}">
                <a16:creationId xmlns:a16="http://schemas.microsoft.com/office/drawing/2014/main" id="{E43A2E6A-2294-4EF1-B2BD-47C676B779C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r="10000" b="13333"/>
          <a:stretch/>
        </p:blipFill>
        <p:spPr>
          <a:xfrm>
            <a:off x="7745292" y="12249800"/>
            <a:ext cx="270466" cy="288991"/>
          </a:xfrm>
          <a:prstGeom prst="rect">
            <a:avLst/>
          </a:prstGeom>
        </p:spPr>
      </p:pic>
      <p:pic>
        <p:nvPicPr>
          <p:cNvPr id="163" name="Picture 162" descr="A close up of a logo&#10;&#10;Description automatically generated">
            <a:extLst>
              <a:ext uri="{FF2B5EF4-FFF2-40B4-BE49-F238E27FC236}">
                <a16:creationId xmlns:a16="http://schemas.microsoft.com/office/drawing/2014/main" id="{65A526A1-7ECD-40BF-9F98-C9EF6223DB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0" t="10383" r="23926" b="26628"/>
          <a:stretch/>
        </p:blipFill>
        <p:spPr>
          <a:xfrm>
            <a:off x="8088352" y="12299265"/>
            <a:ext cx="214142" cy="262248"/>
          </a:xfrm>
          <a:prstGeom prst="rect">
            <a:avLst/>
          </a:prstGeom>
        </p:spPr>
      </p:pic>
      <p:pic>
        <p:nvPicPr>
          <p:cNvPr id="164" name="Picture 163" descr="A close up of a logo&#10;&#10;Description automatically generated">
            <a:extLst>
              <a:ext uri="{FF2B5EF4-FFF2-40B4-BE49-F238E27FC236}">
                <a16:creationId xmlns:a16="http://schemas.microsoft.com/office/drawing/2014/main" id="{65A526A1-7ECD-40BF-9F98-C9EF6223DBA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0" t="10383" r="23926" b="26628"/>
          <a:stretch/>
        </p:blipFill>
        <p:spPr>
          <a:xfrm>
            <a:off x="4289192" y="10893670"/>
            <a:ext cx="214142" cy="262248"/>
          </a:xfrm>
          <a:prstGeom prst="rect">
            <a:avLst/>
          </a:prstGeom>
        </p:spPr>
      </p:pic>
      <p:pic>
        <p:nvPicPr>
          <p:cNvPr id="165" name="Picture 164" descr="A close up of a logo&#10;&#10;Description automatically generated">
            <a:extLst>
              <a:ext uri="{FF2B5EF4-FFF2-40B4-BE49-F238E27FC236}">
                <a16:creationId xmlns:a16="http://schemas.microsoft.com/office/drawing/2014/main" id="{1095D2DD-808E-4B1F-B642-F0700EAE97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1635" r="7934" b="15606"/>
          <a:stretch/>
        </p:blipFill>
        <p:spPr>
          <a:xfrm>
            <a:off x="3182895" y="12000166"/>
            <a:ext cx="261873" cy="2564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890" y="7817332"/>
            <a:ext cx="255654" cy="254611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641" y="8787944"/>
            <a:ext cx="255654" cy="25461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C6266E-CFDD-0E85-102C-5B5D59E23ED4}"/>
              </a:ext>
            </a:extLst>
          </p:cNvPr>
          <p:cNvCxnSpPr>
            <a:cxnSpLocks/>
          </p:cNvCxnSpPr>
          <p:nvPr/>
        </p:nvCxnSpPr>
        <p:spPr>
          <a:xfrm flipV="1">
            <a:off x="5698752" y="11854250"/>
            <a:ext cx="0" cy="226658"/>
          </a:xfrm>
          <a:prstGeom prst="line">
            <a:avLst/>
          </a:prstGeom>
          <a:ln w="57150">
            <a:solidFill>
              <a:srgbClr val="014A2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D685AF-096C-4448-3C0E-84776C54EC7C}"/>
              </a:ext>
            </a:extLst>
          </p:cNvPr>
          <p:cNvCxnSpPr>
            <a:cxnSpLocks/>
          </p:cNvCxnSpPr>
          <p:nvPr/>
        </p:nvCxnSpPr>
        <p:spPr>
          <a:xfrm flipV="1">
            <a:off x="3965387" y="11854250"/>
            <a:ext cx="0" cy="226658"/>
          </a:xfrm>
          <a:prstGeom prst="line">
            <a:avLst/>
          </a:prstGeom>
          <a:ln w="57150">
            <a:solidFill>
              <a:srgbClr val="014A2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4354D1E4-4EBA-BF72-BC15-6CCF7917DE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1635" r="7934" b="15606"/>
          <a:stretch/>
        </p:blipFill>
        <p:spPr>
          <a:xfrm>
            <a:off x="2442161" y="11073603"/>
            <a:ext cx="261873" cy="256450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166A2B2C-7C66-3CE0-5AA4-854BB4F1C7E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7" t="1635" r="7934" b="15606"/>
          <a:stretch/>
        </p:blipFill>
        <p:spPr>
          <a:xfrm>
            <a:off x="6382155" y="10287368"/>
            <a:ext cx="261873" cy="256450"/>
          </a:xfrm>
          <a:prstGeom prst="rect">
            <a:avLst/>
          </a:prstGeom>
        </p:spPr>
      </p:pic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8F065D5D-9571-FA00-D351-EF0FCC249D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5676572" y="6228150"/>
            <a:ext cx="338319" cy="352800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4B176DB-BB99-7FE0-158F-3155743A54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6" t="4096" r="12799" b="18523"/>
          <a:stretch/>
        </p:blipFill>
        <p:spPr>
          <a:xfrm>
            <a:off x="1985907" y="6431337"/>
            <a:ext cx="338319" cy="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26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9FD1F39-C8BD-4314-B32E-4460B5D4E6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8F2724-1E9F-4904-A9B1-16974178CF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639154-397C-4F9A-9185-D60F81AC79F2}">
  <ds:schemaRefs>
    <ds:schemaRef ds:uri="http://schemas.microsoft.com/office/2006/metadata/properties"/>
    <ds:schemaRef ds:uri="http://schemas.microsoft.com/office/infopath/2007/PartnerControls"/>
    <ds:schemaRef ds:uri="96d8e9fd-2765-43ce-a5e8-e2a0a79c8282"/>
    <ds:schemaRef ds:uri="4c1118fb-fa3f-4f7d-aabd-9c95c739927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6079</TotalTime>
  <Words>342</Words>
  <Application>Microsoft Office PowerPoint</Application>
  <PresentationFormat>A3 Paper (297x420 mm)</PresentationFormat>
  <Paragraphs>62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lastModifiedBy>E Hall</cp:lastModifiedBy>
  <cp:revision>333</cp:revision>
  <cp:lastPrinted>2022-07-15T07:01:08Z</cp:lastPrinted>
  <dcterms:created xsi:type="dcterms:W3CDTF">2019-12-03T13:18:29Z</dcterms:created>
  <dcterms:modified xsi:type="dcterms:W3CDTF">2026-07-06T10:59:25Z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0x010100D8A947F3F0E26E4989F8ECE68BAE6983</vt:lpwstr>
  </property>
  <property fmtid="{D5CDD505-2E9C-101B-9397-08002B2CF9AE}" pid="3" name="MediaServiceImageTags">
    <vt:lpwstr/>
  </property>
</Properties>
</file>