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50" dirty="0"/>
              <a:t>SCIENCE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60" y="10794"/>
            <a:ext cx="7538719" cy="2437185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57200" y="9916987"/>
            <a:ext cx="6623684" cy="0"/>
          </a:xfrm>
          <a:custGeom>
            <a:avLst/>
            <a:gdLst/>
            <a:ahLst/>
            <a:cxnLst/>
            <a:rect l="l" t="t" r="r" b="b"/>
            <a:pathLst>
              <a:path w="6623684">
                <a:moveTo>
                  <a:pt x="0" y="0"/>
                </a:moveTo>
                <a:lnTo>
                  <a:pt x="6623684" y="0"/>
                </a:lnTo>
              </a:path>
            </a:pathLst>
          </a:custGeom>
          <a:ln w="12700">
            <a:solidFill>
              <a:srgbClr val="004F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10009062"/>
            <a:ext cx="404494" cy="35940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50" dirty="0"/>
              <a:t>SCIENCE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50" dirty="0"/>
              <a:t>SCIENCE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50" dirty="0"/>
              <a:t>SCIENCE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57200" y="9916987"/>
            <a:ext cx="6623684" cy="0"/>
          </a:xfrm>
          <a:custGeom>
            <a:avLst/>
            <a:gdLst/>
            <a:ahLst/>
            <a:cxnLst/>
            <a:rect l="l" t="t" r="r" b="b"/>
            <a:pathLst>
              <a:path w="6623684">
                <a:moveTo>
                  <a:pt x="0" y="0"/>
                </a:moveTo>
                <a:lnTo>
                  <a:pt x="6623684" y="0"/>
                </a:lnTo>
              </a:path>
            </a:pathLst>
          </a:custGeom>
          <a:ln w="12700">
            <a:solidFill>
              <a:srgbClr val="004F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9998267"/>
            <a:ext cx="404494" cy="35940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50" dirty="0"/>
              <a:t>SCIENCE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0" y="1695703"/>
            <a:ext cx="1244600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4500" y="3998150"/>
            <a:ext cx="6674484" cy="5842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962660" y="10101706"/>
            <a:ext cx="2578735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50" dirty="0"/>
              <a:t>SCIENCE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467347" y="9931400"/>
            <a:ext cx="649604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cuselearning.co.uk/" TargetMode="External"/><Relationship Id="rId2" Type="http://schemas.openxmlformats.org/officeDocument/2006/relationships/hyperlink" Target="http://www.senecalearning.com/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cgpbooks.co.uk/secondary-book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SCIENCE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2384542"/>
            <a:ext cx="30841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Intent</a:t>
            </a:r>
            <a:r>
              <a:rPr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–</a:t>
            </a:r>
            <a:r>
              <a:rPr sz="1600" b="1" spc="-3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What</a:t>
            </a:r>
            <a:r>
              <a:rPr sz="1600" b="1" spc="-6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do</a:t>
            </a:r>
            <a:r>
              <a:rPr sz="1600" b="1" spc="-1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we</a:t>
            </a:r>
            <a:r>
              <a:rPr sz="1600" b="1" spc="-3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learn</a:t>
            </a:r>
            <a:r>
              <a:rPr sz="1600" b="1" spc="-4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and</a:t>
            </a:r>
            <a:r>
              <a:rPr sz="1600" b="1" spc="-20" dirty="0">
                <a:solidFill>
                  <a:srgbClr val="004F38"/>
                </a:solidFill>
                <a:latin typeface="Calibri"/>
                <a:cs typeface="Calibri"/>
              </a:rPr>
              <a:t> why?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4500" y="2805120"/>
            <a:ext cx="3911600" cy="104711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algn="just">
              <a:lnSpc>
                <a:spcPct val="101800"/>
              </a:lnSpc>
              <a:spcBef>
                <a:spcPts val="80"/>
              </a:spcBef>
            </a:pPr>
            <a:r>
              <a:rPr sz="1100" spc="-5" dirty="0">
                <a:latin typeface="Calibri"/>
                <a:cs typeface="Calibri"/>
              </a:rPr>
              <a:t>The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intent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teaching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Science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acquire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knowledge,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conceptual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understanding,</a:t>
            </a:r>
            <a:r>
              <a:rPr sz="1100" spc="30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an</a:t>
            </a:r>
            <a:r>
              <a:rPr sz="1100" dirty="0">
                <a:latin typeface="Calibri"/>
                <a:cs typeface="Calibri"/>
              </a:rPr>
              <a:t>d</a:t>
            </a:r>
            <a:r>
              <a:rPr sz="1100" spc="3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skills</a:t>
            </a:r>
            <a:r>
              <a:rPr sz="1100" spc="2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31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solve</a:t>
            </a:r>
            <a:r>
              <a:rPr sz="1100" spc="30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problems</a:t>
            </a:r>
            <a:r>
              <a:rPr sz="1100" spc="3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an</a:t>
            </a:r>
            <a:r>
              <a:rPr sz="1100" dirty="0">
                <a:latin typeface="Calibri"/>
                <a:cs typeface="Calibri"/>
              </a:rPr>
              <a:t>d</a:t>
            </a:r>
            <a:r>
              <a:rPr sz="1100" spc="285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make</a:t>
            </a:r>
            <a:r>
              <a:rPr sz="1100" spc="30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informed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decisions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scien�ﬁc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contexts;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to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develop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skills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scien�ﬁc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inquiry</a:t>
            </a:r>
            <a:r>
              <a:rPr sz="1100" spc="-395" dirty="0">
                <a:latin typeface="Calibri"/>
                <a:cs typeface="Calibri"/>
              </a:rPr>
              <a:t> </a:t>
            </a:r>
            <a:r>
              <a:rPr sz="1100" spc="-365" dirty="0">
                <a:latin typeface="Calibri"/>
                <a:cs typeface="Calibri"/>
              </a:rPr>
              <a:t>to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design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an</a:t>
            </a:r>
            <a:r>
              <a:rPr sz="1100" dirty="0">
                <a:latin typeface="Calibri"/>
                <a:cs typeface="Calibri"/>
              </a:rPr>
              <a:t>d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carry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out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scien�ﬁc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inves�ga�ons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an</a:t>
            </a:r>
            <a:r>
              <a:rPr sz="1100" dirty="0">
                <a:latin typeface="Calibri"/>
                <a:cs typeface="Calibri"/>
              </a:rPr>
              <a:t>d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evaluate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scien�ﬁc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evidence</a:t>
            </a:r>
            <a:r>
              <a:rPr sz="1100" spc="1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to</a:t>
            </a:r>
            <a:r>
              <a:rPr sz="1100" spc="140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draw</a:t>
            </a:r>
            <a:r>
              <a:rPr sz="1100" spc="12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conclusions.</a:t>
            </a:r>
            <a:r>
              <a:rPr sz="1100" spc="120" dirty="0">
                <a:latin typeface="Calibri"/>
                <a:cs typeface="Calibri"/>
              </a:rPr>
              <a:t> </a:t>
            </a:r>
            <a:r>
              <a:rPr sz="1100" spc="-45" dirty="0">
                <a:latin typeface="Calibri"/>
                <a:cs typeface="Calibri"/>
              </a:rPr>
              <a:t>To</a:t>
            </a:r>
            <a:r>
              <a:rPr sz="1100" spc="114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equip</a:t>
            </a:r>
            <a:r>
              <a:rPr sz="1100" spc="114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students</a:t>
            </a:r>
            <a:r>
              <a:rPr sz="1100" spc="1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to</a:t>
            </a:r>
            <a:r>
              <a:rPr sz="1100" spc="114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live</a:t>
            </a:r>
            <a:r>
              <a:rPr sz="1100" spc="12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in</a:t>
            </a:r>
            <a:r>
              <a:rPr sz="1100" spc="1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1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world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where </a:t>
            </a:r>
            <a:r>
              <a:rPr sz="1100" spc="-5" dirty="0">
                <a:latin typeface="Calibri"/>
                <a:cs typeface="Calibri"/>
              </a:rPr>
              <a:t>they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dirty="0">
                <a:latin typeface="Calibri"/>
                <a:cs typeface="Calibri"/>
              </a:rPr>
              <a:t>n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make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informed</a:t>
            </a:r>
            <a:r>
              <a:rPr sz="1100" spc="-5" dirty="0">
                <a:latin typeface="Calibri"/>
                <a:cs typeface="Calibri"/>
              </a:rPr>
              <a:t> decisions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about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their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lives.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algn="just">
              <a:lnSpc>
                <a:spcPct val="101800"/>
              </a:lnSpc>
              <a:spcBef>
                <a:spcPts val="80"/>
              </a:spcBef>
            </a:pPr>
            <a:r>
              <a:rPr dirty="0"/>
              <a:t>The</a:t>
            </a:r>
            <a:r>
              <a:rPr spc="45" dirty="0"/>
              <a:t> </a:t>
            </a:r>
            <a:r>
              <a:rPr dirty="0"/>
              <a:t>curriculum</a:t>
            </a:r>
            <a:r>
              <a:rPr spc="45" dirty="0"/>
              <a:t> </a:t>
            </a:r>
            <a:r>
              <a:rPr dirty="0"/>
              <a:t>is</a:t>
            </a:r>
            <a:r>
              <a:rPr spc="30" dirty="0"/>
              <a:t> </a:t>
            </a:r>
            <a:r>
              <a:rPr dirty="0"/>
              <a:t>largely</a:t>
            </a:r>
            <a:r>
              <a:rPr spc="40" dirty="0"/>
              <a:t> </a:t>
            </a:r>
            <a:r>
              <a:rPr dirty="0"/>
              <a:t>informed</a:t>
            </a:r>
            <a:r>
              <a:rPr spc="35" dirty="0"/>
              <a:t> </a:t>
            </a:r>
            <a:r>
              <a:rPr dirty="0"/>
              <a:t>by</a:t>
            </a:r>
            <a:r>
              <a:rPr spc="40" dirty="0"/>
              <a:t> </a:t>
            </a:r>
            <a:r>
              <a:rPr dirty="0"/>
              <a:t>the</a:t>
            </a:r>
            <a:r>
              <a:rPr spc="45" dirty="0"/>
              <a:t> </a:t>
            </a:r>
            <a:r>
              <a:rPr dirty="0"/>
              <a:t>Na�onal</a:t>
            </a:r>
            <a:r>
              <a:rPr spc="30" dirty="0"/>
              <a:t> </a:t>
            </a:r>
            <a:r>
              <a:rPr dirty="0"/>
              <a:t>Curriculum</a:t>
            </a:r>
            <a:r>
              <a:rPr spc="50" dirty="0"/>
              <a:t> </a:t>
            </a:r>
            <a:r>
              <a:rPr dirty="0"/>
              <a:t>for</a:t>
            </a:r>
            <a:r>
              <a:rPr spc="40" dirty="0"/>
              <a:t> </a:t>
            </a:r>
            <a:r>
              <a:rPr dirty="0"/>
              <a:t>Science.</a:t>
            </a:r>
            <a:r>
              <a:rPr spc="25" dirty="0"/>
              <a:t> </a:t>
            </a:r>
            <a:r>
              <a:rPr dirty="0"/>
              <a:t>The</a:t>
            </a:r>
            <a:r>
              <a:rPr spc="50" dirty="0"/>
              <a:t> </a:t>
            </a:r>
            <a:r>
              <a:rPr dirty="0"/>
              <a:t>aim</a:t>
            </a:r>
            <a:r>
              <a:rPr spc="35" dirty="0"/>
              <a:t> </a:t>
            </a:r>
            <a:r>
              <a:rPr dirty="0"/>
              <a:t>of</a:t>
            </a:r>
            <a:r>
              <a:rPr spc="40" dirty="0"/>
              <a:t> </a:t>
            </a:r>
            <a:r>
              <a:rPr dirty="0"/>
              <a:t>the</a:t>
            </a:r>
            <a:r>
              <a:rPr spc="50" dirty="0"/>
              <a:t> </a:t>
            </a:r>
            <a:r>
              <a:rPr dirty="0"/>
              <a:t>curriculum</a:t>
            </a:r>
            <a:r>
              <a:rPr spc="45" dirty="0"/>
              <a:t> </a:t>
            </a:r>
            <a:r>
              <a:rPr dirty="0"/>
              <a:t>is</a:t>
            </a:r>
            <a:r>
              <a:rPr spc="30" dirty="0"/>
              <a:t> </a:t>
            </a:r>
            <a:r>
              <a:rPr dirty="0"/>
              <a:t>to</a:t>
            </a:r>
            <a:r>
              <a:rPr spc="40" dirty="0"/>
              <a:t> </a:t>
            </a:r>
            <a:r>
              <a:rPr dirty="0"/>
              <a:t>provide</a:t>
            </a:r>
            <a:r>
              <a:rPr spc="30" dirty="0"/>
              <a:t> </a:t>
            </a:r>
            <a:r>
              <a:rPr spc="-465" dirty="0"/>
              <a:t>a</a:t>
            </a:r>
            <a:r>
              <a:rPr spc="-10" dirty="0"/>
              <a:t> high-</a:t>
            </a:r>
            <a:r>
              <a:rPr dirty="0"/>
              <a:t>quality</a:t>
            </a:r>
            <a:r>
              <a:rPr spc="250" dirty="0"/>
              <a:t> </a:t>
            </a:r>
            <a:r>
              <a:rPr dirty="0"/>
              <a:t>Science</a:t>
            </a:r>
            <a:r>
              <a:rPr spc="245" dirty="0"/>
              <a:t> </a:t>
            </a:r>
            <a:r>
              <a:rPr dirty="0"/>
              <a:t>educa�on</a:t>
            </a:r>
            <a:r>
              <a:rPr spc="240" dirty="0"/>
              <a:t> </a:t>
            </a:r>
            <a:r>
              <a:rPr dirty="0"/>
              <a:t>that</a:t>
            </a:r>
            <a:r>
              <a:rPr spc="245" dirty="0"/>
              <a:t> </a:t>
            </a:r>
            <a:r>
              <a:rPr dirty="0"/>
              <a:t>provides</a:t>
            </a:r>
            <a:r>
              <a:rPr spc="229" dirty="0"/>
              <a:t> </a:t>
            </a:r>
            <a:r>
              <a:rPr dirty="0"/>
              <a:t>the</a:t>
            </a:r>
            <a:r>
              <a:rPr spc="245" dirty="0"/>
              <a:t> </a:t>
            </a:r>
            <a:r>
              <a:rPr dirty="0"/>
              <a:t>founda�ons</a:t>
            </a:r>
            <a:r>
              <a:rPr spc="245" dirty="0"/>
              <a:t> </a:t>
            </a:r>
            <a:r>
              <a:rPr dirty="0"/>
              <a:t>for</a:t>
            </a:r>
            <a:r>
              <a:rPr spc="250" dirty="0"/>
              <a:t> </a:t>
            </a:r>
            <a:r>
              <a:rPr dirty="0"/>
              <a:t>understanding</a:t>
            </a:r>
            <a:r>
              <a:rPr spc="240" dirty="0"/>
              <a:t> </a:t>
            </a:r>
            <a:r>
              <a:rPr dirty="0"/>
              <a:t>the</a:t>
            </a:r>
            <a:r>
              <a:rPr spc="245" dirty="0"/>
              <a:t> </a:t>
            </a:r>
            <a:r>
              <a:rPr dirty="0"/>
              <a:t>world</a:t>
            </a:r>
            <a:r>
              <a:rPr spc="240" dirty="0"/>
              <a:t> </a:t>
            </a:r>
            <a:r>
              <a:rPr dirty="0"/>
              <a:t>through</a:t>
            </a:r>
            <a:r>
              <a:rPr spc="240" dirty="0"/>
              <a:t> </a:t>
            </a:r>
            <a:r>
              <a:rPr dirty="0"/>
              <a:t>the</a:t>
            </a:r>
            <a:r>
              <a:rPr spc="245" dirty="0"/>
              <a:t> </a:t>
            </a:r>
            <a:r>
              <a:rPr spc="-120" dirty="0"/>
              <a:t>speciﬁc</a:t>
            </a:r>
            <a:r>
              <a:rPr dirty="0"/>
              <a:t> disciplines</a:t>
            </a:r>
            <a:r>
              <a:rPr spc="-45" dirty="0"/>
              <a:t> </a:t>
            </a:r>
            <a:r>
              <a:rPr dirty="0"/>
              <a:t>of</a:t>
            </a:r>
            <a:r>
              <a:rPr spc="-30" dirty="0"/>
              <a:t> </a:t>
            </a:r>
            <a:r>
              <a:rPr spc="-10" dirty="0"/>
              <a:t>Biology,</a:t>
            </a:r>
            <a:r>
              <a:rPr spc="-30" dirty="0"/>
              <a:t> </a:t>
            </a:r>
            <a:r>
              <a:rPr spc="-10" dirty="0"/>
              <a:t>Chemistry</a:t>
            </a:r>
            <a:r>
              <a:rPr spc="-25" dirty="0"/>
              <a:t> </a:t>
            </a:r>
            <a:r>
              <a:rPr dirty="0"/>
              <a:t>and</a:t>
            </a:r>
            <a:r>
              <a:rPr spc="-45" dirty="0"/>
              <a:t> </a:t>
            </a:r>
            <a:r>
              <a:rPr dirty="0"/>
              <a:t>Physics.</a:t>
            </a:r>
            <a:r>
              <a:rPr spc="-35" dirty="0"/>
              <a:t> </a:t>
            </a:r>
            <a:r>
              <a:rPr dirty="0"/>
              <a:t>Science</a:t>
            </a:r>
            <a:r>
              <a:rPr spc="-35" dirty="0"/>
              <a:t> </a:t>
            </a:r>
            <a:r>
              <a:rPr dirty="0"/>
              <a:t>has</a:t>
            </a:r>
            <a:r>
              <a:rPr spc="-30" dirty="0"/>
              <a:t> </a:t>
            </a:r>
            <a:r>
              <a:rPr spc="-10" dirty="0"/>
              <a:t>changed</a:t>
            </a:r>
            <a:r>
              <a:rPr spc="-45" dirty="0"/>
              <a:t> </a:t>
            </a:r>
            <a:r>
              <a:rPr dirty="0"/>
              <a:t>our</a:t>
            </a:r>
            <a:r>
              <a:rPr spc="-40" dirty="0"/>
              <a:t> </a:t>
            </a:r>
            <a:r>
              <a:rPr dirty="0"/>
              <a:t>lives</a:t>
            </a:r>
            <a:r>
              <a:rPr spc="-30" dirty="0"/>
              <a:t> </a:t>
            </a:r>
            <a:r>
              <a:rPr dirty="0"/>
              <a:t>and</a:t>
            </a:r>
            <a:r>
              <a:rPr spc="-45" dirty="0"/>
              <a:t> </a:t>
            </a:r>
            <a:r>
              <a:rPr dirty="0"/>
              <a:t>is</a:t>
            </a:r>
            <a:r>
              <a:rPr spc="-45" dirty="0"/>
              <a:t> </a:t>
            </a:r>
            <a:r>
              <a:rPr dirty="0"/>
              <a:t>vital</a:t>
            </a:r>
            <a:r>
              <a:rPr spc="-40" dirty="0"/>
              <a:t> </a:t>
            </a:r>
            <a:r>
              <a:rPr dirty="0"/>
              <a:t>to</a:t>
            </a:r>
            <a:r>
              <a:rPr spc="-35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dirty="0"/>
              <a:t>world’s</a:t>
            </a:r>
            <a:r>
              <a:rPr spc="-40" dirty="0"/>
              <a:t> </a:t>
            </a:r>
            <a:r>
              <a:rPr spc="-10" dirty="0"/>
              <a:t>future</a:t>
            </a:r>
            <a:r>
              <a:rPr spc="-25" dirty="0"/>
              <a:t> </a:t>
            </a:r>
            <a:r>
              <a:rPr spc="-10" dirty="0"/>
              <a:t>prosperity, </a:t>
            </a:r>
            <a:r>
              <a:rPr dirty="0"/>
              <a:t>and</a:t>
            </a:r>
            <a:r>
              <a:rPr spc="5" dirty="0"/>
              <a:t> </a:t>
            </a:r>
            <a:r>
              <a:rPr dirty="0"/>
              <a:t>all</a:t>
            </a:r>
            <a:r>
              <a:rPr spc="5" dirty="0"/>
              <a:t> </a:t>
            </a:r>
            <a:r>
              <a:rPr dirty="0"/>
              <a:t>pupils</a:t>
            </a:r>
            <a:r>
              <a:rPr spc="10" dirty="0"/>
              <a:t> </a:t>
            </a:r>
            <a:r>
              <a:rPr dirty="0"/>
              <a:t>should</a:t>
            </a:r>
            <a:r>
              <a:rPr spc="5" dirty="0"/>
              <a:t> </a:t>
            </a:r>
            <a:r>
              <a:rPr dirty="0"/>
              <a:t>be</a:t>
            </a:r>
            <a:r>
              <a:rPr spc="10" dirty="0"/>
              <a:t> </a:t>
            </a:r>
            <a:r>
              <a:rPr dirty="0"/>
              <a:t>taught</a:t>
            </a:r>
            <a:r>
              <a:rPr spc="10" dirty="0"/>
              <a:t> </a:t>
            </a:r>
            <a:r>
              <a:rPr dirty="0"/>
              <a:t>essen�al</a:t>
            </a:r>
            <a:r>
              <a:rPr spc="5" dirty="0"/>
              <a:t> </a:t>
            </a:r>
            <a:r>
              <a:rPr dirty="0"/>
              <a:t>aspects</a:t>
            </a:r>
            <a:r>
              <a:rPr spc="-5" dirty="0"/>
              <a:t> </a:t>
            </a:r>
            <a:r>
              <a:rPr dirty="0"/>
              <a:t>of</a:t>
            </a:r>
            <a:r>
              <a:rPr spc="5" dirty="0"/>
              <a:t> </a:t>
            </a:r>
            <a:r>
              <a:rPr dirty="0"/>
              <a:t>the</a:t>
            </a:r>
            <a:r>
              <a:rPr spc="10" dirty="0"/>
              <a:t> </a:t>
            </a:r>
            <a:r>
              <a:rPr dirty="0"/>
              <a:t>knowledge,</a:t>
            </a:r>
            <a:r>
              <a:rPr spc="-5" dirty="0"/>
              <a:t> </a:t>
            </a:r>
            <a:r>
              <a:rPr dirty="0"/>
              <a:t>methods,</a:t>
            </a:r>
            <a:r>
              <a:rPr spc="15" dirty="0"/>
              <a:t> </a:t>
            </a:r>
            <a:r>
              <a:rPr dirty="0"/>
              <a:t>processes</a:t>
            </a:r>
            <a:r>
              <a:rPr spc="10" dirty="0"/>
              <a:t> </a:t>
            </a:r>
            <a:r>
              <a:rPr dirty="0"/>
              <a:t>and</a:t>
            </a:r>
            <a:r>
              <a:rPr spc="5" dirty="0"/>
              <a:t> </a:t>
            </a:r>
            <a:r>
              <a:rPr dirty="0"/>
              <a:t>uses</a:t>
            </a:r>
            <a:r>
              <a:rPr spc="-5" dirty="0"/>
              <a:t> </a:t>
            </a:r>
            <a:r>
              <a:rPr dirty="0"/>
              <a:t>of</a:t>
            </a:r>
            <a:r>
              <a:rPr spc="5" dirty="0"/>
              <a:t> </a:t>
            </a:r>
            <a:r>
              <a:rPr dirty="0"/>
              <a:t>Science.</a:t>
            </a:r>
            <a:r>
              <a:rPr spc="-5" dirty="0"/>
              <a:t> </a:t>
            </a:r>
            <a:r>
              <a:rPr spc="-30" dirty="0"/>
              <a:t>Through </a:t>
            </a:r>
            <a:r>
              <a:rPr dirty="0"/>
              <a:t>building</a:t>
            </a:r>
            <a:r>
              <a:rPr spc="-15" dirty="0"/>
              <a:t> </a:t>
            </a:r>
            <a:r>
              <a:rPr dirty="0"/>
              <a:t>up</a:t>
            </a:r>
            <a:r>
              <a:rPr spc="-10" dirty="0"/>
              <a:t> </a:t>
            </a:r>
            <a:r>
              <a:rPr dirty="0"/>
              <a:t>a</a:t>
            </a:r>
            <a:r>
              <a:rPr spc="-5" dirty="0"/>
              <a:t> </a:t>
            </a:r>
            <a:r>
              <a:rPr dirty="0"/>
              <a:t>body</a:t>
            </a:r>
            <a:r>
              <a:rPr spc="-5" dirty="0"/>
              <a:t> </a:t>
            </a:r>
            <a:r>
              <a:rPr dirty="0"/>
              <a:t>of</a:t>
            </a:r>
            <a:r>
              <a:rPr spc="-5" dirty="0"/>
              <a:t> </a:t>
            </a:r>
            <a:r>
              <a:rPr spc="-10" dirty="0"/>
              <a:t>key</a:t>
            </a:r>
            <a:r>
              <a:rPr dirty="0"/>
              <a:t> founda�onal</a:t>
            </a:r>
            <a:r>
              <a:rPr spc="-5" dirty="0"/>
              <a:t> </a:t>
            </a:r>
            <a:r>
              <a:rPr dirty="0"/>
              <a:t>knowledge</a:t>
            </a:r>
            <a:r>
              <a:rPr spc="-5" dirty="0"/>
              <a:t> </a:t>
            </a:r>
            <a:r>
              <a:rPr dirty="0"/>
              <a:t>and</a:t>
            </a:r>
            <a:r>
              <a:rPr spc="-10" dirty="0"/>
              <a:t> </a:t>
            </a:r>
            <a:r>
              <a:rPr dirty="0"/>
              <a:t>concepts,</a:t>
            </a:r>
            <a:r>
              <a:rPr spc="-5" dirty="0"/>
              <a:t> </a:t>
            </a:r>
            <a:r>
              <a:rPr dirty="0"/>
              <a:t>pupils</a:t>
            </a:r>
            <a:r>
              <a:rPr spc="-5" dirty="0"/>
              <a:t> </a:t>
            </a:r>
            <a:r>
              <a:rPr dirty="0"/>
              <a:t>should</a:t>
            </a:r>
            <a:r>
              <a:rPr spc="-15" dirty="0"/>
              <a:t> </a:t>
            </a:r>
            <a:r>
              <a:rPr dirty="0"/>
              <a:t>be </a:t>
            </a:r>
            <a:r>
              <a:rPr spc="-10" dirty="0"/>
              <a:t>encouraged </a:t>
            </a:r>
            <a:r>
              <a:rPr dirty="0"/>
              <a:t>to</a:t>
            </a:r>
            <a:r>
              <a:rPr spc="-5" dirty="0"/>
              <a:t> </a:t>
            </a:r>
            <a:r>
              <a:rPr spc="-10" dirty="0"/>
              <a:t>recognise</a:t>
            </a:r>
            <a:r>
              <a:rPr spc="-15" dirty="0"/>
              <a:t> </a:t>
            </a:r>
            <a:r>
              <a:rPr dirty="0"/>
              <a:t>the </a:t>
            </a:r>
            <a:r>
              <a:rPr spc="-40" dirty="0"/>
              <a:t>power </a:t>
            </a:r>
            <a:r>
              <a:rPr dirty="0"/>
              <a:t>of</a:t>
            </a:r>
            <a:r>
              <a:rPr spc="70" dirty="0"/>
              <a:t> </a:t>
            </a:r>
            <a:r>
              <a:rPr dirty="0"/>
              <a:t>ra�onal</a:t>
            </a:r>
            <a:r>
              <a:rPr spc="60" dirty="0"/>
              <a:t> </a:t>
            </a:r>
            <a:r>
              <a:rPr dirty="0"/>
              <a:t>explana�on</a:t>
            </a:r>
            <a:r>
              <a:rPr spc="65" dirty="0"/>
              <a:t> </a:t>
            </a:r>
            <a:r>
              <a:rPr dirty="0"/>
              <a:t>and</a:t>
            </a:r>
            <a:r>
              <a:rPr spc="60" dirty="0"/>
              <a:t> </a:t>
            </a:r>
            <a:r>
              <a:rPr dirty="0"/>
              <a:t>develop</a:t>
            </a:r>
            <a:r>
              <a:rPr spc="60" dirty="0"/>
              <a:t> </a:t>
            </a:r>
            <a:r>
              <a:rPr dirty="0"/>
              <a:t>a</a:t>
            </a:r>
            <a:r>
              <a:rPr spc="70" dirty="0"/>
              <a:t> </a:t>
            </a:r>
            <a:r>
              <a:rPr dirty="0"/>
              <a:t>sense</a:t>
            </a:r>
            <a:r>
              <a:rPr spc="65" dirty="0"/>
              <a:t> </a:t>
            </a:r>
            <a:r>
              <a:rPr dirty="0"/>
              <a:t>of</a:t>
            </a:r>
            <a:r>
              <a:rPr spc="55" dirty="0"/>
              <a:t> </a:t>
            </a:r>
            <a:r>
              <a:rPr dirty="0"/>
              <a:t>excitement</a:t>
            </a:r>
            <a:r>
              <a:rPr spc="65" dirty="0"/>
              <a:t> </a:t>
            </a:r>
            <a:r>
              <a:rPr dirty="0"/>
              <a:t>and</a:t>
            </a:r>
            <a:r>
              <a:rPr spc="70" dirty="0"/>
              <a:t> </a:t>
            </a:r>
            <a:r>
              <a:rPr dirty="0"/>
              <a:t>curiosity</a:t>
            </a:r>
            <a:r>
              <a:rPr spc="75" dirty="0"/>
              <a:t> </a:t>
            </a:r>
            <a:r>
              <a:rPr dirty="0"/>
              <a:t>about</a:t>
            </a:r>
            <a:r>
              <a:rPr spc="65" dirty="0"/>
              <a:t> </a:t>
            </a:r>
            <a:r>
              <a:rPr dirty="0"/>
              <a:t>natural</a:t>
            </a:r>
            <a:r>
              <a:rPr spc="70" dirty="0"/>
              <a:t> </a:t>
            </a:r>
            <a:r>
              <a:rPr dirty="0"/>
              <a:t>phenomena.</a:t>
            </a:r>
            <a:r>
              <a:rPr spc="70" dirty="0"/>
              <a:t> </a:t>
            </a:r>
            <a:r>
              <a:rPr dirty="0"/>
              <a:t>They</a:t>
            </a:r>
            <a:r>
              <a:rPr spc="60" dirty="0"/>
              <a:t> </a:t>
            </a:r>
            <a:r>
              <a:rPr dirty="0"/>
              <a:t>should</a:t>
            </a:r>
            <a:r>
              <a:rPr spc="70" dirty="0"/>
              <a:t> </a:t>
            </a:r>
            <a:r>
              <a:rPr spc="-565" dirty="0"/>
              <a:t>be</a:t>
            </a:r>
            <a:r>
              <a:rPr spc="-10" dirty="0"/>
              <a:t> encouraged</a:t>
            </a:r>
            <a:r>
              <a:rPr spc="-5" dirty="0"/>
              <a:t> </a:t>
            </a:r>
            <a:r>
              <a:rPr dirty="0"/>
              <a:t>to</a:t>
            </a:r>
            <a:r>
              <a:rPr spc="10" dirty="0"/>
              <a:t> </a:t>
            </a:r>
            <a:r>
              <a:rPr spc="-10" dirty="0"/>
              <a:t>understand</a:t>
            </a:r>
            <a:r>
              <a:rPr spc="-15" dirty="0"/>
              <a:t> </a:t>
            </a:r>
            <a:r>
              <a:rPr dirty="0"/>
              <a:t>how Science</a:t>
            </a:r>
            <a:r>
              <a:rPr spc="5" dirty="0"/>
              <a:t> </a:t>
            </a:r>
            <a:r>
              <a:rPr dirty="0"/>
              <a:t>can be used to</a:t>
            </a:r>
            <a:r>
              <a:rPr spc="10" dirty="0"/>
              <a:t> </a:t>
            </a:r>
            <a:r>
              <a:rPr dirty="0"/>
              <a:t>explain</a:t>
            </a:r>
            <a:r>
              <a:rPr spc="-5" dirty="0"/>
              <a:t> </a:t>
            </a:r>
            <a:r>
              <a:rPr dirty="0"/>
              <a:t>what</a:t>
            </a:r>
            <a:r>
              <a:rPr spc="5" dirty="0"/>
              <a:t> </a:t>
            </a:r>
            <a:r>
              <a:rPr dirty="0"/>
              <a:t>is</a:t>
            </a:r>
            <a:r>
              <a:rPr spc="5" dirty="0"/>
              <a:t> </a:t>
            </a:r>
            <a:r>
              <a:rPr dirty="0"/>
              <a:t>occurring, predict</a:t>
            </a:r>
            <a:r>
              <a:rPr spc="5" dirty="0"/>
              <a:t> </a:t>
            </a:r>
            <a:r>
              <a:rPr dirty="0"/>
              <a:t>how</a:t>
            </a:r>
            <a:r>
              <a:rPr spc="5" dirty="0"/>
              <a:t> </a:t>
            </a:r>
            <a:r>
              <a:rPr dirty="0"/>
              <a:t>things will behave,</a:t>
            </a:r>
            <a:r>
              <a:rPr spc="5" dirty="0"/>
              <a:t> </a:t>
            </a:r>
            <a:r>
              <a:rPr spc="-25" dirty="0"/>
              <a:t>and </a:t>
            </a:r>
            <a:r>
              <a:rPr dirty="0"/>
              <a:t>analyse</a:t>
            </a:r>
            <a:r>
              <a:rPr spc="-30" dirty="0"/>
              <a:t> </a:t>
            </a:r>
            <a:r>
              <a:rPr dirty="0"/>
              <a:t>causes.</a:t>
            </a:r>
            <a:r>
              <a:rPr spc="-30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dirty="0"/>
              <a:t>key</a:t>
            </a:r>
            <a:r>
              <a:rPr spc="-35" dirty="0"/>
              <a:t> </a:t>
            </a:r>
            <a:r>
              <a:rPr dirty="0"/>
              <a:t>aims</a:t>
            </a:r>
            <a:r>
              <a:rPr spc="-30" dirty="0"/>
              <a:t> </a:t>
            </a:r>
            <a:r>
              <a:rPr dirty="0"/>
              <a:t>are</a:t>
            </a:r>
            <a:r>
              <a:rPr spc="-30" dirty="0"/>
              <a:t> </a:t>
            </a:r>
            <a:r>
              <a:rPr spc="-25" dirty="0"/>
              <a:t>to: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pc="-25" dirty="0"/>
          </a:p>
          <a:p>
            <a:pPr marL="191135" marR="7620" indent="-179070">
              <a:lnSpc>
                <a:spcPct val="101800"/>
              </a:lnSpc>
              <a:spcBef>
                <a:spcPts val="5"/>
              </a:spcBef>
              <a:buFont typeface="Symbol"/>
              <a:buChar char=""/>
              <a:tabLst>
                <a:tab pos="192405" algn="l"/>
              </a:tabLst>
            </a:pPr>
            <a:r>
              <a:rPr dirty="0"/>
              <a:t>develop</a:t>
            </a:r>
            <a:r>
              <a:rPr spc="25" dirty="0"/>
              <a:t> </a:t>
            </a:r>
            <a:r>
              <a:rPr dirty="0"/>
              <a:t>scien�ﬁc</a:t>
            </a:r>
            <a:r>
              <a:rPr spc="25" dirty="0"/>
              <a:t> </a:t>
            </a:r>
            <a:r>
              <a:rPr dirty="0"/>
              <a:t>knowledge</a:t>
            </a:r>
            <a:r>
              <a:rPr spc="35" dirty="0"/>
              <a:t> </a:t>
            </a:r>
            <a:r>
              <a:rPr dirty="0"/>
              <a:t>and</a:t>
            </a:r>
            <a:r>
              <a:rPr spc="30" dirty="0"/>
              <a:t> </a:t>
            </a:r>
            <a:r>
              <a:rPr dirty="0"/>
              <a:t>conceptual</a:t>
            </a:r>
            <a:r>
              <a:rPr spc="30" dirty="0"/>
              <a:t> </a:t>
            </a:r>
            <a:r>
              <a:rPr dirty="0"/>
              <a:t>understanding</a:t>
            </a:r>
            <a:r>
              <a:rPr spc="30" dirty="0"/>
              <a:t> </a:t>
            </a:r>
            <a:r>
              <a:rPr dirty="0"/>
              <a:t>through</a:t>
            </a:r>
            <a:r>
              <a:rPr spc="30" dirty="0"/>
              <a:t> </a:t>
            </a:r>
            <a:r>
              <a:rPr dirty="0"/>
              <a:t>the</a:t>
            </a:r>
            <a:r>
              <a:rPr spc="35" dirty="0"/>
              <a:t> </a:t>
            </a:r>
            <a:r>
              <a:rPr dirty="0"/>
              <a:t>speciﬁc</a:t>
            </a:r>
            <a:r>
              <a:rPr spc="35" dirty="0"/>
              <a:t> </a:t>
            </a:r>
            <a:r>
              <a:rPr dirty="0"/>
              <a:t>disciplines</a:t>
            </a:r>
            <a:r>
              <a:rPr spc="30" dirty="0"/>
              <a:t> </a:t>
            </a:r>
            <a:r>
              <a:rPr dirty="0"/>
              <a:t>of</a:t>
            </a:r>
            <a:r>
              <a:rPr spc="35" dirty="0"/>
              <a:t> </a:t>
            </a:r>
            <a:r>
              <a:rPr dirty="0"/>
              <a:t>biology,</a:t>
            </a:r>
            <a:r>
              <a:rPr spc="30" dirty="0"/>
              <a:t> </a:t>
            </a:r>
            <a:r>
              <a:rPr spc="-25" dirty="0"/>
              <a:t>chemistry 	</a:t>
            </a:r>
            <a:r>
              <a:rPr dirty="0"/>
              <a:t>and</a:t>
            </a:r>
            <a:r>
              <a:rPr spc="-25" dirty="0"/>
              <a:t> </a:t>
            </a:r>
            <a:r>
              <a:rPr spc="-10" dirty="0"/>
              <a:t>physics;</a:t>
            </a:r>
          </a:p>
          <a:p>
            <a:pPr marL="191135" marR="7620" indent="-179070">
              <a:lnSpc>
                <a:spcPct val="101800"/>
              </a:lnSpc>
              <a:spcBef>
                <a:spcPts val="60"/>
              </a:spcBef>
              <a:buFont typeface="Symbol"/>
              <a:buChar char=""/>
              <a:tabLst>
                <a:tab pos="192405" algn="l"/>
              </a:tabLst>
            </a:pPr>
            <a:r>
              <a:rPr spc="-10" dirty="0"/>
              <a:t>develop</a:t>
            </a:r>
            <a:r>
              <a:rPr spc="-35" dirty="0"/>
              <a:t> </a:t>
            </a:r>
            <a:r>
              <a:rPr spc="-10" dirty="0"/>
              <a:t>understanding</a:t>
            </a:r>
            <a:r>
              <a:rPr spc="-30" dirty="0"/>
              <a:t> </a:t>
            </a:r>
            <a:r>
              <a:rPr dirty="0"/>
              <a:t>of</a:t>
            </a:r>
            <a:r>
              <a:rPr spc="-35" dirty="0"/>
              <a:t> </a:t>
            </a:r>
            <a:r>
              <a:rPr spc="-10" dirty="0"/>
              <a:t>the</a:t>
            </a:r>
            <a:r>
              <a:rPr spc="-20" dirty="0"/>
              <a:t> </a:t>
            </a:r>
            <a:r>
              <a:rPr spc="-10" dirty="0"/>
              <a:t>nature,</a:t>
            </a:r>
            <a:r>
              <a:rPr spc="-25" dirty="0"/>
              <a:t> </a:t>
            </a:r>
            <a:r>
              <a:rPr spc="-10" dirty="0"/>
              <a:t>processes</a:t>
            </a:r>
            <a:r>
              <a:rPr spc="-20" dirty="0"/>
              <a:t> </a:t>
            </a:r>
            <a:r>
              <a:rPr spc="-10" dirty="0"/>
              <a:t>and</a:t>
            </a:r>
            <a:r>
              <a:rPr spc="-35" dirty="0"/>
              <a:t> </a:t>
            </a:r>
            <a:r>
              <a:rPr spc="-10" dirty="0"/>
              <a:t>methods</a:t>
            </a:r>
            <a:r>
              <a:rPr spc="-20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spc="-10" dirty="0"/>
              <a:t>science</a:t>
            </a:r>
            <a:r>
              <a:rPr spc="-15" dirty="0"/>
              <a:t> </a:t>
            </a:r>
            <a:r>
              <a:rPr spc="-10" dirty="0"/>
              <a:t>through</a:t>
            </a:r>
            <a:r>
              <a:rPr spc="-35" dirty="0"/>
              <a:t> </a:t>
            </a:r>
            <a:r>
              <a:rPr spc="-20" dirty="0"/>
              <a:t>diﬀerent</a:t>
            </a:r>
            <a:r>
              <a:rPr spc="-15" dirty="0"/>
              <a:t> </a:t>
            </a:r>
            <a:r>
              <a:rPr spc="-10" dirty="0"/>
              <a:t>types</a:t>
            </a:r>
            <a:r>
              <a:rPr spc="-40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-10" dirty="0"/>
              <a:t>science</a:t>
            </a:r>
            <a:r>
              <a:rPr spc="-40" dirty="0"/>
              <a:t> </a:t>
            </a:r>
            <a:r>
              <a:rPr spc="-10" dirty="0"/>
              <a:t>enquiries 	</a:t>
            </a:r>
            <a:r>
              <a:rPr dirty="0"/>
              <a:t>that help</a:t>
            </a:r>
            <a:r>
              <a:rPr spc="-5" dirty="0"/>
              <a:t> </a:t>
            </a:r>
            <a:r>
              <a:rPr dirty="0"/>
              <a:t>them</a:t>
            </a:r>
            <a:r>
              <a:rPr spc="-5" dirty="0"/>
              <a:t> </a:t>
            </a:r>
            <a:r>
              <a:rPr dirty="0"/>
              <a:t>to</a:t>
            </a:r>
            <a:r>
              <a:rPr spc="-10" dirty="0"/>
              <a:t> </a:t>
            </a:r>
            <a:r>
              <a:rPr dirty="0"/>
              <a:t>answer scien�ﬁc ques�ons about</a:t>
            </a:r>
            <a:r>
              <a:rPr spc="-15" dirty="0"/>
              <a:t> </a:t>
            </a:r>
            <a:r>
              <a:rPr dirty="0"/>
              <a:t>the</a:t>
            </a:r>
            <a:r>
              <a:rPr spc="5" dirty="0"/>
              <a:t> </a:t>
            </a:r>
            <a:r>
              <a:rPr dirty="0"/>
              <a:t>world</a:t>
            </a:r>
            <a:r>
              <a:rPr spc="-5" dirty="0"/>
              <a:t> </a:t>
            </a:r>
            <a:r>
              <a:rPr dirty="0"/>
              <a:t>around</a:t>
            </a:r>
            <a:r>
              <a:rPr spc="-5" dirty="0"/>
              <a:t> </a:t>
            </a:r>
            <a:r>
              <a:rPr spc="-10" dirty="0"/>
              <a:t>them;</a:t>
            </a:r>
          </a:p>
          <a:p>
            <a:pPr marL="191770" indent="-179070">
              <a:lnSpc>
                <a:spcPct val="100000"/>
              </a:lnSpc>
              <a:spcBef>
                <a:spcPts val="85"/>
              </a:spcBef>
              <a:buFont typeface="Symbol"/>
              <a:buChar char=""/>
              <a:tabLst>
                <a:tab pos="191770" algn="l"/>
              </a:tabLst>
            </a:pPr>
            <a:r>
              <a:rPr dirty="0"/>
              <a:t>are</a:t>
            </a:r>
            <a:r>
              <a:rPr spc="-15" dirty="0"/>
              <a:t> </a:t>
            </a:r>
            <a:r>
              <a:rPr dirty="0"/>
              <a:t>equipped</a:t>
            </a:r>
            <a:r>
              <a:rPr spc="-20" dirty="0"/>
              <a:t> </a:t>
            </a:r>
            <a:r>
              <a:rPr dirty="0"/>
              <a:t>with</a:t>
            </a:r>
            <a:r>
              <a:rPr spc="-20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scien�ﬁc</a:t>
            </a:r>
            <a:r>
              <a:rPr spc="-15" dirty="0"/>
              <a:t> </a:t>
            </a:r>
            <a:r>
              <a:rPr dirty="0"/>
              <a:t>knowledge</a:t>
            </a:r>
            <a:r>
              <a:rPr spc="-15" dirty="0"/>
              <a:t> </a:t>
            </a:r>
            <a:r>
              <a:rPr spc="-10" dirty="0"/>
              <a:t>required</a:t>
            </a:r>
            <a:r>
              <a:rPr spc="-20" dirty="0"/>
              <a:t> </a:t>
            </a:r>
            <a:r>
              <a:rPr dirty="0"/>
              <a:t>to</a:t>
            </a:r>
            <a:r>
              <a:rPr spc="-10" dirty="0"/>
              <a:t> understand</a:t>
            </a:r>
            <a:r>
              <a:rPr spc="-20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dirty="0"/>
              <a:t>uses</a:t>
            </a:r>
            <a:r>
              <a:rPr spc="-15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implica�ons</a:t>
            </a:r>
            <a:r>
              <a:rPr spc="-1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science,</a:t>
            </a:r>
            <a:r>
              <a:rPr spc="-15" dirty="0"/>
              <a:t> </a:t>
            </a:r>
            <a:r>
              <a:rPr dirty="0"/>
              <a:t>today</a:t>
            </a:r>
            <a:r>
              <a:rPr spc="-10" dirty="0"/>
              <a:t> </a:t>
            </a:r>
            <a:r>
              <a:rPr spc="-335" dirty="0"/>
              <a:t>and</a:t>
            </a:r>
          </a:p>
          <a:p>
            <a:pPr marL="192405">
              <a:lnSpc>
                <a:spcPct val="100000"/>
              </a:lnSpc>
              <a:spcBef>
                <a:spcPts val="20"/>
              </a:spcBef>
            </a:pPr>
            <a:r>
              <a:rPr dirty="0"/>
              <a:t>for</a:t>
            </a:r>
            <a:r>
              <a:rPr spc="-15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spc="-10" dirty="0"/>
              <a:t>future.</a:t>
            </a:r>
          </a:p>
          <a:p>
            <a:pPr>
              <a:lnSpc>
                <a:spcPct val="100000"/>
              </a:lnSpc>
            </a:pPr>
            <a:endParaRPr spc="-10" dirty="0"/>
          </a:p>
          <a:p>
            <a:pPr marL="12700" algn="just">
              <a:lnSpc>
                <a:spcPct val="100000"/>
              </a:lnSpc>
            </a:pP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Implementa�on – How</a:t>
            </a: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is</a:t>
            </a:r>
            <a:r>
              <a:rPr sz="1600" b="1" spc="-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the</a:t>
            </a: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curriculum</a:t>
            </a: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 planned?</a:t>
            </a:r>
            <a:endParaRPr sz="1600">
              <a:latin typeface="Calibri"/>
              <a:cs typeface="Calibri"/>
            </a:endParaRPr>
          </a:p>
          <a:p>
            <a:pPr marL="12700" marR="5715" algn="just">
              <a:lnSpc>
                <a:spcPct val="101800"/>
              </a:lnSpc>
              <a:spcBef>
                <a:spcPts val="1375"/>
              </a:spcBef>
            </a:pPr>
            <a:r>
              <a:rPr dirty="0"/>
              <a:t>In</a:t>
            </a:r>
            <a:r>
              <a:rPr spc="-25" dirty="0"/>
              <a:t> </a:t>
            </a:r>
            <a:r>
              <a:rPr spc="-20" dirty="0"/>
              <a:t>Years</a:t>
            </a:r>
            <a:r>
              <a:rPr spc="-15" dirty="0"/>
              <a:t> </a:t>
            </a:r>
            <a:r>
              <a:rPr dirty="0"/>
              <a:t>7</a:t>
            </a:r>
            <a:r>
              <a:rPr spc="-30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8,</a:t>
            </a:r>
            <a:r>
              <a:rPr spc="-15" dirty="0"/>
              <a:t> </a:t>
            </a:r>
            <a:r>
              <a:rPr dirty="0"/>
              <a:t>topics</a:t>
            </a:r>
            <a:r>
              <a:rPr spc="-35" dirty="0"/>
              <a:t> </a:t>
            </a:r>
            <a:r>
              <a:rPr spc="-10" dirty="0"/>
              <a:t>have</a:t>
            </a:r>
            <a:r>
              <a:rPr spc="-15" dirty="0"/>
              <a:t> </a:t>
            </a:r>
            <a:r>
              <a:rPr dirty="0"/>
              <a:t>been</a:t>
            </a:r>
            <a:r>
              <a:rPr spc="-30" dirty="0"/>
              <a:t> </a:t>
            </a:r>
            <a:r>
              <a:rPr spc="-10" dirty="0"/>
              <a:t>carefully</a:t>
            </a:r>
            <a:r>
              <a:rPr spc="-15" dirty="0"/>
              <a:t> </a:t>
            </a:r>
            <a:r>
              <a:rPr dirty="0"/>
              <a:t>chosen</a:t>
            </a:r>
            <a:r>
              <a:rPr spc="-30" dirty="0"/>
              <a:t> </a:t>
            </a:r>
            <a:r>
              <a:rPr dirty="0"/>
              <a:t>to</a:t>
            </a:r>
            <a:r>
              <a:rPr spc="-35" dirty="0"/>
              <a:t> </a:t>
            </a:r>
            <a:r>
              <a:rPr dirty="0"/>
              <a:t>allow</a:t>
            </a:r>
            <a:r>
              <a:rPr spc="-30" dirty="0"/>
              <a:t> </a:t>
            </a:r>
            <a:r>
              <a:rPr dirty="0"/>
              <a:t>as</a:t>
            </a:r>
            <a:r>
              <a:rPr spc="-30" dirty="0"/>
              <a:t> </a:t>
            </a:r>
            <a:r>
              <a:rPr dirty="0"/>
              <a:t>broad</a:t>
            </a:r>
            <a:r>
              <a:rPr spc="-20" dirty="0"/>
              <a:t> </a:t>
            </a:r>
            <a:r>
              <a:rPr dirty="0"/>
              <a:t>an</a:t>
            </a:r>
            <a:r>
              <a:rPr spc="-25" dirty="0"/>
              <a:t> </a:t>
            </a:r>
            <a:r>
              <a:rPr spc="-10" dirty="0"/>
              <a:t>understanding</a:t>
            </a:r>
            <a:r>
              <a:rPr spc="-2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dirty="0"/>
              <a:t>subject</a:t>
            </a:r>
            <a:r>
              <a:rPr spc="-15" dirty="0"/>
              <a:t> </a:t>
            </a:r>
            <a:r>
              <a:rPr dirty="0"/>
              <a:t>as</a:t>
            </a:r>
            <a:r>
              <a:rPr spc="-30" dirty="0"/>
              <a:t> </a:t>
            </a:r>
            <a:r>
              <a:rPr dirty="0"/>
              <a:t>possible</a:t>
            </a:r>
            <a:r>
              <a:rPr spc="-20" dirty="0"/>
              <a:t> </a:t>
            </a:r>
            <a:r>
              <a:rPr spc="-10" dirty="0"/>
              <a:t>while </a:t>
            </a:r>
            <a:r>
              <a:rPr dirty="0"/>
              <a:t>at</a:t>
            </a:r>
            <a:r>
              <a:rPr spc="75" dirty="0"/>
              <a:t> </a:t>
            </a:r>
            <a:r>
              <a:rPr dirty="0"/>
              <a:t>the</a:t>
            </a:r>
            <a:r>
              <a:rPr spc="70" dirty="0"/>
              <a:t> </a:t>
            </a:r>
            <a:r>
              <a:rPr dirty="0"/>
              <a:t>same</a:t>
            </a:r>
            <a:r>
              <a:rPr spc="75" dirty="0"/>
              <a:t> </a:t>
            </a:r>
            <a:r>
              <a:rPr dirty="0"/>
              <a:t>�me</a:t>
            </a:r>
            <a:r>
              <a:rPr spc="75" dirty="0"/>
              <a:t> </a:t>
            </a:r>
            <a:r>
              <a:rPr dirty="0"/>
              <a:t>providing</a:t>
            </a:r>
            <a:r>
              <a:rPr spc="70" dirty="0"/>
              <a:t> </a:t>
            </a:r>
            <a:r>
              <a:rPr dirty="0"/>
              <a:t>a</a:t>
            </a:r>
            <a:r>
              <a:rPr spc="75" dirty="0"/>
              <a:t> </a:t>
            </a:r>
            <a:r>
              <a:rPr dirty="0"/>
              <a:t>sound</a:t>
            </a:r>
            <a:r>
              <a:rPr spc="75" dirty="0"/>
              <a:t> </a:t>
            </a:r>
            <a:r>
              <a:rPr dirty="0"/>
              <a:t>founda�on</a:t>
            </a:r>
            <a:r>
              <a:rPr spc="70" dirty="0"/>
              <a:t> </a:t>
            </a:r>
            <a:r>
              <a:rPr dirty="0"/>
              <a:t>of</a:t>
            </a:r>
            <a:r>
              <a:rPr spc="60" dirty="0"/>
              <a:t> </a:t>
            </a:r>
            <a:r>
              <a:rPr dirty="0"/>
              <a:t>knowledge</a:t>
            </a:r>
            <a:r>
              <a:rPr spc="75" dirty="0"/>
              <a:t> </a:t>
            </a:r>
            <a:r>
              <a:rPr dirty="0"/>
              <a:t>and</a:t>
            </a:r>
            <a:r>
              <a:rPr spc="70" dirty="0"/>
              <a:t> </a:t>
            </a:r>
            <a:r>
              <a:rPr dirty="0"/>
              <a:t>skills</a:t>
            </a:r>
            <a:r>
              <a:rPr spc="65" dirty="0"/>
              <a:t> </a:t>
            </a:r>
            <a:r>
              <a:rPr dirty="0"/>
              <a:t>for</a:t>
            </a:r>
            <a:r>
              <a:rPr spc="60" dirty="0"/>
              <a:t> </a:t>
            </a:r>
            <a:r>
              <a:rPr dirty="0"/>
              <a:t>those</a:t>
            </a:r>
            <a:r>
              <a:rPr spc="75" dirty="0"/>
              <a:t> </a:t>
            </a:r>
            <a:r>
              <a:rPr dirty="0"/>
              <a:t>progressing</a:t>
            </a:r>
            <a:r>
              <a:rPr spc="70" dirty="0"/>
              <a:t> </a:t>
            </a:r>
            <a:r>
              <a:rPr dirty="0"/>
              <a:t>to</a:t>
            </a:r>
            <a:r>
              <a:rPr spc="80" dirty="0"/>
              <a:t> </a:t>
            </a:r>
            <a:r>
              <a:rPr dirty="0"/>
              <a:t>AQA</a:t>
            </a:r>
            <a:r>
              <a:rPr spc="70" dirty="0"/>
              <a:t> </a:t>
            </a:r>
            <a:r>
              <a:rPr dirty="0"/>
              <a:t>GCSE</a:t>
            </a:r>
            <a:r>
              <a:rPr spc="75" dirty="0"/>
              <a:t> </a:t>
            </a:r>
            <a:r>
              <a:rPr spc="-114" dirty="0"/>
              <a:t>Science</a:t>
            </a:r>
            <a:r>
              <a:rPr dirty="0"/>
              <a:t> following</a:t>
            </a:r>
            <a:r>
              <a:rPr spc="-40" dirty="0"/>
              <a:t> </a:t>
            </a:r>
            <a:r>
              <a:rPr dirty="0"/>
              <a:t>either</a:t>
            </a:r>
            <a:r>
              <a:rPr spc="-30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dirty="0"/>
              <a:t>separate</a:t>
            </a:r>
            <a:r>
              <a:rPr spc="-20" dirty="0"/>
              <a:t> </a:t>
            </a:r>
            <a:r>
              <a:rPr dirty="0"/>
              <a:t>Sciences</a:t>
            </a:r>
            <a:r>
              <a:rPr spc="-30" dirty="0"/>
              <a:t> </a:t>
            </a:r>
            <a:r>
              <a:rPr dirty="0"/>
              <a:t>route</a:t>
            </a:r>
            <a:r>
              <a:rPr spc="-35" dirty="0"/>
              <a:t> </a:t>
            </a:r>
            <a:r>
              <a:rPr dirty="0"/>
              <a:t>which</a:t>
            </a:r>
            <a:r>
              <a:rPr spc="-25" dirty="0"/>
              <a:t> </a:t>
            </a:r>
            <a:r>
              <a:rPr dirty="0"/>
              <a:t>results</a:t>
            </a:r>
            <a:r>
              <a:rPr spc="-25" dirty="0"/>
              <a:t> </a:t>
            </a:r>
            <a:r>
              <a:rPr dirty="0"/>
              <a:t>in</a:t>
            </a:r>
            <a:r>
              <a:rPr spc="-25" dirty="0"/>
              <a:t> </a:t>
            </a:r>
            <a:r>
              <a:rPr dirty="0"/>
              <a:t>three</a:t>
            </a:r>
            <a:r>
              <a:rPr spc="-30" dirty="0"/>
              <a:t> </a:t>
            </a:r>
            <a:r>
              <a:rPr dirty="0"/>
              <a:t>GCSEs;</a:t>
            </a:r>
            <a:r>
              <a:rPr spc="-30" dirty="0"/>
              <a:t> </a:t>
            </a:r>
            <a:r>
              <a:rPr dirty="0"/>
              <a:t>one</a:t>
            </a:r>
            <a:r>
              <a:rPr spc="-30" dirty="0"/>
              <a:t> </a:t>
            </a:r>
            <a:r>
              <a:rPr dirty="0"/>
              <a:t>each</a:t>
            </a:r>
            <a:r>
              <a:rPr spc="-25" dirty="0"/>
              <a:t> </a:t>
            </a:r>
            <a:r>
              <a:rPr dirty="0"/>
              <a:t>of</a:t>
            </a:r>
            <a:r>
              <a:rPr spc="-35" dirty="0"/>
              <a:t> </a:t>
            </a:r>
            <a:r>
              <a:rPr spc="-10" dirty="0"/>
              <a:t>Biology,</a:t>
            </a:r>
            <a:r>
              <a:rPr spc="-30" dirty="0"/>
              <a:t> </a:t>
            </a:r>
            <a:r>
              <a:rPr dirty="0"/>
              <a:t>Chemistry</a:t>
            </a:r>
            <a:r>
              <a:rPr spc="-25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spc="-10" dirty="0"/>
              <a:t>Physics, </a:t>
            </a:r>
            <a:r>
              <a:rPr dirty="0"/>
              <a:t>or</a:t>
            </a:r>
            <a:r>
              <a:rPr spc="-3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spc="-10" dirty="0"/>
              <a:t>Combined</a:t>
            </a:r>
            <a:r>
              <a:rPr spc="-35" dirty="0"/>
              <a:t> </a:t>
            </a:r>
            <a:r>
              <a:rPr spc="-10" dirty="0"/>
              <a:t>Sciences</a:t>
            </a:r>
            <a:r>
              <a:rPr spc="-40" dirty="0"/>
              <a:t> </a:t>
            </a:r>
            <a:r>
              <a:rPr spc="-10" dirty="0"/>
              <a:t>route</a:t>
            </a:r>
            <a:r>
              <a:rPr spc="-40" dirty="0"/>
              <a:t> </a:t>
            </a:r>
            <a:r>
              <a:rPr dirty="0"/>
              <a:t>which</a:t>
            </a:r>
            <a:r>
              <a:rPr spc="-35" dirty="0"/>
              <a:t> </a:t>
            </a:r>
            <a:r>
              <a:rPr dirty="0"/>
              <a:t>leads</a:t>
            </a:r>
            <a:r>
              <a:rPr spc="-30" dirty="0"/>
              <a:t> </a:t>
            </a:r>
            <a:r>
              <a:rPr dirty="0"/>
              <a:t>to</a:t>
            </a:r>
            <a:r>
              <a:rPr spc="-35" dirty="0"/>
              <a:t> </a:t>
            </a:r>
            <a:r>
              <a:rPr dirty="0"/>
              <a:t>two</a:t>
            </a:r>
            <a:r>
              <a:rPr spc="-25" dirty="0"/>
              <a:t> </a:t>
            </a:r>
            <a:r>
              <a:rPr dirty="0"/>
              <a:t>GCSEs.</a:t>
            </a:r>
            <a:r>
              <a:rPr spc="-30" dirty="0"/>
              <a:t> </a:t>
            </a:r>
            <a:r>
              <a:rPr dirty="0"/>
              <a:t>The</a:t>
            </a:r>
            <a:r>
              <a:rPr spc="-40" dirty="0"/>
              <a:t> </a:t>
            </a:r>
            <a:r>
              <a:rPr dirty="0"/>
              <a:t>GCSE</a:t>
            </a:r>
            <a:r>
              <a:rPr spc="-30" dirty="0"/>
              <a:t> </a:t>
            </a:r>
            <a:r>
              <a:rPr spc="-10" dirty="0"/>
              <a:t>courses</a:t>
            </a:r>
            <a:r>
              <a:rPr spc="-30" dirty="0"/>
              <a:t> </a:t>
            </a:r>
            <a:r>
              <a:rPr spc="-20" dirty="0"/>
              <a:t>are</a:t>
            </a:r>
            <a:r>
              <a:rPr spc="-40" dirty="0"/>
              <a:t> </a:t>
            </a:r>
            <a:r>
              <a:rPr spc="-10" dirty="0"/>
              <a:t>taught</a:t>
            </a:r>
            <a:r>
              <a:rPr spc="-30" dirty="0"/>
              <a:t> </a:t>
            </a:r>
            <a:r>
              <a:rPr spc="-10" dirty="0"/>
              <a:t>over</a:t>
            </a:r>
            <a:r>
              <a:rPr spc="-45" dirty="0"/>
              <a:t> </a:t>
            </a:r>
            <a:r>
              <a:rPr dirty="0"/>
              <a:t>3</a:t>
            </a:r>
            <a:r>
              <a:rPr spc="-40" dirty="0"/>
              <a:t> </a:t>
            </a:r>
            <a:r>
              <a:rPr spc="-10" dirty="0"/>
              <a:t>years;</a:t>
            </a:r>
            <a:r>
              <a:rPr spc="-25" dirty="0"/>
              <a:t> </a:t>
            </a:r>
            <a:r>
              <a:rPr spc="-10" dirty="0"/>
              <a:t>they</a:t>
            </a:r>
            <a:r>
              <a:rPr spc="-25" dirty="0"/>
              <a:t> </a:t>
            </a:r>
            <a:r>
              <a:rPr spc="-20" dirty="0"/>
              <a:t>are</a:t>
            </a:r>
            <a:r>
              <a:rPr spc="-40" dirty="0"/>
              <a:t> </a:t>
            </a:r>
            <a:r>
              <a:rPr spc="-10" dirty="0"/>
              <a:t>carefully </a:t>
            </a:r>
            <a:r>
              <a:rPr dirty="0"/>
              <a:t>and</a:t>
            </a:r>
            <a:r>
              <a:rPr spc="120" dirty="0"/>
              <a:t> </a:t>
            </a:r>
            <a:r>
              <a:rPr dirty="0"/>
              <a:t>logically</a:t>
            </a:r>
            <a:r>
              <a:rPr spc="125" dirty="0"/>
              <a:t> </a:t>
            </a:r>
            <a:r>
              <a:rPr dirty="0"/>
              <a:t>structured</a:t>
            </a:r>
            <a:r>
              <a:rPr spc="125" dirty="0"/>
              <a:t> </a:t>
            </a:r>
            <a:r>
              <a:rPr dirty="0"/>
              <a:t>to</a:t>
            </a:r>
            <a:r>
              <a:rPr spc="125" dirty="0"/>
              <a:t> </a:t>
            </a:r>
            <a:r>
              <a:rPr dirty="0"/>
              <a:t>give</a:t>
            </a:r>
            <a:r>
              <a:rPr spc="120" dirty="0"/>
              <a:t> </a:t>
            </a:r>
            <a:r>
              <a:rPr dirty="0"/>
              <a:t>students</a:t>
            </a:r>
            <a:r>
              <a:rPr spc="114" dirty="0"/>
              <a:t> </a:t>
            </a:r>
            <a:r>
              <a:rPr dirty="0"/>
              <a:t>the</a:t>
            </a:r>
            <a:r>
              <a:rPr spc="120" dirty="0"/>
              <a:t> </a:t>
            </a:r>
            <a:r>
              <a:rPr dirty="0"/>
              <a:t>�me</a:t>
            </a:r>
            <a:r>
              <a:rPr spc="120" dirty="0"/>
              <a:t> </a:t>
            </a:r>
            <a:r>
              <a:rPr dirty="0"/>
              <a:t>to</a:t>
            </a:r>
            <a:r>
              <a:rPr spc="125" dirty="0"/>
              <a:t> </a:t>
            </a:r>
            <a:r>
              <a:rPr dirty="0"/>
              <a:t>build</a:t>
            </a:r>
            <a:r>
              <a:rPr spc="125" dirty="0"/>
              <a:t> </a:t>
            </a:r>
            <a:r>
              <a:rPr dirty="0"/>
              <a:t>up</a:t>
            </a:r>
            <a:r>
              <a:rPr spc="114" dirty="0"/>
              <a:t> </a:t>
            </a:r>
            <a:r>
              <a:rPr dirty="0"/>
              <a:t>their</a:t>
            </a:r>
            <a:r>
              <a:rPr spc="114" dirty="0"/>
              <a:t> </a:t>
            </a:r>
            <a:r>
              <a:rPr dirty="0"/>
              <a:t>skills</a:t>
            </a:r>
            <a:r>
              <a:rPr spc="120" dirty="0"/>
              <a:t> </a:t>
            </a:r>
            <a:r>
              <a:rPr dirty="0"/>
              <a:t>and</a:t>
            </a:r>
            <a:r>
              <a:rPr spc="125" dirty="0"/>
              <a:t> </a:t>
            </a:r>
            <a:r>
              <a:rPr dirty="0"/>
              <a:t>understanding.</a:t>
            </a:r>
            <a:r>
              <a:rPr spc="130" dirty="0"/>
              <a:t> </a:t>
            </a:r>
            <a:r>
              <a:rPr dirty="0"/>
              <a:t>The</a:t>
            </a:r>
            <a:r>
              <a:rPr spc="120" dirty="0"/>
              <a:t> </a:t>
            </a:r>
            <a:r>
              <a:rPr spc="-10" dirty="0"/>
              <a:t>A-</a:t>
            </a:r>
            <a:r>
              <a:rPr dirty="0"/>
              <a:t>Level</a:t>
            </a:r>
            <a:r>
              <a:rPr spc="105" dirty="0"/>
              <a:t> </a:t>
            </a:r>
            <a:r>
              <a:rPr spc="-30" dirty="0"/>
              <a:t>Sciences </a:t>
            </a:r>
            <a:r>
              <a:rPr dirty="0"/>
              <a:t>courses</a:t>
            </a:r>
            <a:r>
              <a:rPr spc="-25" dirty="0"/>
              <a:t> </a:t>
            </a:r>
            <a:r>
              <a:rPr dirty="0"/>
              <a:t>follow</a:t>
            </a:r>
            <a:r>
              <a:rPr spc="-30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dirty="0"/>
              <a:t>AQA</a:t>
            </a:r>
            <a:r>
              <a:rPr spc="-35" dirty="0"/>
              <a:t> </a:t>
            </a:r>
            <a:r>
              <a:rPr dirty="0"/>
              <a:t>Biology</a:t>
            </a:r>
            <a:r>
              <a:rPr spc="-20" dirty="0"/>
              <a:t> </a:t>
            </a:r>
            <a:r>
              <a:rPr dirty="0"/>
              <a:t>syllabus</a:t>
            </a:r>
            <a:r>
              <a:rPr spc="-20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dirty="0"/>
              <a:t>both</a:t>
            </a:r>
            <a:r>
              <a:rPr spc="-40" dirty="0"/>
              <a:t> </a:t>
            </a:r>
            <a:r>
              <a:rPr dirty="0"/>
              <a:t>Chemistry</a:t>
            </a:r>
            <a:r>
              <a:rPr spc="-25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dirty="0"/>
              <a:t>Physics</a:t>
            </a:r>
            <a:r>
              <a:rPr spc="-25" dirty="0"/>
              <a:t> </a:t>
            </a:r>
            <a:r>
              <a:rPr dirty="0"/>
              <a:t>follow</a:t>
            </a:r>
            <a:r>
              <a:rPr spc="-15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dirty="0"/>
              <a:t>OCR</a:t>
            </a:r>
            <a:r>
              <a:rPr spc="-20" dirty="0"/>
              <a:t> </a:t>
            </a:r>
            <a:r>
              <a:rPr spc="-10" dirty="0"/>
              <a:t>course.</a:t>
            </a:r>
          </a:p>
          <a:p>
            <a:pPr marL="12700" algn="just">
              <a:lnSpc>
                <a:spcPct val="100000"/>
              </a:lnSpc>
              <a:spcBef>
                <a:spcPts val="1340"/>
              </a:spcBef>
            </a:pP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Assessment</a:t>
            </a:r>
            <a:r>
              <a:rPr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How</a:t>
            </a:r>
            <a:r>
              <a:rPr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do</a:t>
            </a:r>
            <a:r>
              <a:rPr sz="1600" b="1" spc="-1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we</a:t>
            </a:r>
            <a:r>
              <a:rPr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assess</a:t>
            </a:r>
            <a:r>
              <a:rPr sz="1600" b="1" spc="-2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student</a:t>
            </a:r>
            <a:r>
              <a:rPr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understanding?</a:t>
            </a:r>
            <a:endParaRPr sz="1600">
              <a:latin typeface="Calibri"/>
              <a:cs typeface="Calibri"/>
            </a:endParaRPr>
          </a:p>
          <a:p>
            <a:pPr marL="12700" marR="5715" algn="just">
              <a:lnSpc>
                <a:spcPct val="101800"/>
              </a:lnSpc>
              <a:spcBef>
                <a:spcPts val="1375"/>
              </a:spcBef>
            </a:pPr>
            <a:r>
              <a:rPr dirty="0"/>
              <a:t>In</a:t>
            </a:r>
            <a:r>
              <a:rPr spc="35" dirty="0"/>
              <a:t> </a:t>
            </a:r>
            <a:r>
              <a:rPr b="1" i="1" dirty="0">
                <a:solidFill>
                  <a:srgbClr val="00482C"/>
                </a:solidFill>
                <a:latin typeface="Calibri"/>
                <a:cs typeface="Calibri"/>
              </a:rPr>
              <a:t>Years</a:t>
            </a:r>
            <a:r>
              <a:rPr b="1" i="1" spc="35" dirty="0">
                <a:solidFill>
                  <a:srgbClr val="00482C"/>
                </a:solidFill>
                <a:latin typeface="Calibri"/>
                <a:cs typeface="Calibri"/>
              </a:rPr>
              <a:t> </a:t>
            </a:r>
            <a:r>
              <a:rPr b="1" i="1" dirty="0">
                <a:solidFill>
                  <a:srgbClr val="00482C"/>
                </a:solidFill>
                <a:latin typeface="Calibri"/>
                <a:cs typeface="Calibri"/>
              </a:rPr>
              <a:t>7</a:t>
            </a:r>
            <a:r>
              <a:rPr b="1" i="1" spc="30" dirty="0">
                <a:solidFill>
                  <a:srgbClr val="00482C"/>
                </a:solidFill>
                <a:latin typeface="Calibri"/>
                <a:cs typeface="Calibri"/>
              </a:rPr>
              <a:t> </a:t>
            </a:r>
            <a:r>
              <a:rPr b="1" i="1" dirty="0">
                <a:solidFill>
                  <a:srgbClr val="00482C"/>
                </a:solidFill>
                <a:latin typeface="Calibri"/>
                <a:cs typeface="Calibri"/>
              </a:rPr>
              <a:t>and</a:t>
            </a:r>
            <a:r>
              <a:rPr b="1" i="1" spc="40" dirty="0">
                <a:solidFill>
                  <a:srgbClr val="00482C"/>
                </a:solidFill>
                <a:latin typeface="Calibri"/>
                <a:cs typeface="Calibri"/>
              </a:rPr>
              <a:t> </a:t>
            </a:r>
            <a:r>
              <a:rPr b="1" i="1" dirty="0">
                <a:solidFill>
                  <a:srgbClr val="00482C"/>
                </a:solidFill>
                <a:latin typeface="Calibri"/>
                <a:cs typeface="Calibri"/>
              </a:rPr>
              <a:t>8</a:t>
            </a:r>
            <a:r>
              <a:rPr b="1" i="1" spc="45" dirty="0">
                <a:solidFill>
                  <a:srgbClr val="00482C"/>
                </a:solidFill>
                <a:latin typeface="Calibri"/>
                <a:cs typeface="Calibri"/>
              </a:rPr>
              <a:t> </a:t>
            </a:r>
            <a:r>
              <a:rPr dirty="0"/>
              <a:t>a</a:t>
            </a:r>
            <a:r>
              <a:rPr spc="40" dirty="0"/>
              <a:t> </a:t>
            </a:r>
            <a:r>
              <a:rPr dirty="0"/>
              <a:t>range</a:t>
            </a:r>
            <a:r>
              <a:rPr spc="40" dirty="0"/>
              <a:t> </a:t>
            </a:r>
            <a:r>
              <a:rPr dirty="0"/>
              <a:t>of</a:t>
            </a:r>
            <a:r>
              <a:rPr spc="25" dirty="0"/>
              <a:t> </a:t>
            </a:r>
            <a:r>
              <a:rPr dirty="0"/>
              <a:t>forma�ve,</a:t>
            </a:r>
            <a:r>
              <a:rPr spc="30" dirty="0"/>
              <a:t> </a:t>
            </a:r>
            <a:r>
              <a:rPr dirty="0"/>
              <a:t>summa�ve</a:t>
            </a:r>
            <a:r>
              <a:rPr spc="40" dirty="0"/>
              <a:t> </a:t>
            </a:r>
            <a:r>
              <a:rPr dirty="0"/>
              <a:t>and</a:t>
            </a:r>
            <a:r>
              <a:rPr spc="25" dirty="0"/>
              <a:t> </a:t>
            </a:r>
            <a:r>
              <a:rPr dirty="0"/>
              <a:t>diagnos�c</a:t>
            </a:r>
            <a:r>
              <a:rPr spc="45" dirty="0"/>
              <a:t> </a:t>
            </a:r>
            <a:r>
              <a:rPr dirty="0"/>
              <a:t>marking</a:t>
            </a:r>
            <a:r>
              <a:rPr spc="35" dirty="0"/>
              <a:t> </a:t>
            </a:r>
            <a:r>
              <a:rPr dirty="0"/>
              <a:t>and</a:t>
            </a:r>
            <a:r>
              <a:rPr spc="35" dirty="0"/>
              <a:t> </a:t>
            </a:r>
            <a:r>
              <a:rPr dirty="0"/>
              <a:t>feedback</a:t>
            </a:r>
            <a:r>
              <a:rPr spc="40" dirty="0"/>
              <a:t> </a:t>
            </a:r>
            <a:r>
              <a:rPr dirty="0"/>
              <a:t>are</a:t>
            </a:r>
            <a:r>
              <a:rPr spc="40" dirty="0"/>
              <a:t> </a:t>
            </a:r>
            <a:r>
              <a:rPr dirty="0"/>
              <a:t>used</a:t>
            </a:r>
            <a:r>
              <a:rPr spc="40" dirty="0"/>
              <a:t> </a:t>
            </a:r>
            <a:r>
              <a:rPr dirty="0"/>
              <a:t>to</a:t>
            </a:r>
            <a:r>
              <a:rPr spc="45" dirty="0"/>
              <a:t> </a:t>
            </a:r>
            <a:r>
              <a:rPr dirty="0"/>
              <a:t>assess</a:t>
            </a:r>
            <a:r>
              <a:rPr spc="25" dirty="0"/>
              <a:t> </a:t>
            </a:r>
            <a:r>
              <a:rPr spc="-160" dirty="0"/>
              <a:t>students’</a:t>
            </a:r>
            <a:r>
              <a:rPr spc="-10" dirty="0"/>
              <a:t> level</a:t>
            </a:r>
            <a:r>
              <a:rPr spc="-40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-10" dirty="0"/>
              <a:t>knowledge,</a:t>
            </a:r>
            <a:r>
              <a:rPr spc="-20" dirty="0"/>
              <a:t> </a:t>
            </a:r>
            <a:r>
              <a:rPr spc="-10" dirty="0"/>
              <a:t>understanding</a:t>
            </a:r>
            <a:r>
              <a:rPr spc="-30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dirty="0"/>
              <a:t>skill.</a:t>
            </a:r>
            <a:r>
              <a:rPr spc="-25" dirty="0"/>
              <a:t> </a:t>
            </a:r>
            <a:r>
              <a:rPr dirty="0"/>
              <a:t>In</a:t>
            </a:r>
            <a:r>
              <a:rPr spc="-30" dirty="0"/>
              <a:t> </a:t>
            </a:r>
            <a:r>
              <a:rPr dirty="0"/>
              <a:t>addi�on</a:t>
            </a:r>
            <a:r>
              <a:rPr spc="-35" dirty="0"/>
              <a:t> </a:t>
            </a:r>
            <a:r>
              <a:rPr dirty="0"/>
              <a:t>to</a:t>
            </a:r>
            <a:r>
              <a:rPr spc="-25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spc="-10" dirty="0"/>
              <a:t>work</a:t>
            </a:r>
            <a:r>
              <a:rPr spc="-20" dirty="0"/>
              <a:t> </a:t>
            </a:r>
            <a:r>
              <a:rPr dirty="0"/>
              <a:t>in</a:t>
            </a:r>
            <a:r>
              <a:rPr spc="-35" dirty="0"/>
              <a:t> </a:t>
            </a:r>
            <a:r>
              <a:rPr dirty="0"/>
              <a:t>their</a:t>
            </a:r>
            <a:r>
              <a:rPr spc="-20" dirty="0"/>
              <a:t> </a:t>
            </a:r>
            <a:r>
              <a:rPr spc="-10" dirty="0"/>
              <a:t>books,</a:t>
            </a:r>
            <a:r>
              <a:rPr spc="-35" dirty="0"/>
              <a:t> </a:t>
            </a:r>
            <a:r>
              <a:rPr dirty="0"/>
              <a:t>students</a:t>
            </a:r>
            <a:r>
              <a:rPr spc="-20" dirty="0"/>
              <a:t> </a:t>
            </a:r>
            <a:r>
              <a:rPr spc="-10" dirty="0"/>
              <a:t>complete</a:t>
            </a:r>
            <a:r>
              <a:rPr spc="-15" dirty="0"/>
              <a:t> </a:t>
            </a:r>
            <a:r>
              <a:rPr dirty="0"/>
              <a:t>a</a:t>
            </a:r>
            <a:r>
              <a:rPr spc="-40" dirty="0"/>
              <a:t> </a:t>
            </a:r>
            <a:r>
              <a:rPr spc="-20" dirty="0"/>
              <a:t>range</a:t>
            </a:r>
            <a:r>
              <a:rPr spc="-30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-35" dirty="0"/>
              <a:t>formal </a:t>
            </a:r>
            <a:r>
              <a:rPr dirty="0"/>
              <a:t>assessments</a:t>
            </a:r>
            <a:r>
              <a:rPr spc="-20" dirty="0"/>
              <a:t> </a:t>
            </a:r>
            <a:r>
              <a:rPr dirty="0"/>
              <a:t>at</a:t>
            </a:r>
            <a:r>
              <a:rPr spc="-5" dirty="0"/>
              <a:t> </a:t>
            </a:r>
            <a:r>
              <a:rPr dirty="0"/>
              <a:t>the end</a:t>
            </a:r>
            <a:r>
              <a:rPr spc="-25" dirty="0"/>
              <a:t> </a:t>
            </a:r>
            <a:r>
              <a:rPr dirty="0"/>
              <a:t>of</a:t>
            </a:r>
            <a:r>
              <a:rPr spc="-5" dirty="0"/>
              <a:t> </a:t>
            </a:r>
            <a:r>
              <a:rPr dirty="0"/>
              <a:t>topics,</a:t>
            </a:r>
            <a:r>
              <a:rPr spc="-20" dirty="0"/>
              <a:t> </a:t>
            </a:r>
            <a:r>
              <a:rPr dirty="0"/>
              <a:t>with</a:t>
            </a:r>
            <a:r>
              <a:rPr spc="-15" dirty="0"/>
              <a:t> </a:t>
            </a:r>
            <a:r>
              <a:rPr dirty="0"/>
              <a:t>GCSE</a:t>
            </a:r>
            <a:r>
              <a:rPr spc="-15" dirty="0"/>
              <a:t> </a:t>
            </a:r>
            <a:r>
              <a:rPr dirty="0"/>
              <a:t>styles</a:t>
            </a:r>
            <a:r>
              <a:rPr spc="-2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assessment</a:t>
            </a:r>
            <a:r>
              <a:rPr spc="-5" dirty="0"/>
              <a:t> </a:t>
            </a:r>
            <a:r>
              <a:rPr spc="-10" dirty="0"/>
              <a:t>introduced </a:t>
            </a:r>
            <a:r>
              <a:rPr dirty="0"/>
              <a:t>at</a:t>
            </a:r>
            <a:r>
              <a:rPr spc="-20" dirty="0"/>
              <a:t> </a:t>
            </a:r>
            <a:r>
              <a:rPr dirty="0"/>
              <a:t>the</a:t>
            </a:r>
            <a:r>
              <a:rPr spc="-5" dirty="0"/>
              <a:t> </a:t>
            </a:r>
            <a:r>
              <a:rPr dirty="0"/>
              <a:t>earliest</a:t>
            </a:r>
            <a:r>
              <a:rPr spc="-15" dirty="0"/>
              <a:t> </a:t>
            </a:r>
            <a:r>
              <a:rPr spc="-10" dirty="0"/>
              <a:t>opportunity.</a:t>
            </a:r>
          </a:p>
          <a:p>
            <a:pPr marL="12700" marR="5080" algn="just">
              <a:lnSpc>
                <a:spcPct val="109100"/>
              </a:lnSpc>
              <a:spcBef>
                <a:spcPts val="1250"/>
              </a:spcBef>
            </a:pPr>
            <a:r>
              <a:rPr dirty="0"/>
              <a:t>At</a:t>
            </a:r>
            <a:r>
              <a:rPr spc="70" dirty="0"/>
              <a:t> </a:t>
            </a:r>
            <a:r>
              <a:rPr b="1" i="1" dirty="0">
                <a:solidFill>
                  <a:srgbClr val="00482C"/>
                </a:solidFill>
                <a:latin typeface="Calibri"/>
                <a:cs typeface="Calibri"/>
              </a:rPr>
              <a:t>GCSE</a:t>
            </a:r>
            <a:r>
              <a:rPr b="1" i="1" spc="65" dirty="0">
                <a:solidFill>
                  <a:srgbClr val="00482C"/>
                </a:solidFill>
                <a:latin typeface="Calibri"/>
                <a:cs typeface="Calibri"/>
              </a:rPr>
              <a:t> </a:t>
            </a:r>
            <a:r>
              <a:rPr b="1" i="1" dirty="0">
                <a:solidFill>
                  <a:srgbClr val="00482C"/>
                </a:solidFill>
                <a:latin typeface="Calibri"/>
                <a:cs typeface="Calibri"/>
              </a:rPr>
              <a:t>and</a:t>
            </a:r>
            <a:r>
              <a:rPr b="1" i="1" spc="75" dirty="0">
                <a:solidFill>
                  <a:srgbClr val="00482C"/>
                </a:solidFill>
                <a:latin typeface="Calibri"/>
                <a:cs typeface="Calibri"/>
              </a:rPr>
              <a:t> </a:t>
            </a:r>
            <a:r>
              <a:rPr b="1" i="1" dirty="0">
                <a:solidFill>
                  <a:srgbClr val="00482C"/>
                </a:solidFill>
                <a:latin typeface="Calibri"/>
                <a:cs typeface="Calibri"/>
              </a:rPr>
              <a:t>A</a:t>
            </a:r>
            <a:r>
              <a:rPr b="1" i="1" spc="70" dirty="0">
                <a:solidFill>
                  <a:srgbClr val="00482C"/>
                </a:solidFill>
                <a:latin typeface="Calibri"/>
                <a:cs typeface="Calibri"/>
              </a:rPr>
              <a:t> </a:t>
            </a:r>
            <a:r>
              <a:rPr b="1" i="1" dirty="0">
                <a:solidFill>
                  <a:srgbClr val="00482C"/>
                </a:solidFill>
                <a:latin typeface="Calibri"/>
                <a:cs typeface="Calibri"/>
              </a:rPr>
              <a:t>Level</a:t>
            </a:r>
            <a:r>
              <a:rPr b="1" i="1" spc="75" dirty="0">
                <a:solidFill>
                  <a:srgbClr val="00482C"/>
                </a:solidFill>
                <a:latin typeface="Calibri"/>
                <a:cs typeface="Calibri"/>
              </a:rPr>
              <a:t> </a:t>
            </a:r>
            <a:r>
              <a:rPr dirty="0"/>
              <a:t>students</a:t>
            </a:r>
            <a:r>
              <a:rPr spc="75" dirty="0"/>
              <a:t> </a:t>
            </a:r>
            <a:r>
              <a:rPr dirty="0"/>
              <a:t>have</a:t>
            </a:r>
            <a:r>
              <a:rPr spc="75" dirty="0"/>
              <a:t> </a:t>
            </a:r>
            <a:r>
              <a:rPr dirty="0"/>
              <a:t>regular</a:t>
            </a:r>
            <a:r>
              <a:rPr spc="75" dirty="0"/>
              <a:t> </a:t>
            </a:r>
            <a:r>
              <a:rPr dirty="0"/>
              <a:t>assessments</a:t>
            </a:r>
            <a:r>
              <a:rPr spc="75" dirty="0"/>
              <a:t> </a:t>
            </a:r>
            <a:r>
              <a:rPr dirty="0"/>
              <a:t>that</a:t>
            </a:r>
            <a:r>
              <a:rPr spc="70" dirty="0"/>
              <a:t> </a:t>
            </a:r>
            <a:r>
              <a:rPr dirty="0"/>
              <a:t>are</a:t>
            </a:r>
            <a:r>
              <a:rPr spc="70" dirty="0"/>
              <a:t> </a:t>
            </a:r>
            <a:r>
              <a:rPr dirty="0"/>
              <a:t>put</a:t>
            </a:r>
            <a:r>
              <a:rPr spc="85" dirty="0"/>
              <a:t> </a:t>
            </a:r>
            <a:r>
              <a:rPr dirty="0"/>
              <a:t>together</a:t>
            </a:r>
            <a:r>
              <a:rPr spc="65" dirty="0"/>
              <a:t> </a:t>
            </a:r>
            <a:r>
              <a:rPr dirty="0"/>
              <a:t>using</a:t>
            </a:r>
            <a:r>
              <a:rPr spc="75" dirty="0"/>
              <a:t> </a:t>
            </a:r>
            <a:r>
              <a:rPr dirty="0"/>
              <a:t>real</a:t>
            </a:r>
            <a:r>
              <a:rPr spc="70" dirty="0"/>
              <a:t> </a:t>
            </a:r>
            <a:r>
              <a:rPr dirty="0"/>
              <a:t>exam</a:t>
            </a:r>
            <a:r>
              <a:rPr spc="85" dirty="0"/>
              <a:t> </a:t>
            </a:r>
            <a:r>
              <a:rPr dirty="0"/>
              <a:t>ques�ons</a:t>
            </a:r>
            <a:r>
              <a:rPr spc="60" dirty="0"/>
              <a:t> </a:t>
            </a:r>
            <a:r>
              <a:rPr dirty="0"/>
              <a:t>and</a:t>
            </a:r>
            <a:r>
              <a:rPr spc="75" dirty="0"/>
              <a:t> </a:t>
            </a:r>
            <a:r>
              <a:rPr spc="-55" dirty="0"/>
              <a:t>mark</a:t>
            </a:r>
            <a:r>
              <a:rPr dirty="0"/>
              <a:t> schemes</a:t>
            </a:r>
            <a:r>
              <a:rPr spc="-20" dirty="0"/>
              <a:t> </a:t>
            </a:r>
            <a:r>
              <a:rPr dirty="0"/>
              <a:t>to</a:t>
            </a:r>
            <a:r>
              <a:rPr spc="-10" dirty="0"/>
              <a:t> </a:t>
            </a:r>
            <a:r>
              <a:rPr dirty="0"/>
              <a:t>give</a:t>
            </a:r>
            <a:r>
              <a:rPr spc="-25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best</a:t>
            </a:r>
            <a:r>
              <a:rPr spc="-10" dirty="0"/>
              <a:t> </a:t>
            </a:r>
            <a:r>
              <a:rPr dirty="0"/>
              <a:t>possible</a:t>
            </a:r>
            <a:r>
              <a:rPr spc="-10" dirty="0"/>
              <a:t> </a:t>
            </a:r>
            <a:r>
              <a:rPr dirty="0"/>
              <a:t>prac�ce</a:t>
            </a:r>
            <a:r>
              <a:rPr spc="-15" dirty="0"/>
              <a:t> </a:t>
            </a:r>
            <a:r>
              <a:rPr dirty="0"/>
              <a:t>for</a:t>
            </a:r>
            <a:r>
              <a:rPr spc="-1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dirty="0"/>
              <a:t>exam</a:t>
            </a:r>
            <a:r>
              <a:rPr spc="-10" dirty="0"/>
              <a:t> </a:t>
            </a:r>
            <a:r>
              <a:rPr dirty="0"/>
              <a:t>style</a:t>
            </a:r>
            <a:r>
              <a:rPr spc="-25" dirty="0"/>
              <a:t> </a:t>
            </a:r>
            <a:r>
              <a:rPr dirty="0"/>
              <a:t>assessment</a:t>
            </a:r>
            <a:r>
              <a:rPr spc="-10" dirty="0"/>
              <a:t> </a:t>
            </a:r>
            <a:r>
              <a:rPr dirty="0"/>
              <a:t>they</a:t>
            </a:r>
            <a:r>
              <a:rPr spc="-10" dirty="0"/>
              <a:t> </a:t>
            </a:r>
            <a:r>
              <a:rPr dirty="0"/>
              <a:t>will</a:t>
            </a:r>
            <a:r>
              <a:rPr spc="-15" dirty="0"/>
              <a:t> </a:t>
            </a:r>
            <a:r>
              <a:rPr dirty="0"/>
              <a:t>face</a:t>
            </a:r>
            <a:r>
              <a:rPr spc="-15" dirty="0"/>
              <a:t> </a:t>
            </a:r>
            <a:r>
              <a:rPr dirty="0"/>
              <a:t>at</a:t>
            </a:r>
            <a:r>
              <a:rPr spc="-2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dirty="0"/>
              <a:t>end</a:t>
            </a:r>
            <a:r>
              <a:rPr spc="-20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the</a:t>
            </a:r>
            <a:r>
              <a:rPr spc="-10" dirty="0"/>
              <a:t> course.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445636" y="2659045"/>
            <a:ext cx="2651125" cy="1305560"/>
            <a:chOff x="4445636" y="2659045"/>
            <a:chExt cx="2651125" cy="1305560"/>
          </a:xfrm>
        </p:grpSpPr>
        <p:sp>
          <p:nvSpPr>
            <p:cNvPr id="7" name="object 7"/>
            <p:cNvSpPr/>
            <p:nvPr/>
          </p:nvSpPr>
          <p:spPr>
            <a:xfrm>
              <a:off x="4455161" y="2668570"/>
              <a:ext cx="2632075" cy="1286510"/>
            </a:xfrm>
            <a:custGeom>
              <a:avLst/>
              <a:gdLst/>
              <a:ahLst/>
              <a:cxnLst/>
              <a:rect l="l" t="t" r="r" b="b"/>
              <a:pathLst>
                <a:path w="2632075" h="1286510">
                  <a:moveTo>
                    <a:pt x="2492082" y="0"/>
                  </a:moveTo>
                  <a:lnTo>
                    <a:pt x="139992" y="0"/>
                  </a:lnTo>
                  <a:lnTo>
                    <a:pt x="95742" y="7136"/>
                  </a:lnTo>
                  <a:lnTo>
                    <a:pt x="57313" y="27009"/>
                  </a:lnTo>
                  <a:lnTo>
                    <a:pt x="27009" y="57313"/>
                  </a:lnTo>
                  <a:lnTo>
                    <a:pt x="7136" y="95742"/>
                  </a:lnTo>
                  <a:lnTo>
                    <a:pt x="0" y="139992"/>
                  </a:lnTo>
                  <a:lnTo>
                    <a:pt x="0" y="1146505"/>
                  </a:lnTo>
                  <a:lnTo>
                    <a:pt x="7136" y="1190755"/>
                  </a:lnTo>
                  <a:lnTo>
                    <a:pt x="27009" y="1229188"/>
                  </a:lnTo>
                  <a:lnTo>
                    <a:pt x="57313" y="1259495"/>
                  </a:lnTo>
                  <a:lnTo>
                    <a:pt x="95742" y="1279371"/>
                  </a:lnTo>
                  <a:lnTo>
                    <a:pt x="139992" y="1286510"/>
                  </a:lnTo>
                  <a:lnTo>
                    <a:pt x="2492082" y="1286510"/>
                  </a:lnTo>
                  <a:lnTo>
                    <a:pt x="2536332" y="1279371"/>
                  </a:lnTo>
                  <a:lnTo>
                    <a:pt x="2574761" y="1259495"/>
                  </a:lnTo>
                  <a:lnTo>
                    <a:pt x="2605065" y="1229188"/>
                  </a:lnTo>
                  <a:lnTo>
                    <a:pt x="2624938" y="1190755"/>
                  </a:lnTo>
                  <a:lnTo>
                    <a:pt x="2632075" y="1146505"/>
                  </a:lnTo>
                  <a:lnTo>
                    <a:pt x="2632075" y="139992"/>
                  </a:lnTo>
                  <a:lnTo>
                    <a:pt x="2624938" y="95742"/>
                  </a:lnTo>
                  <a:lnTo>
                    <a:pt x="2605065" y="57313"/>
                  </a:lnTo>
                  <a:lnTo>
                    <a:pt x="2574761" y="27009"/>
                  </a:lnTo>
                  <a:lnTo>
                    <a:pt x="2536332" y="7136"/>
                  </a:lnTo>
                  <a:lnTo>
                    <a:pt x="2492082" y="0"/>
                  </a:lnTo>
                  <a:close/>
                </a:path>
              </a:pathLst>
            </a:custGeom>
            <a:solidFill>
              <a:srgbClr val="97D7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55161" y="2668570"/>
              <a:ext cx="2632075" cy="1286510"/>
            </a:xfrm>
            <a:custGeom>
              <a:avLst/>
              <a:gdLst/>
              <a:ahLst/>
              <a:cxnLst/>
              <a:rect l="l" t="t" r="r" b="b"/>
              <a:pathLst>
                <a:path w="2632075" h="1286510">
                  <a:moveTo>
                    <a:pt x="0" y="139992"/>
                  </a:moveTo>
                  <a:lnTo>
                    <a:pt x="7136" y="95742"/>
                  </a:lnTo>
                  <a:lnTo>
                    <a:pt x="27009" y="57313"/>
                  </a:lnTo>
                  <a:lnTo>
                    <a:pt x="57313" y="27009"/>
                  </a:lnTo>
                  <a:lnTo>
                    <a:pt x="95742" y="7136"/>
                  </a:lnTo>
                  <a:lnTo>
                    <a:pt x="139992" y="0"/>
                  </a:lnTo>
                  <a:lnTo>
                    <a:pt x="2492082" y="0"/>
                  </a:lnTo>
                  <a:lnTo>
                    <a:pt x="2536332" y="7136"/>
                  </a:lnTo>
                  <a:lnTo>
                    <a:pt x="2574761" y="27009"/>
                  </a:lnTo>
                  <a:lnTo>
                    <a:pt x="2605065" y="57313"/>
                  </a:lnTo>
                  <a:lnTo>
                    <a:pt x="2624938" y="95742"/>
                  </a:lnTo>
                  <a:lnTo>
                    <a:pt x="2632075" y="139992"/>
                  </a:lnTo>
                  <a:lnTo>
                    <a:pt x="2632075" y="1146505"/>
                  </a:lnTo>
                  <a:lnTo>
                    <a:pt x="2624938" y="1190755"/>
                  </a:lnTo>
                  <a:lnTo>
                    <a:pt x="2605065" y="1229188"/>
                  </a:lnTo>
                  <a:lnTo>
                    <a:pt x="2574761" y="1259495"/>
                  </a:lnTo>
                  <a:lnTo>
                    <a:pt x="2536332" y="1279371"/>
                  </a:lnTo>
                  <a:lnTo>
                    <a:pt x="2492082" y="1286510"/>
                  </a:lnTo>
                  <a:lnTo>
                    <a:pt x="139992" y="1286510"/>
                  </a:lnTo>
                  <a:lnTo>
                    <a:pt x="95742" y="1279371"/>
                  </a:lnTo>
                  <a:lnTo>
                    <a:pt x="57313" y="1259495"/>
                  </a:lnTo>
                  <a:lnTo>
                    <a:pt x="27009" y="1229188"/>
                  </a:lnTo>
                  <a:lnTo>
                    <a:pt x="7136" y="1190755"/>
                  </a:lnTo>
                  <a:lnTo>
                    <a:pt x="0" y="1146505"/>
                  </a:lnTo>
                  <a:lnTo>
                    <a:pt x="0" y="139992"/>
                  </a:lnTo>
                  <a:close/>
                </a:path>
              </a:pathLst>
            </a:custGeom>
            <a:ln w="19049">
              <a:solidFill>
                <a:srgbClr val="004F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595915" y="2828035"/>
            <a:ext cx="2350770" cy="6438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065" marR="5080" indent="635" algn="ctr">
              <a:lnSpc>
                <a:spcPct val="102000"/>
              </a:lnSpc>
              <a:spcBef>
                <a:spcPts val="70"/>
              </a:spcBef>
            </a:pPr>
            <a:r>
              <a:rPr sz="1000" i="1" dirty="0">
                <a:latin typeface="Calibri"/>
                <a:cs typeface="Calibri"/>
              </a:rPr>
              <a:t>“Science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is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fun.</a:t>
            </a:r>
            <a:r>
              <a:rPr sz="1000" i="1" spc="19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Science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is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curiosity.</a:t>
            </a:r>
            <a:r>
              <a:rPr sz="1000" i="1" spc="19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We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all</a:t>
            </a:r>
            <a:r>
              <a:rPr sz="1000" i="1" dirty="0">
                <a:latin typeface="Calibri"/>
                <a:cs typeface="Calibri"/>
              </a:rPr>
              <a:t> have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natural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curiosity.</a:t>
            </a:r>
            <a:r>
              <a:rPr sz="1000" i="1" spc="18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Science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is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process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of</a:t>
            </a:r>
            <a:r>
              <a:rPr sz="1000" i="1" dirty="0">
                <a:latin typeface="Calibri"/>
                <a:cs typeface="Calibri"/>
              </a:rPr>
              <a:t> investigating.</a:t>
            </a:r>
            <a:r>
              <a:rPr sz="1000" i="1" spc="15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It’s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posing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questions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and</a:t>
            </a:r>
            <a:r>
              <a:rPr sz="1000" i="1" dirty="0">
                <a:latin typeface="Calibri"/>
                <a:cs typeface="Calibri"/>
              </a:rPr>
              <a:t> coming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up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with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method.</a:t>
            </a:r>
            <a:r>
              <a:rPr sz="1000" i="1" spc="18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It’s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delving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spc="-20" dirty="0">
                <a:latin typeface="Calibri"/>
                <a:cs typeface="Calibri"/>
              </a:rPr>
              <a:t>in.”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1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50" dirty="0"/>
              <a:t>SCIENCE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801510" y="3603811"/>
            <a:ext cx="11563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Sally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Ride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-</a:t>
            </a:r>
            <a:r>
              <a:rPr sz="1000" b="1" spc="-10" dirty="0">
                <a:latin typeface="Calibri"/>
                <a:cs typeface="Calibri"/>
              </a:rPr>
              <a:t> Astronaut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359" y="420756"/>
            <a:ext cx="6673850" cy="694880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100" dirty="0">
                <a:latin typeface="Calibri"/>
                <a:cs typeface="Calibri"/>
              </a:rPr>
              <a:t>Mock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exams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take place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Years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9-</a:t>
            </a:r>
            <a:r>
              <a:rPr sz="1100" dirty="0">
                <a:latin typeface="Calibri"/>
                <a:cs typeface="Calibri"/>
              </a:rPr>
              <a:t>13,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usually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main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school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hall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again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replicate</a:t>
            </a:r>
            <a:r>
              <a:rPr sz="1100" dirty="0">
                <a:latin typeface="Calibri"/>
                <a:cs typeface="Calibri"/>
              </a:rPr>
              <a:t> the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exam</a:t>
            </a:r>
            <a:r>
              <a:rPr sz="1100" spc="-10" dirty="0">
                <a:latin typeface="Calibri"/>
                <a:cs typeface="Calibri"/>
              </a:rPr>
              <a:t> experience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 </a:t>
            </a:r>
            <a:r>
              <a:rPr sz="1100" spc="-10" dirty="0">
                <a:latin typeface="Calibri"/>
                <a:cs typeface="Calibri"/>
              </a:rPr>
              <a:t>closely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00" dirty="0">
                <a:latin typeface="Calibri"/>
                <a:cs typeface="Calibri"/>
              </a:rPr>
              <a:t>as </a:t>
            </a:r>
            <a:r>
              <a:rPr sz="1100" spc="-10" dirty="0">
                <a:latin typeface="Calibri"/>
                <a:cs typeface="Calibri"/>
              </a:rPr>
              <a:t>possible.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05"/>
              </a:spcBef>
            </a:pP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Home</a:t>
            </a:r>
            <a:r>
              <a:rPr sz="1600" b="1" spc="-4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Learning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sz="1100" dirty="0">
                <a:latin typeface="Calibri"/>
                <a:cs typeface="Calibri"/>
              </a:rPr>
              <a:t>Home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Learning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important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part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Science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many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func�ons,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main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ones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being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reinforce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skills,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dirty="0">
                <a:latin typeface="Calibri"/>
                <a:cs typeface="Calibri"/>
              </a:rPr>
              <a:t>concepts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informa�on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learned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class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alongside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providing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prac�se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exam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ques�ons.</a:t>
            </a:r>
            <a:endParaRPr sz="1100">
              <a:latin typeface="Calibri"/>
              <a:cs typeface="Calibri"/>
            </a:endParaRPr>
          </a:p>
          <a:p>
            <a:pPr marL="12700" marR="5715" indent="31750" algn="just">
              <a:lnSpc>
                <a:spcPct val="109700"/>
              </a:lnSpc>
              <a:spcBef>
                <a:spcPts val="810"/>
              </a:spcBef>
            </a:pPr>
            <a:r>
              <a:rPr sz="1100" dirty="0">
                <a:latin typeface="Calibri"/>
                <a:cs typeface="Calibri"/>
              </a:rPr>
              <a:t>It can be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used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prepare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 for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upcoming class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topics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help them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feel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more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conﬁdent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 the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material </a:t>
            </a:r>
            <a:r>
              <a:rPr sz="1100" spc="-20" dirty="0">
                <a:latin typeface="Calibri"/>
                <a:cs typeface="Calibri"/>
              </a:rPr>
              <a:t>they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learning.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35" dirty="0">
                <a:latin typeface="Calibri"/>
                <a:cs typeface="Calibri"/>
              </a:rPr>
              <a:t>To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succeed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Science,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encourage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work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independently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well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collabora�vely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40" dirty="0">
                <a:latin typeface="Calibri"/>
                <a:cs typeface="Calibri"/>
              </a:rPr>
              <a:t>tasks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home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give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chance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explore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topics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interest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them.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Homework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helps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develop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self-discipline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0" dirty="0">
                <a:latin typeface="Calibri"/>
                <a:cs typeface="Calibri"/>
              </a:rPr>
              <a:t> encourages</a:t>
            </a:r>
            <a:r>
              <a:rPr sz="1100" dirty="0">
                <a:latin typeface="Calibri"/>
                <a:cs typeface="Calibri"/>
              </a:rPr>
              <a:t> students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take ini�a�ve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responsibility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comple�ng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task.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ct val="109700"/>
              </a:lnSpc>
              <a:spcBef>
                <a:spcPts val="805"/>
              </a:spcBef>
            </a:pPr>
            <a:r>
              <a:rPr sz="1100" dirty="0">
                <a:latin typeface="Calibri"/>
                <a:cs typeface="Calibri"/>
              </a:rPr>
              <a:t>Crucially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exam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success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homework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can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provide the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�me for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 prac�se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exam technique.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Alongside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work </a:t>
            </a:r>
            <a:r>
              <a:rPr sz="1100" spc="-20" dirty="0">
                <a:latin typeface="Calibri"/>
                <a:cs typeface="Calibri"/>
              </a:rPr>
              <a:t>that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speciﬁcally</a:t>
            </a:r>
            <a:r>
              <a:rPr sz="1100" spc="2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set</a:t>
            </a:r>
            <a:r>
              <a:rPr sz="1100" spc="2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by</a:t>
            </a:r>
            <a:r>
              <a:rPr sz="1100" spc="2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2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teacher,</a:t>
            </a:r>
            <a:r>
              <a:rPr sz="1100" spc="2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we</a:t>
            </a:r>
            <a:r>
              <a:rPr sz="1100" spc="2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encourage</a:t>
            </a:r>
            <a:r>
              <a:rPr sz="1100" spc="2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2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254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seek</a:t>
            </a:r>
            <a:r>
              <a:rPr sz="1100" spc="2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out</a:t>
            </a:r>
            <a:r>
              <a:rPr sz="1100" spc="2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wider</a:t>
            </a:r>
            <a:r>
              <a:rPr sz="1100" spc="254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reading</a:t>
            </a:r>
            <a:r>
              <a:rPr sz="1100" spc="2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2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ac�vi�es</a:t>
            </a:r>
            <a:r>
              <a:rPr sz="1100" spc="2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254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enrich </a:t>
            </a:r>
            <a:r>
              <a:rPr sz="1100" dirty="0">
                <a:latin typeface="Calibri"/>
                <a:cs typeface="Calibri"/>
              </a:rPr>
              <a:t>their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understanding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Science.</a:t>
            </a:r>
            <a:r>
              <a:rPr sz="1100" spc="-20" dirty="0">
                <a:latin typeface="Calibri"/>
                <a:cs typeface="Calibri"/>
              </a:rPr>
              <a:t> There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are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many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websites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and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Youtube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channels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support Science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and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teachers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are </a:t>
            </a:r>
            <a:r>
              <a:rPr sz="1100" dirty="0">
                <a:latin typeface="Calibri"/>
                <a:cs typeface="Calibri"/>
              </a:rPr>
              <a:t>always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happy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make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recommenda�ons.</a:t>
            </a:r>
            <a:endParaRPr sz="1100">
              <a:latin typeface="Calibri"/>
              <a:cs typeface="Calibri"/>
            </a:endParaRPr>
          </a:p>
          <a:p>
            <a:pPr marL="12700" marR="5715" algn="just">
              <a:lnSpc>
                <a:spcPct val="110000"/>
              </a:lnSpc>
              <a:spcBef>
                <a:spcPts val="795"/>
              </a:spcBef>
            </a:pPr>
            <a:r>
              <a:rPr sz="1100" dirty="0">
                <a:latin typeface="Calibri"/>
                <a:cs typeface="Calibri"/>
              </a:rPr>
              <a:t>We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subscribe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Educake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all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have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access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this.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This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pla�orm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many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homeworks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it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has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-80" dirty="0">
                <a:latin typeface="Calibri"/>
                <a:cs typeface="Calibri"/>
              </a:rPr>
              <a:t>the</a:t>
            </a:r>
            <a:r>
              <a:rPr sz="1100" dirty="0">
                <a:latin typeface="Calibri"/>
                <a:cs typeface="Calibri"/>
              </a:rPr>
              <a:t> func�on to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provide structured revision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prac�se for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students.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also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encourage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use of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50" dirty="0">
                <a:latin typeface="Calibri"/>
                <a:cs typeface="Calibri"/>
                <a:hlinkClick r:id="rId2"/>
              </a:rPr>
              <a:t>www.senecalearning.com</a:t>
            </a:r>
            <a:r>
              <a:rPr sz="1100" dirty="0">
                <a:latin typeface="Calibri"/>
                <a:cs typeface="Calibri"/>
              </a:rPr>
              <a:t> as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way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carrying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out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revision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all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Phases.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ct val="110000"/>
              </a:lnSpc>
              <a:spcBef>
                <a:spcPts val="790"/>
              </a:spcBef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Youtube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channel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‘Free Science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Lessons’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provides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excellent, short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easy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understand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video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clips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help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to </a:t>
            </a:r>
            <a:r>
              <a:rPr sz="1100" dirty="0">
                <a:latin typeface="Calibri"/>
                <a:cs typeface="Calibri"/>
              </a:rPr>
              <a:t>revise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GCSE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courses.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Science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Faculty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also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subscribes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 </a:t>
            </a:r>
            <a:r>
              <a:rPr sz="1100" spc="-10" dirty="0">
                <a:latin typeface="Calibri"/>
                <a:cs typeface="Calibri"/>
                <a:hlinkClick r:id="rId3"/>
              </a:rPr>
              <a:t>www.focuselearning.co.uk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provides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very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useful </a:t>
            </a:r>
            <a:r>
              <a:rPr sz="1100" dirty="0">
                <a:latin typeface="Calibri"/>
                <a:cs typeface="Calibri"/>
              </a:rPr>
              <a:t>simula�ons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 GCSE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required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prac�cal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work.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Again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teachers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provide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login</a:t>
            </a:r>
            <a:r>
              <a:rPr sz="1100" spc="-10" dirty="0">
                <a:latin typeface="Calibri"/>
                <a:cs typeface="Calibri"/>
              </a:rPr>
              <a:t> details.</a:t>
            </a:r>
            <a:endParaRPr sz="1100">
              <a:latin typeface="Calibri"/>
              <a:cs typeface="Calibri"/>
            </a:endParaRPr>
          </a:p>
          <a:p>
            <a:pPr marL="12700" marR="5715" algn="just">
              <a:lnSpc>
                <a:spcPct val="110000"/>
              </a:lnSpc>
              <a:spcBef>
                <a:spcPts val="795"/>
              </a:spcBef>
            </a:pPr>
            <a:r>
              <a:rPr sz="1100" dirty="0">
                <a:latin typeface="Calibri"/>
                <a:cs typeface="Calibri"/>
              </a:rPr>
              <a:t>We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recommend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parents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inves�gate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available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revision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materials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each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Phase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support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home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learning.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spc="-50" dirty="0">
                <a:latin typeface="Calibri"/>
                <a:cs typeface="Calibri"/>
              </a:rPr>
              <a:t>The</a:t>
            </a:r>
            <a:r>
              <a:rPr sz="1100" dirty="0">
                <a:latin typeface="Calibri"/>
                <a:cs typeface="Calibri"/>
              </a:rPr>
              <a:t> Faculty</a:t>
            </a:r>
            <a:r>
              <a:rPr sz="1100" spc="2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highly</a:t>
            </a:r>
            <a:r>
              <a:rPr sz="1100" spc="2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recommends</a:t>
            </a:r>
            <a:r>
              <a:rPr sz="1100" spc="26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  <a:hlinkClick r:id="rId4"/>
              </a:rPr>
              <a:t>www.cgpbooks.co.uk/secondary-</a:t>
            </a:r>
            <a:r>
              <a:rPr sz="1100" dirty="0">
                <a:latin typeface="Calibri"/>
                <a:cs typeface="Calibri"/>
                <a:hlinkClick r:id="rId4"/>
              </a:rPr>
              <a:t>books</a:t>
            </a:r>
            <a:r>
              <a:rPr sz="1100" spc="2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where</a:t>
            </a:r>
            <a:r>
              <a:rPr sz="1100" spc="2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you</a:t>
            </a:r>
            <a:r>
              <a:rPr sz="1100" spc="254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can</a:t>
            </a:r>
            <a:r>
              <a:rPr sz="1100" spc="254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ﬁnd</a:t>
            </a:r>
            <a:r>
              <a:rPr sz="1100" spc="254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revision</a:t>
            </a:r>
            <a:r>
              <a:rPr sz="1100" spc="2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guides,</a:t>
            </a:r>
            <a:r>
              <a:rPr sz="1100" spc="26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prac�se </a:t>
            </a:r>
            <a:r>
              <a:rPr sz="1100" dirty="0">
                <a:latin typeface="Calibri"/>
                <a:cs typeface="Calibri"/>
              </a:rPr>
              <a:t>ques�ons,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exam prac�se,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help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maths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skills,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revision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ﬂash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cards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other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revision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materials.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ct val="110000"/>
              </a:lnSpc>
              <a:spcBef>
                <a:spcPts val="790"/>
              </a:spcBef>
            </a:pPr>
            <a:r>
              <a:rPr sz="1100" dirty="0">
                <a:latin typeface="Calibri"/>
                <a:cs typeface="Calibri"/>
              </a:rPr>
              <a:t>Home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learning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tasks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set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monitored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through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Classcharts/Educake.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They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set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regularly</a:t>
            </a:r>
            <a:r>
              <a:rPr sz="1100" spc="1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in </a:t>
            </a:r>
            <a:r>
              <a:rPr sz="1100" spc="-10" dirty="0">
                <a:latin typeface="Calibri"/>
                <a:cs typeface="Calibri"/>
              </a:rPr>
              <a:t>general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be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equivalent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to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around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30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minutes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per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week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for </a:t>
            </a:r>
            <a:r>
              <a:rPr sz="1100" dirty="0">
                <a:latin typeface="Calibri"/>
                <a:cs typeface="Calibri"/>
              </a:rPr>
              <a:t>Founda�on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years’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classes;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Pathway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years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have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35" dirty="0">
                <a:latin typeface="Calibri"/>
                <a:cs typeface="Calibri"/>
              </a:rPr>
              <a:t>around </a:t>
            </a:r>
            <a:r>
              <a:rPr sz="1100" dirty="0">
                <a:latin typeface="Calibri"/>
                <a:cs typeface="Calibri"/>
              </a:rPr>
              <a:t>2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hours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per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week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split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across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Biology,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Chemistry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Physics.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ct val="109800"/>
              </a:lnSpc>
              <a:spcBef>
                <a:spcPts val="795"/>
              </a:spcBef>
            </a:pPr>
            <a:r>
              <a:rPr sz="1100" dirty="0">
                <a:latin typeface="Calibri"/>
                <a:cs typeface="Calibri"/>
              </a:rPr>
              <a:t>At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Post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16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out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lesson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learning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include 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Directed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Study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�me and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expecta�on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 students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20" dirty="0">
                <a:latin typeface="Calibri"/>
                <a:cs typeface="Calibri"/>
              </a:rPr>
              <a:t>develop</a:t>
            </a:r>
            <a:r>
              <a:rPr sz="1100" dirty="0">
                <a:latin typeface="Calibri"/>
                <a:cs typeface="Calibri"/>
              </a:rPr>
              <a:t> an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independent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work ethos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where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they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seeking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out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learning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opportuni�es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throughout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week.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Post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16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-75" dirty="0">
                <a:latin typeface="Calibri"/>
                <a:cs typeface="Calibri"/>
              </a:rPr>
              <a:t>the</a:t>
            </a:r>
            <a:r>
              <a:rPr sz="1100" dirty="0">
                <a:latin typeface="Calibri"/>
                <a:cs typeface="Calibri"/>
              </a:rPr>
              <a:t> work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set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complete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focus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exam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prac�ce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and/or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comple�on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coursework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will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equivalent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-145" dirty="0">
                <a:latin typeface="Calibri"/>
                <a:cs typeface="Calibri"/>
              </a:rPr>
              <a:t>around</a:t>
            </a:r>
            <a:r>
              <a:rPr sz="1100" spc="-10" dirty="0">
                <a:latin typeface="Calibri"/>
                <a:cs typeface="Calibri"/>
              </a:rPr>
              <a:t> 2-</a:t>
            </a:r>
            <a:r>
              <a:rPr sz="1100" dirty="0">
                <a:latin typeface="Calibri"/>
                <a:cs typeface="Calibri"/>
              </a:rPr>
              <a:t>3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hours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per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week.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addi�onal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support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out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lesson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learning,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Science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Faculty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have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staﬀ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available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35" dirty="0">
                <a:latin typeface="Calibri"/>
                <a:cs typeface="Calibri"/>
              </a:rPr>
              <a:t>provide </a:t>
            </a:r>
            <a:r>
              <a:rPr sz="1100" dirty="0">
                <a:latin typeface="Calibri"/>
                <a:cs typeface="Calibri"/>
              </a:rPr>
              <a:t>help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advice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 a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drop-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session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Monday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a�ernoons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a�er school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un�l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4pm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if there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any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queries </a:t>
            </a:r>
            <a:r>
              <a:rPr sz="1100" spc="-10" dirty="0">
                <a:latin typeface="Calibri"/>
                <a:cs typeface="Calibri"/>
              </a:rPr>
              <a:t>about</a:t>
            </a:r>
            <a:r>
              <a:rPr sz="1100" spc="500" dirty="0">
                <a:latin typeface="Calibri"/>
                <a:cs typeface="Calibri"/>
              </a:rPr>
              <a:t>  </a:t>
            </a:r>
            <a:r>
              <a:rPr sz="1100" spc="-455" dirty="0">
                <a:latin typeface="Calibri"/>
                <a:cs typeface="Calibri"/>
              </a:rPr>
              <a:t>work</a:t>
            </a:r>
            <a:r>
              <a:rPr sz="1100" dirty="0">
                <a:latin typeface="Calibri"/>
                <a:cs typeface="Calibri"/>
              </a:rPr>
              <a:t> that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struggling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complete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home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independently.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2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50" dirty="0"/>
              <a:t>SCIENCE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929E45-B30C-4EEB-B779-91B1C7BF0A0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0F4528D-40A3-44D4-A14E-EA141401E25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A97A23-ABE5-44A0-BD94-0615317280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Custom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SCIENCE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 Jovicic</dc:creator>
  <dc:description/>
  <cp:revision>1</cp:revision>
  <dcterms:created xsi:type="dcterms:W3CDTF">2026-06-25T09:33:31Z</dcterms:created>
  <dcterms:modified xsi:type="dcterms:W3CDTF">2026-07-20T11:39:01Z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2023-10-16T00:00:00Z</vt:filetime>
  </property>
  <property fmtid="{D5CDD505-2E9C-101B-9397-08002B2CF9AE}" pid="3" name="Creator">
    <vt:lpwstr>Acrobat PDFMaker 23 for Word</vt:lpwstr>
  </property>
  <property fmtid="{D5CDD505-2E9C-101B-9397-08002B2CF9AE}" pid="4" name="LastSaved">
    <vt:filetime>2026-06-25T00:00:00Z</vt:filetime>
  </property>
  <property fmtid="{D5CDD505-2E9C-101B-9397-08002B2CF9AE}" pid="5" name="Producer">
    <vt:lpwstr>Adobe PDF Library 23.6.96</vt:lpwstr>
  </property>
  <property fmtid="{D5CDD505-2E9C-101B-9397-08002B2CF9AE}" pid="6" name="SourceModified">
    <vt:lpwstr>D:20231016083224</vt:lpwstr>
  </property>
  <property fmtid="{D5CDD505-2E9C-101B-9397-08002B2CF9AE}" pid="7" name="ContentTypeId">
    <vt:lpwstr>0x010100D8A947F3F0E26E4989F8ECE68BAE6983</vt:lpwstr>
  </property>
</Properties>
</file>