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241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3350" y="147321"/>
            <a:ext cx="866774" cy="76644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" y="10007156"/>
            <a:ext cx="404240" cy="359408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457200" y="9896033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4500" y="1674367"/>
            <a:ext cx="433578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4481" y="4148971"/>
            <a:ext cx="6673850" cy="56934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62660" y="10100182"/>
            <a:ext cx="3618865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467347" y="9931400"/>
            <a:ext cx="649604" cy="1657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100" b="0" i="0">
                <a:solidFill>
                  <a:srgbClr val="004F38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‹#›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qualifications.pearson.com/en/qualifications/edexcel-a-levels/politics-2017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15567" y="155441"/>
            <a:ext cx="178435" cy="749935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R="69215" algn="just">
              <a:lnSpc>
                <a:spcPct val="101800"/>
              </a:lnSpc>
              <a:spcBef>
                <a:spcPts val="50"/>
              </a:spcBef>
            </a:pPr>
            <a:r>
              <a:rPr sz="950" b="1" spc="-50" dirty="0">
                <a:solidFill>
                  <a:srgbClr val="3A9A91"/>
                </a:solidFill>
                <a:latin typeface="Tahoma"/>
                <a:cs typeface="Tahoma"/>
              </a:rPr>
              <a:t>Ẹ </a:t>
            </a:r>
            <a:r>
              <a:rPr sz="950" b="1" spc="5" dirty="0">
                <a:solidFill>
                  <a:srgbClr val="3A9A91"/>
                </a:solidFill>
                <a:latin typeface="Tahoma"/>
                <a:cs typeface="Tahoma"/>
              </a:rPr>
              <a:t>D </a:t>
            </a:r>
            <a:r>
              <a:rPr sz="950" b="1" spc="-50" dirty="0">
                <a:solidFill>
                  <a:srgbClr val="3A9A91"/>
                </a:solidFill>
                <a:latin typeface="Tahoma"/>
                <a:cs typeface="Tahoma"/>
              </a:rPr>
              <a:t>Ȅ </a:t>
            </a:r>
            <a:r>
              <a:rPr sz="950" b="1" dirty="0">
                <a:solidFill>
                  <a:srgbClr val="3A9A91"/>
                </a:solidFill>
                <a:latin typeface="Tahoma"/>
                <a:cs typeface="Tahoma"/>
              </a:rPr>
              <a:t>Ð</a:t>
            </a:r>
            <a:endParaRPr sz="95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r>
              <a:rPr sz="950" b="1" spc="-250" dirty="0">
                <a:solidFill>
                  <a:srgbClr val="3A9A91"/>
                </a:solidFill>
                <a:latin typeface="Tahoma"/>
                <a:cs typeface="Tahoma"/>
              </a:rPr>
              <a:t>ǅ</a:t>
            </a:r>
            <a:r>
              <a:rPr sz="950" spc="-250" dirty="0">
                <a:solidFill>
                  <a:srgbClr val="FFFFFF"/>
                </a:solidFill>
                <a:latin typeface="Arial"/>
                <a:cs typeface="Arial"/>
              </a:rPr>
              <a:t>Ế</a:t>
            </a:r>
            <a:endParaRPr sz="950"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525"/>
            <a:ext cx="7560564" cy="256212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457200" y="9906191"/>
            <a:ext cx="6623684" cy="0"/>
          </a:xfrm>
          <a:custGeom>
            <a:avLst/>
            <a:gdLst/>
            <a:ahLst/>
            <a:cxnLst/>
            <a:rect l="l" t="t" r="r" b="b"/>
            <a:pathLst>
              <a:path w="6623684">
                <a:moveTo>
                  <a:pt x="0" y="0"/>
                </a:moveTo>
                <a:lnTo>
                  <a:pt x="6623684" y="0"/>
                </a:lnTo>
              </a:path>
            </a:pathLst>
          </a:custGeom>
          <a:ln w="12700">
            <a:solidFill>
              <a:srgbClr val="004F3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9988106"/>
            <a:ext cx="404494" cy="359408"/>
          </a:xfrm>
          <a:prstGeom prst="rect">
            <a:avLst/>
          </a:prstGeom>
        </p:spPr>
      </p:pic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POLITICS</a:t>
            </a:r>
            <a:r>
              <a:rPr spc="-70" dirty="0"/>
              <a:t> </a:t>
            </a:r>
            <a:r>
              <a:rPr dirty="0"/>
              <a:t>AND</a:t>
            </a:r>
            <a:r>
              <a:rPr spc="-60" dirty="0"/>
              <a:t> </a:t>
            </a:r>
            <a:r>
              <a:rPr spc="-10" dirty="0"/>
              <a:t>GOVERNMENT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444500" y="2364827"/>
            <a:ext cx="308419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Intent</a:t>
            </a:r>
            <a:r>
              <a:rPr sz="1600" b="1" spc="-2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What</a:t>
            </a:r>
            <a:r>
              <a:rPr sz="1600" b="1" spc="-6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-1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3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learn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and</a:t>
            </a:r>
            <a:r>
              <a:rPr sz="1600" b="1" spc="-20" dirty="0">
                <a:solidFill>
                  <a:srgbClr val="004F38"/>
                </a:solidFill>
                <a:latin typeface="Calibri"/>
                <a:cs typeface="Calibri"/>
              </a:rPr>
              <a:t> why?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049" y="2785308"/>
            <a:ext cx="4308475" cy="17311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5080" algn="just">
              <a:lnSpc>
                <a:spcPct val="101699"/>
              </a:lnSpc>
              <a:spcBef>
                <a:spcPts val="80"/>
              </a:spcBef>
            </a:pPr>
            <a:r>
              <a:rPr sz="1100" dirty="0">
                <a:latin typeface="Calibri"/>
                <a:cs typeface="Calibri"/>
              </a:rPr>
              <a:t>The</a:t>
            </a:r>
            <a:r>
              <a:rPr sz="1100" spc="3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A-</a:t>
            </a:r>
            <a:r>
              <a:rPr sz="1100" dirty="0">
                <a:latin typeface="Calibri"/>
                <a:cs typeface="Calibri"/>
              </a:rPr>
              <a:t>Level</a:t>
            </a:r>
            <a:r>
              <a:rPr sz="1100" spc="310" dirty="0">
                <a:latin typeface="Calibri"/>
                <a:cs typeface="Calibri"/>
              </a:rPr>
              <a:t> </a:t>
            </a:r>
            <a:r>
              <a:rPr sz="1100" dirty="0" err="1">
                <a:latin typeface="Calibri"/>
                <a:cs typeface="Calibri"/>
              </a:rPr>
              <a:t>Poli</a:t>
            </a:r>
            <a:r>
              <a:rPr lang="en-GB" sz="1100" dirty="0">
                <a:latin typeface="Calibri"/>
                <a:cs typeface="Calibri"/>
              </a:rPr>
              <a:t>tic</a:t>
            </a:r>
            <a:r>
              <a:rPr sz="1100" dirty="0">
                <a:latin typeface="Calibri"/>
                <a:cs typeface="Calibri"/>
              </a:rPr>
              <a:t>s</a:t>
            </a:r>
            <a:r>
              <a:rPr sz="1100" spc="3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course</a:t>
            </a:r>
            <a:r>
              <a:rPr sz="1100" spc="3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enables</a:t>
            </a:r>
            <a:r>
              <a:rPr sz="1100" spc="29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30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295" dirty="0">
                <a:latin typeface="Calibri"/>
                <a:cs typeface="Calibri"/>
              </a:rPr>
              <a:t> </a:t>
            </a:r>
            <a:r>
              <a:rPr sz="1100" spc="-85" dirty="0">
                <a:latin typeface="Calibri"/>
                <a:cs typeface="Calibri"/>
              </a:rPr>
              <a:t>their</a:t>
            </a:r>
            <a:r>
              <a:rPr sz="1100" dirty="0">
                <a:latin typeface="Calibri"/>
                <a:cs typeface="Calibri"/>
              </a:rPr>
              <a:t> knowledge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informed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understanding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contemporary</a:t>
            </a:r>
            <a:r>
              <a:rPr lang="en-GB" sz="1100" dirty="0">
                <a:latin typeface="Calibri"/>
                <a:cs typeface="Calibri"/>
              </a:rPr>
              <a:t> political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structures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issues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historical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context,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both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UK</a:t>
            </a:r>
            <a:r>
              <a:rPr sz="1100" spc="-25" dirty="0">
                <a:latin typeface="Calibri"/>
                <a:cs typeface="Calibri"/>
              </a:rPr>
              <a:t> and </a:t>
            </a:r>
            <a:r>
              <a:rPr sz="1100" dirty="0">
                <a:latin typeface="Calibri"/>
                <a:cs typeface="Calibri"/>
              </a:rPr>
              <a:t>globally.</a:t>
            </a:r>
            <a:r>
              <a:rPr sz="1100" spc="2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able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critical </a:t>
            </a:r>
            <a:r>
              <a:rPr sz="1100" spc="-10" dirty="0">
                <a:latin typeface="Calibri"/>
                <a:cs typeface="Calibri"/>
              </a:rPr>
              <a:t>awareness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95" dirty="0">
                <a:latin typeface="Calibri"/>
                <a:cs typeface="Calibri"/>
              </a:rPr>
              <a:t>ever-</a:t>
            </a:r>
            <a:r>
              <a:rPr sz="1100" dirty="0">
                <a:latin typeface="Calibri"/>
                <a:cs typeface="Calibri"/>
              </a:rPr>
              <a:t>changing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nature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politics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relationships </a:t>
            </a:r>
            <a:r>
              <a:rPr sz="1100" dirty="0">
                <a:latin typeface="Calibri"/>
                <a:cs typeface="Calibri"/>
              </a:rPr>
              <a:t>between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lang="en-GB" sz="1100" spc="-185" dirty="0">
                <a:latin typeface="Calibri"/>
                <a:cs typeface="Calibri"/>
              </a:rPr>
              <a:t>political </a:t>
            </a:r>
            <a:r>
              <a:rPr sz="1100" dirty="0">
                <a:latin typeface="Calibri"/>
                <a:cs typeface="Calibri"/>
              </a:rPr>
              <a:t>ideas,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institutions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processes.</a:t>
            </a:r>
            <a:r>
              <a:rPr sz="1100" spc="3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gain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85" dirty="0">
                <a:latin typeface="Calibri"/>
                <a:cs typeface="Calibri"/>
              </a:rPr>
              <a:t>understanding</a:t>
            </a:r>
            <a:r>
              <a:rPr sz="1100" dirty="0">
                <a:latin typeface="Calibri"/>
                <a:cs typeface="Calibri"/>
              </a:rPr>
              <a:t> of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1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rights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3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responsibilities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individuals</a:t>
            </a:r>
            <a:r>
              <a:rPr sz="1100" spc="1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1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groups.</a:t>
            </a:r>
            <a:r>
              <a:rPr sz="1100" spc="140" dirty="0">
                <a:latin typeface="Calibri"/>
                <a:cs typeface="Calibri"/>
              </a:rPr>
              <a:t>  </a:t>
            </a:r>
            <a:r>
              <a:rPr sz="1100" spc="-140" dirty="0">
                <a:latin typeface="Calibri"/>
                <a:cs typeface="Calibri"/>
              </a:rPr>
              <a:t>Key</a:t>
            </a:r>
            <a:r>
              <a:rPr sz="1100" dirty="0">
                <a:latin typeface="Calibri"/>
                <a:cs typeface="Calibri"/>
              </a:rPr>
              <a:t> skills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include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ability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critically </a:t>
            </a:r>
            <a:r>
              <a:rPr sz="1100" dirty="0" err="1">
                <a:latin typeface="Calibri"/>
                <a:cs typeface="Calibri"/>
              </a:rPr>
              <a:t>analyse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10" dirty="0">
                <a:latin typeface="Calibri"/>
                <a:cs typeface="Calibri"/>
              </a:rPr>
              <a:t> interpret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0" dirty="0">
                <a:latin typeface="Calibri"/>
                <a:cs typeface="Calibri"/>
              </a:rPr>
              <a:t>evaluate</a:t>
            </a:r>
            <a:r>
              <a:rPr lang="en-GB" sz="1100" spc="-50" dirty="0">
                <a:latin typeface="Calibri"/>
                <a:cs typeface="Calibri"/>
              </a:rPr>
              <a:t> political information to form arguments and make judgements.  Studying the course allows students to develop an interest in, and engagement with, contemporary politics and the world around them.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048" y="4628793"/>
            <a:ext cx="7086601" cy="640233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dirty="0" err="1">
                <a:solidFill>
                  <a:srgbClr val="004F38"/>
                </a:solidFill>
                <a:latin typeface="Calibri"/>
                <a:cs typeface="Calibri"/>
              </a:rPr>
              <a:t>Implementa</a:t>
            </a:r>
            <a:r>
              <a:rPr lang="en-GB" sz="1600" b="1" dirty="0">
                <a:solidFill>
                  <a:srgbClr val="004F38"/>
                </a:solidFill>
                <a:latin typeface="Calibri"/>
                <a:cs typeface="Calibri"/>
              </a:rPr>
              <a:t>ti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on – How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is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the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curriculum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planned?</a:t>
            </a:r>
            <a:endParaRPr sz="1600" dirty="0">
              <a:latin typeface="Calibri"/>
              <a:cs typeface="Calibri"/>
            </a:endParaRPr>
          </a:p>
          <a:p>
            <a:pPr marL="1544955" marR="5080" algn="just">
              <a:lnSpc>
                <a:spcPct val="101699"/>
              </a:lnSpc>
              <a:spcBef>
                <a:spcPts val="1375"/>
              </a:spcBef>
            </a:pPr>
            <a:r>
              <a:rPr sz="1100" dirty="0">
                <a:latin typeface="Calibri"/>
                <a:cs typeface="Calibri"/>
              </a:rPr>
              <a:t>We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follow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Edexcel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A-</a:t>
            </a:r>
            <a:r>
              <a:rPr sz="1100" dirty="0">
                <a:latin typeface="Calibri"/>
                <a:cs typeface="Calibri"/>
              </a:rPr>
              <a:t>Level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Politics specification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Edexcel</a:t>
            </a:r>
            <a:r>
              <a:rPr sz="1100" u="sng" spc="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AS</a:t>
            </a:r>
            <a:r>
              <a:rPr sz="1100" u="sng" spc="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&amp;</a:t>
            </a:r>
            <a:r>
              <a:rPr sz="1100" u="sng" spc="7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A</a:t>
            </a:r>
            <a:r>
              <a:rPr sz="1100" u="sng" spc="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level</a:t>
            </a:r>
            <a:r>
              <a:rPr sz="1100" u="sng" spc="5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lang="en-GB" sz="1100" u="sng" dirty="0" err="1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Poitics</a:t>
            </a:r>
            <a:r>
              <a:rPr lang="en-GB"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spc="-1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(2017)</a:t>
            </a:r>
            <a:r>
              <a:rPr sz="1100" u="sng" spc="50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|</a:t>
            </a:r>
            <a:r>
              <a:rPr sz="1100" u="none" spc="-15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Pearson</a:t>
            </a:r>
            <a:r>
              <a:rPr sz="1100" u="sng" spc="27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 </a:t>
            </a:r>
            <a:r>
              <a:rPr lang="en-GB" sz="1100" u="sng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  <a:hlinkClick r:id="rId4"/>
              </a:rPr>
              <a:t>qualifications</a:t>
            </a:r>
            <a:r>
              <a:rPr sz="1100" u="none" dirty="0">
                <a:latin typeface="Calibri"/>
                <a:cs typeface="Calibri"/>
                <a:hlinkClick r:id="rId4"/>
              </a:rPr>
              <a:t>.</a:t>
            </a:r>
            <a:r>
              <a:rPr sz="1100" u="none" spc="270" dirty="0">
                <a:latin typeface="Calibri"/>
                <a:cs typeface="Calibri"/>
              </a:rPr>
              <a:t>  </a:t>
            </a:r>
            <a:r>
              <a:rPr sz="1100" u="none" dirty="0">
                <a:latin typeface="Calibri"/>
                <a:cs typeface="Calibri"/>
              </a:rPr>
              <a:t>In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Year</a:t>
            </a:r>
            <a:r>
              <a:rPr sz="1100" u="none" spc="27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12,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students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study</a:t>
            </a:r>
            <a:r>
              <a:rPr sz="1100" u="none" spc="2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elements</a:t>
            </a:r>
            <a:r>
              <a:rPr sz="1100" u="none" spc="2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of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UK</a:t>
            </a:r>
            <a:r>
              <a:rPr sz="1100" u="none" spc="260" dirty="0">
                <a:latin typeface="Calibri"/>
                <a:cs typeface="Calibri"/>
              </a:rPr>
              <a:t> </a:t>
            </a:r>
            <a:r>
              <a:rPr lang="en-GB" sz="1100" u="none" spc="-10" dirty="0">
                <a:latin typeface="Calibri"/>
                <a:cs typeface="Calibri"/>
              </a:rPr>
              <a:t>Politics </a:t>
            </a:r>
            <a:r>
              <a:rPr sz="1100" u="none" dirty="0">
                <a:latin typeface="Calibri"/>
                <a:cs typeface="Calibri"/>
              </a:rPr>
              <a:t>including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Democracy</a:t>
            </a:r>
            <a:r>
              <a:rPr sz="1100" u="none" spc="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75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Participation, Political </a:t>
            </a:r>
            <a:r>
              <a:rPr sz="1100" u="none" dirty="0">
                <a:latin typeface="Calibri"/>
                <a:cs typeface="Calibri"/>
              </a:rPr>
              <a:t>Par</a:t>
            </a:r>
            <a:r>
              <a:rPr lang="en-GB" sz="1100" u="none" dirty="0">
                <a:latin typeface="Calibri"/>
                <a:cs typeface="Calibri"/>
              </a:rPr>
              <a:t>ti</a:t>
            </a:r>
            <a:r>
              <a:rPr sz="1100" u="none" dirty="0">
                <a:latin typeface="Calibri"/>
                <a:cs typeface="Calibri"/>
              </a:rPr>
              <a:t>es,</a:t>
            </a:r>
            <a:r>
              <a:rPr sz="1100" u="none" spc="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Electoral</a:t>
            </a:r>
            <a:r>
              <a:rPr sz="1100" u="none" spc="8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Systems</a:t>
            </a:r>
            <a:r>
              <a:rPr sz="1100" u="none" spc="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70" dirty="0">
                <a:latin typeface="Calibri"/>
                <a:cs typeface="Calibri"/>
              </a:rPr>
              <a:t> </a:t>
            </a:r>
            <a:r>
              <a:rPr sz="1100" u="none" spc="-25" dirty="0">
                <a:latin typeface="Calibri"/>
                <a:cs typeface="Calibri"/>
              </a:rPr>
              <a:t>the </a:t>
            </a:r>
            <a:r>
              <a:rPr sz="1100" u="none" dirty="0">
                <a:latin typeface="Calibri"/>
                <a:cs typeface="Calibri"/>
              </a:rPr>
              <a:t>inﬂuence</a:t>
            </a:r>
            <a:r>
              <a:rPr sz="1100" u="none" spc="7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of</a:t>
            </a:r>
            <a:r>
              <a:rPr sz="1100" u="none" spc="5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Media</a:t>
            </a:r>
            <a:r>
              <a:rPr sz="1100" u="none" dirty="0">
                <a:latin typeface="Calibri"/>
                <a:cs typeface="Calibri"/>
              </a:rPr>
              <a:t>.</a:t>
            </a:r>
            <a:r>
              <a:rPr sz="1100" u="none" spc="3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Alongside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this,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they</a:t>
            </a:r>
            <a:r>
              <a:rPr sz="1100" u="none" spc="7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learn</a:t>
            </a:r>
            <a:r>
              <a:rPr sz="1100" u="none" spc="5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about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elements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of</a:t>
            </a:r>
            <a:r>
              <a:rPr sz="1100" u="none" spc="4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UK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Government</a:t>
            </a:r>
            <a:r>
              <a:rPr sz="1100" u="none" spc="55" dirty="0">
                <a:latin typeface="Calibri"/>
                <a:cs typeface="Calibri"/>
              </a:rPr>
              <a:t> </a:t>
            </a:r>
            <a:r>
              <a:rPr sz="1100" u="none" spc="-50" dirty="0">
                <a:latin typeface="Calibri"/>
                <a:cs typeface="Calibri"/>
              </a:rPr>
              <a:t>–</a:t>
            </a:r>
            <a:r>
              <a:rPr sz="1100" u="none" dirty="0">
                <a:latin typeface="Calibri"/>
                <a:cs typeface="Calibri"/>
              </a:rPr>
              <a:t> the</a:t>
            </a:r>
            <a:r>
              <a:rPr sz="1100" u="none" spc="90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Constitution</a:t>
            </a:r>
            <a:r>
              <a:rPr sz="1100" u="none" dirty="0">
                <a:latin typeface="Calibri"/>
                <a:cs typeface="Calibri"/>
              </a:rPr>
              <a:t>,</a:t>
            </a:r>
            <a:r>
              <a:rPr sz="1100" u="none" spc="20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Devolution</a:t>
            </a:r>
            <a:r>
              <a:rPr sz="1100" u="none" dirty="0">
                <a:latin typeface="Calibri"/>
                <a:cs typeface="Calibri"/>
              </a:rPr>
              <a:t>,</a:t>
            </a:r>
            <a:r>
              <a:rPr sz="1100" u="none" spc="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role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of</a:t>
            </a:r>
            <a:r>
              <a:rPr sz="1100" u="none" spc="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Prime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Minister</a:t>
            </a:r>
            <a:r>
              <a:rPr sz="1100" u="none" spc="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lang="en-GB" sz="1100" u="none" spc="-10" dirty="0">
                <a:latin typeface="Calibri"/>
                <a:cs typeface="Calibri"/>
              </a:rPr>
              <a:t>relationship </a:t>
            </a:r>
            <a:r>
              <a:rPr sz="1100" u="none" dirty="0">
                <a:latin typeface="Calibri"/>
                <a:cs typeface="Calibri"/>
              </a:rPr>
              <a:t>between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three</a:t>
            </a:r>
            <a:r>
              <a:rPr sz="1100" u="none" spc="5" dirty="0">
                <a:latin typeface="Calibri"/>
                <a:cs typeface="Calibri"/>
              </a:rPr>
              <a:t> </a:t>
            </a:r>
            <a:r>
              <a:rPr sz="1100" u="none" spc="-10" dirty="0">
                <a:latin typeface="Calibri"/>
                <a:cs typeface="Calibri"/>
              </a:rPr>
              <a:t>branches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of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politics</a:t>
            </a:r>
            <a:r>
              <a:rPr sz="1100" u="none" dirty="0">
                <a:latin typeface="Calibri"/>
                <a:cs typeface="Calibri"/>
              </a:rPr>
              <a:t>;</a:t>
            </a:r>
            <a:r>
              <a:rPr sz="1100" u="none" spc="13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125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Executive</a:t>
            </a:r>
            <a:r>
              <a:rPr sz="1100" u="none" dirty="0">
                <a:latin typeface="Calibri"/>
                <a:cs typeface="Calibri"/>
              </a:rPr>
              <a:t>,</a:t>
            </a:r>
            <a:r>
              <a:rPr sz="1100" u="none" spc="135" dirty="0">
                <a:latin typeface="Calibri"/>
                <a:cs typeface="Calibri"/>
              </a:rPr>
              <a:t> </a:t>
            </a:r>
            <a:r>
              <a:rPr lang="en-GB" sz="1100" spc="135" dirty="0">
                <a:latin typeface="Calibri"/>
                <a:cs typeface="Calibri"/>
              </a:rPr>
              <a:t>Legislature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140" dirty="0">
                <a:latin typeface="Calibri"/>
                <a:cs typeface="Calibri"/>
              </a:rPr>
              <a:t> </a:t>
            </a:r>
            <a:r>
              <a:rPr lang="en-GB" sz="1100" spc="-10" dirty="0">
                <a:latin typeface="Calibri"/>
                <a:cs typeface="Calibri"/>
              </a:rPr>
              <a:t>Judiciary.  </a:t>
            </a:r>
            <a:r>
              <a:rPr sz="1100" u="none" dirty="0">
                <a:latin typeface="Calibri"/>
                <a:cs typeface="Calibri"/>
              </a:rPr>
              <a:t>Students</a:t>
            </a:r>
            <a:r>
              <a:rPr sz="1100" u="none" spc="13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also</a:t>
            </a:r>
            <a:r>
              <a:rPr sz="1100" u="none" spc="13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study</a:t>
            </a:r>
            <a:r>
              <a:rPr sz="1100" u="none" spc="13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core</a:t>
            </a:r>
            <a:r>
              <a:rPr sz="1100" u="none" spc="1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125" dirty="0">
                <a:latin typeface="Calibri"/>
                <a:cs typeface="Calibri"/>
              </a:rPr>
              <a:t> </a:t>
            </a:r>
            <a:r>
              <a:rPr sz="1100" u="none" spc="-10" dirty="0">
                <a:latin typeface="Calibri"/>
                <a:cs typeface="Calibri"/>
              </a:rPr>
              <a:t>non-</a:t>
            </a:r>
            <a:r>
              <a:rPr sz="1100" u="none" dirty="0">
                <a:latin typeface="Calibri"/>
                <a:cs typeface="Calibri"/>
              </a:rPr>
              <a:t>core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political </a:t>
            </a:r>
            <a:r>
              <a:rPr sz="1100" u="none" dirty="0">
                <a:latin typeface="Calibri"/>
                <a:cs typeface="Calibri"/>
              </a:rPr>
              <a:t>ideas;</a:t>
            </a:r>
            <a:r>
              <a:rPr sz="1100" u="none" spc="180" dirty="0">
                <a:latin typeface="Calibri"/>
                <a:cs typeface="Calibri"/>
              </a:rPr>
              <a:t>  </a:t>
            </a:r>
            <a:r>
              <a:rPr sz="1100" u="none" dirty="0">
                <a:latin typeface="Calibri"/>
                <a:cs typeface="Calibri"/>
              </a:rPr>
              <a:t>Socialism,</a:t>
            </a:r>
            <a:r>
              <a:rPr sz="1100" u="none" spc="170" dirty="0">
                <a:latin typeface="Calibri"/>
                <a:cs typeface="Calibri"/>
              </a:rPr>
              <a:t>  </a:t>
            </a:r>
            <a:r>
              <a:rPr sz="1100" u="none" spc="-10" dirty="0">
                <a:latin typeface="Calibri"/>
                <a:cs typeface="Calibri"/>
              </a:rPr>
              <a:t>Liberalism, </a:t>
            </a:r>
            <a:r>
              <a:rPr lang="en-GB" sz="1100" u="none" dirty="0">
                <a:latin typeface="Calibri"/>
                <a:cs typeface="Calibri"/>
              </a:rPr>
              <a:t>Conservatism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170" dirty="0">
                <a:latin typeface="Calibri"/>
                <a:cs typeface="Calibri"/>
              </a:rPr>
              <a:t>  </a:t>
            </a:r>
            <a:r>
              <a:rPr sz="1100" u="none" dirty="0">
                <a:latin typeface="Calibri"/>
                <a:cs typeface="Calibri"/>
              </a:rPr>
              <a:t>Feminism,</a:t>
            </a:r>
            <a:r>
              <a:rPr sz="1100" u="none" spc="170" dirty="0">
                <a:latin typeface="Calibri"/>
                <a:cs typeface="Calibri"/>
              </a:rPr>
              <a:t> </a:t>
            </a:r>
            <a:r>
              <a:rPr lang="en-GB" sz="1100" u="none" spc="170" dirty="0">
                <a:latin typeface="Calibri"/>
                <a:cs typeface="Calibri"/>
              </a:rPr>
              <a:t>  </a:t>
            </a:r>
          </a:p>
          <a:p>
            <a:pPr marL="1544955" marR="5080" algn="just">
              <a:lnSpc>
                <a:spcPct val="101699"/>
              </a:lnSpc>
              <a:spcBef>
                <a:spcPts val="1375"/>
              </a:spcBef>
            </a:pPr>
            <a:r>
              <a:rPr sz="1100" u="none" dirty="0">
                <a:latin typeface="Calibri"/>
                <a:cs typeface="Calibri"/>
              </a:rPr>
              <a:t>In</a:t>
            </a:r>
            <a:r>
              <a:rPr sz="1100" u="none" spc="3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Year</a:t>
            </a:r>
            <a:r>
              <a:rPr sz="1100" u="none" spc="30" dirty="0">
                <a:latin typeface="Calibri"/>
                <a:cs typeface="Calibri"/>
              </a:rPr>
              <a:t> </a:t>
            </a:r>
            <a:r>
              <a:rPr sz="1100" u="none" spc="-25" dirty="0">
                <a:latin typeface="Calibri"/>
                <a:cs typeface="Calibri"/>
              </a:rPr>
              <a:t>13, </a:t>
            </a:r>
            <a:r>
              <a:rPr sz="1100" u="none" dirty="0">
                <a:latin typeface="Calibri"/>
                <a:cs typeface="Calibri"/>
              </a:rPr>
              <a:t>students</a:t>
            </a:r>
            <a:r>
              <a:rPr sz="1100" u="none" spc="3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will</a:t>
            </a:r>
            <a:r>
              <a:rPr sz="1100" u="none" spc="3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study</a:t>
            </a:r>
            <a:r>
              <a:rPr sz="1100" u="none" spc="5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US</a:t>
            </a:r>
            <a:r>
              <a:rPr sz="1100" u="none" spc="30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Politics</a:t>
            </a:r>
            <a:r>
              <a:rPr sz="1100" u="none" dirty="0">
                <a:latin typeface="Calibri"/>
                <a:cs typeface="Calibri"/>
              </a:rPr>
              <a:t>,</a:t>
            </a:r>
            <a:r>
              <a:rPr sz="1100" u="none" spc="4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comparing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and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contrasting </a:t>
            </a:r>
            <a:r>
              <a:rPr sz="1100" u="none" dirty="0">
                <a:latin typeface="Calibri"/>
                <a:cs typeface="Calibri"/>
              </a:rPr>
              <a:t>what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they</a:t>
            </a:r>
            <a:r>
              <a:rPr sz="1100" u="none" spc="285" dirty="0">
                <a:latin typeface="Calibri"/>
                <a:cs typeface="Calibri"/>
              </a:rPr>
              <a:t> </a:t>
            </a:r>
            <a:r>
              <a:rPr sz="1100" u="none" spc="-20" dirty="0">
                <a:latin typeface="Calibri"/>
                <a:cs typeface="Calibri"/>
              </a:rPr>
              <a:t>have </a:t>
            </a:r>
            <a:r>
              <a:rPr sz="1100" u="none" dirty="0">
                <a:latin typeface="Calibri"/>
                <a:cs typeface="Calibri"/>
              </a:rPr>
              <a:t>learned</a:t>
            </a:r>
            <a:r>
              <a:rPr sz="1100" u="none" spc="2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in</a:t>
            </a:r>
            <a:r>
              <a:rPr sz="1100" u="none" spc="2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Y12.</a:t>
            </a:r>
            <a:r>
              <a:rPr sz="1100" u="none" spc="260" dirty="0">
                <a:latin typeface="Calibri"/>
                <a:cs typeface="Calibri"/>
              </a:rPr>
              <a:t>  </a:t>
            </a:r>
            <a:r>
              <a:rPr sz="1100" u="none" dirty="0">
                <a:latin typeface="Calibri"/>
                <a:cs typeface="Calibri"/>
              </a:rPr>
              <a:t>Learning</a:t>
            </a:r>
            <a:r>
              <a:rPr sz="1100" u="none" spc="27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throughout</a:t>
            </a:r>
            <a:r>
              <a:rPr sz="1100" u="none" spc="2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2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course</a:t>
            </a:r>
            <a:r>
              <a:rPr sz="1100" u="none" spc="27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is</a:t>
            </a:r>
            <a:r>
              <a:rPr sz="1100" u="none" spc="-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underpinned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by</a:t>
            </a:r>
            <a:r>
              <a:rPr sz="1100" u="none" spc="6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some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of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spc="-25" dirty="0">
                <a:latin typeface="Calibri"/>
                <a:cs typeface="Calibri"/>
              </a:rPr>
              <a:t>the </a:t>
            </a:r>
            <a:r>
              <a:rPr sz="1100" u="none" dirty="0">
                <a:latin typeface="Calibri"/>
                <a:cs typeface="Calibri"/>
              </a:rPr>
              <a:t>current</a:t>
            </a:r>
            <a:r>
              <a:rPr sz="1100" u="none" spc="5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debates</a:t>
            </a:r>
            <a:r>
              <a:rPr sz="1100" u="none" spc="4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within</a:t>
            </a:r>
            <a:r>
              <a:rPr sz="1100" u="none" spc="55" dirty="0">
                <a:latin typeface="Calibri"/>
                <a:cs typeface="Calibri"/>
              </a:rPr>
              <a:t> </a:t>
            </a:r>
            <a:r>
              <a:rPr lang="en-GB" sz="1100" u="none" dirty="0">
                <a:latin typeface="Calibri"/>
                <a:cs typeface="Calibri"/>
              </a:rPr>
              <a:t>politics, </a:t>
            </a:r>
            <a:r>
              <a:rPr sz="1100" u="none" dirty="0">
                <a:latin typeface="Calibri"/>
                <a:cs typeface="Calibri"/>
              </a:rPr>
              <a:t>for</a:t>
            </a:r>
            <a:r>
              <a:rPr sz="1100" u="none" spc="5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instance,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how</a:t>
            </a:r>
            <a:r>
              <a:rPr sz="1100" u="none" spc="4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healthy</a:t>
            </a:r>
            <a:r>
              <a:rPr sz="1100" u="none" spc="6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is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democracy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in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sz="1100" u="none" spc="-25" dirty="0">
                <a:latin typeface="Calibri"/>
                <a:cs typeface="Calibri"/>
              </a:rPr>
              <a:t>UK?</a:t>
            </a:r>
            <a:r>
              <a:rPr sz="1100" u="none" spc="50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Should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the</a:t>
            </a:r>
            <a:r>
              <a:rPr sz="1100" u="none" spc="-10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UK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have</a:t>
            </a:r>
            <a:r>
              <a:rPr sz="1100" u="none" spc="-1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a</a:t>
            </a:r>
            <a:r>
              <a:rPr sz="1100" u="none" spc="-25" dirty="0">
                <a:latin typeface="Calibri"/>
                <a:cs typeface="Calibri"/>
              </a:rPr>
              <a:t> </a:t>
            </a:r>
            <a:r>
              <a:rPr sz="1100" u="none" dirty="0">
                <a:latin typeface="Calibri"/>
                <a:cs typeface="Calibri"/>
              </a:rPr>
              <a:t>codiﬁed</a:t>
            </a:r>
            <a:r>
              <a:rPr sz="1100" u="none" spc="-20" dirty="0">
                <a:latin typeface="Calibri"/>
                <a:cs typeface="Calibri"/>
              </a:rPr>
              <a:t> </a:t>
            </a:r>
            <a:r>
              <a:rPr lang="en-GB" sz="1100" u="none" spc="-10" dirty="0">
                <a:latin typeface="Calibri"/>
                <a:cs typeface="Calibri"/>
              </a:rPr>
              <a:t>constitution?</a:t>
            </a: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1100" dirty="0">
              <a:latin typeface="Calibri"/>
              <a:cs typeface="Calibri"/>
            </a:endParaRPr>
          </a:p>
          <a:p>
            <a:pPr marL="12700" marR="929005">
              <a:lnSpc>
                <a:spcPct val="101899"/>
              </a:lnSpc>
            </a:pP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Assessment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–</a:t>
            </a:r>
            <a:r>
              <a:rPr sz="1600" b="1" spc="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How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do</a:t>
            </a:r>
            <a:r>
              <a:rPr sz="1600" b="1" spc="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we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assess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student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understanding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of</a:t>
            </a:r>
            <a:r>
              <a:rPr sz="1600" b="1" spc="-5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Po</a:t>
            </a:r>
            <a:r>
              <a:rPr lang="en-GB" sz="1600" b="1" dirty="0">
                <a:solidFill>
                  <a:srgbClr val="004F38"/>
                </a:solidFill>
                <a:latin typeface="Calibri"/>
                <a:cs typeface="Calibri"/>
              </a:rPr>
              <a:t>litics and Government?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range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formative 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summative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diagnostic </a:t>
            </a:r>
            <a:r>
              <a:rPr sz="1100" spc="-10" dirty="0">
                <a:latin typeface="Calibri"/>
                <a:cs typeface="Calibri"/>
              </a:rPr>
              <a:t>marking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feedback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are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used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student’s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level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40" dirty="0">
                <a:latin typeface="Calibri"/>
                <a:cs typeface="Calibri"/>
              </a:rPr>
              <a:t>knowledge,</a:t>
            </a:r>
            <a:r>
              <a:rPr sz="1100" dirty="0">
                <a:latin typeface="Calibri"/>
                <a:cs typeface="Calibri"/>
              </a:rPr>
              <a:t> understanding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skill.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lang="en-GB" sz="1100" spc="25" dirty="0">
                <a:latin typeface="Calibri"/>
                <a:cs typeface="Calibri"/>
              </a:rPr>
              <a:t>addition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their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workbooks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folders,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students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complete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range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45" dirty="0">
                <a:latin typeface="Calibri"/>
                <a:cs typeface="Calibri"/>
              </a:rPr>
              <a:t>formal </a:t>
            </a:r>
            <a:r>
              <a:rPr sz="1100" dirty="0">
                <a:latin typeface="Calibri"/>
                <a:cs typeface="Calibri"/>
              </a:rPr>
              <a:t>assessments,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focus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source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skills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extended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essay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writing.  </a:t>
            </a:r>
            <a:r>
              <a:rPr sz="1100" dirty="0">
                <a:latin typeface="Calibri"/>
                <a:cs typeface="Calibri"/>
              </a:rPr>
              <a:t>These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assessments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closely</a:t>
            </a:r>
            <a:r>
              <a:rPr sz="1100" spc="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linked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70" dirty="0">
                <a:latin typeface="Calibri"/>
                <a:cs typeface="Calibri"/>
              </a:rPr>
              <a:t> </a:t>
            </a:r>
            <a:r>
              <a:rPr sz="1100" spc="-70" dirty="0">
                <a:latin typeface="Calibri"/>
                <a:cs typeface="Calibri"/>
              </a:rPr>
              <a:t>the</a:t>
            </a:r>
            <a:r>
              <a:rPr sz="1100" dirty="0">
                <a:latin typeface="Calibri"/>
                <a:cs typeface="Calibri"/>
              </a:rPr>
              <a:t> Assessment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Objectives - </a:t>
            </a:r>
            <a:r>
              <a:rPr sz="1100" spc="-10" dirty="0">
                <a:latin typeface="Calibri"/>
                <a:cs typeface="Calibri"/>
              </a:rPr>
              <a:t>Knowledge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Understanding,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Analysis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 </a:t>
            </a:r>
            <a:r>
              <a:rPr lang="en-GB" sz="1100" spc="-10" dirty="0">
                <a:latin typeface="Calibri"/>
                <a:cs typeface="Calibri"/>
              </a:rPr>
              <a:t>Evaluation.  Regular assessments of past exam questions allow them to build their exam fitness.  </a:t>
            </a:r>
            <a:endParaRPr sz="1100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endParaRPr lang="en-GB" sz="1100" spc="-375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endParaRPr lang="en-GB" sz="1100" spc="-375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endParaRPr lang="en-GB" sz="1100" spc="-375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endParaRPr lang="en-GB" sz="1100" spc="-375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endParaRPr lang="en-GB" sz="1100" spc="-375" dirty="0">
              <a:latin typeface="Calibri"/>
              <a:cs typeface="Calibri"/>
            </a:endParaRPr>
          </a:p>
          <a:p>
            <a:pPr marL="12700" marR="5715" algn="just">
              <a:lnSpc>
                <a:spcPct val="101800"/>
              </a:lnSpc>
              <a:spcBef>
                <a:spcPts val="1330"/>
              </a:spcBef>
            </a:pPr>
            <a:r>
              <a:rPr sz="16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sz="16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73049" y="5010112"/>
            <a:ext cx="1415414" cy="2006596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4780280" y="2831190"/>
            <a:ext cx="2336671" cy="1305560"/>
            <a:chOff x="4312286" y="2831190"/>
            <a:chExt cx="2789555" cy="1305560"/>
          </a:xfrm>
        </p:grpSpPr>
        <p:sp>
          <p:nvSpPr>
            <p:cNvPr id="12" name="object 12"/>
            <p:cNvSpPr/>
            <p:nvPr/>
          </p:nvSpPr>
          <p:spPr>
            <a:xfrm>
              <a:off x="4321811" y="2840715"/>
              <a:ext cx="2770505" cy="1286510"/>
            </a:xfrm>
            <a:custGeom>
              <a:avLst/>
              <a:gdLst/>
              <a:ahLst/>
              <a:cxnLst/>
              <a:rect l="l" t="t" r="r" b="b"/>
              <a:pathLst>
                <a:path w="2770504" h="1286510">
                  <a:moveTo>
                    <a:pt x="2630512" y="0"/>
                  </a:moveTo>
                  <a:lnTo>
                    <a:pt x="139992" y="0"/>
                  </a:lnTo>
                  <a:lnTo>
                    <a:pt x="95742" y="7136"/>
                  </a:lnTo>
                  <a:lnTo>
                    <a:pt x="57313" y="27009"/>
                  </a:lnTo>
                  <a:lnTo>
                    <a:pt x="27009" y="57313"/>
                  </a:lnTo>
                  <a:lnTo>
                    <a:pt x="7136" y="95742"/>
                  </a:lnTo>
                  <a:lnTo>
                    <a:pt x="0" y="139992"/>
                  </a:lnTo>
                  <a:lnTo>
                    <a:pt x="0" y="1146505"/>
                  </a:lnTo>
                  <a:lnTo>
                    <a:pt x="7136" y="1190755"/>
                  </a:lnTo>
                  <a:lnTo>
                    <a:pt x="27009" y="1229188"/>
                  </a:lnTo>
                  <a:lnTo>
                    <a:pt x="57313" y="1259495"/>
                  </a:lnTo>
                  <a:lnTo>
                    <a:pt x="95742" y="1279371"/>
                  </a:lnTo>
                  <a:lnTo>
                    <a:pt x="139992" y="1286510"/>
                  </a:lnTo>
                  <a:lnTo>
                    <a:pt x="2630512" y="1286510"/>
                  </a:lnTo>
                  <a:lnTo>
                    <a:pt x="2674762" y="1279371"/>
                  </a:lnTo>
                  <a:lnTo>
                    <a:pt x="2713191" y="1259495"/>
                  </a:lnTo>
                  <a:lnTo>
                    <a:pt x="2743495" y="1229188"/>
                  </a:lnTo>
                  <a:lnTo>
                    <a:pt x="2763368" y="1190755"/>
                  </a:lnTo>
                  <a:lnTo>
                    <a:pt x="2770505" y="1146505"/>
                  </a:lnTo>
                  <a:lnTo>
                    <a:pt x="2770505" y="139992"/>
                  </a:lnTo>
                  <a:lnTo>
                    <a:pt x="2763368" y="95742"/>
                  </a:lnTo>
                  <a:lnTo>
                    <a:pt x="2743495" y="57313"/>
                  </a:lnTo>
                  <a:lnTo>
                    <a:pt x="2713191" y="27009"/>
                  </a:lnTo>
                  <a:lnTo>
                    <a:pt x="2674762" y="7136"/>
                  </a:lnTo>
                  <a:lnTo>
                    <a:pt x="2630512" y="0"/>
                  </a:lnTo>
                  <a:close/>
                </a:path>
              </a:pathLst>
            </a:custGeom>
            <a:solidFill>
              <a:srgbClr val="97D7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321811" y="2840715"/>
              <a:ext cx="2770505" cy="1286510"/>
            </a:xfrm>
            <a:custGeom>
              <a:avLst/>
              <a:gdLst/>
              <a:ahLst/>
              <a:cxnLst/>
              <a:rect l="l" t="t" r="r" b="b"/>
              <a:pathLst>
                <a:path w="2770504" h="1286510">
                  <a:moveTo>
                    <a:pt x="0" y="139992"/>
                  </a:moveTo>
                  <a:lnTo>
                    <a:pt x="7136" y="95742"/>
                  </a:lnTo>
                  <a:lnTo>
                    <a:pt x="27009" y="57313"/>
                  </a:lnTo>
                  <a:lnTo>
                    <a:pt x="57313" y="27009"/>
                  </a:lnTo>
                  <a:lnTo>
                    <a:pt x="95742" y="7136"/>
                  </a:lnTo>
                  <a:lnTo>
                    <a:pt x="139992" y="0"/>
                  </a:lnTo>
                  <a:lnTo>
                    <a:pt x="2630512" y="0"/>
                  </a:lnTo>
                  <a:lnTo>
                    <a:pt x="2674762" y="7136"/>
                  </a:lnTo>
                  <a:lnTo>
                    <a:pt x="2713191" y="27009"/>
                  </a:lnTo>
                  <a:lnTo>
                    <a:pt x="2743495" y="57313"/>
                  </a:lnTo>
                  <a:lnTo>
                    <a:pt x="2763368" y="95742"/>
                  </a:lnTo>
                  <a:lnTo>
                    <a:pt x="2770505" y="139992"/>
                  </a:lnTo>
                  <a:lnTo>
                    <a:pt x="2770505" y="1146505"/>
                  </a:lnTo>
                  <a:lnTo>
                    <a:pt x="2763368" y="1190755"/>
                  </a:lnTo>
                  <a:lnTo>
                    <a:pt x="2743495" y="1229188"/>
                  </a:lnTo>
                  <a:lnTo>
                    <a:pt x="2713191" y="1259495"/>
                  </a:lnTo>
                  <a:lnTo>
                    <a:pt x="2674762" y="1279371"/>
                  </a:lnTo>
                  <a:lnTo>
                    <a:pt x="2630512" y="1286510"/>
                  </a:lnTo>
                  <a:lnTo>
                    <a:pt x="139992" y="1286510"/>
                  </a:lnTo>
                  <a:lnTo>
                    <a:pt x="95742" y="1279371"/>
                  </a:lnTo>
                  <a:lnTo>
                    <a:pt x="57313" y="1259495"/>
                  </a:lnTo>
                  <a:lnTo>
                    <a:pt x="27009" y="1229188"/>
                  </a:lnTo>
                  <a:lnTo>
                    <a:pt x="7136" y="1190755"/>
                  </a:lnTo>
                  <a:lnTo>
                    <a:pt x="0" y="1146505"/>
                  </a:lnTo>
                  <a:lnTo>
                    <a:pt x="0" y="139992"/>
                  </a:lnTo>
                  <a:close/>
                </a:path>
              </a:pathLst>
            </a:custGeom>
            <a:ln w="19050">
              <a:solidFill>
                <a:srgbClr val="004F3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859336" y="3110697"/>
            <a:ext cx="2178559" cy="28918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i="1" spc="-10" dirty="0">
                <a:latin typeface="Calibri"/>
                <a:cs typeface="Calibri"/>
              </a:rPr>
              <a:t>“</a:t>
            </a:r>
            <a:r>
              <a:rPr i="1" spc="-10" dirty="0">
                <a:latin typeface="Calibri"/>
                <a:cs typeface="Calibri"/>
              </a:rPr>
              <a:t>Everything</a:t>
            </a:r>
            <a:r>
              <a:rPr i="1" spc="20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is</a:t>
            </a:r>
            <a:r>
              <a:rPr i="1" spc="25" dirty="0">
                <a:latin typeface="Calibri"/>
                <a:cs typeface="Calibri"/>
              </a:rPr>
              <a:t> </a:t>
            </a:r>
            <a:r>
              <a:rPr i="1" spc="-10" dirty="0">
                <a:latin typeface="Calibri"/>
                <a:cs typeface="Calibri"/>
              </a:rPr>
              <a:t>Politics.”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1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5454650" y="3371001"/>
            <a:ext cx="8566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Calibri"/>
                <a:cs typeface="Calibri"/>
              </a:rPr>
              <a:t>Thomas</a:t>
            </a:r>
            <a:r>
              <a:rPr sz="1100" b="1" spc="-20" dirty="0">
                <a:latin typeface="Calibri"/>
                <a:cs typeface="Calibri"/>
              </a:rPr>
              <a:t> Mann</a:t>
            </a:r>
            <a:endParaRPr sz="11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4219" y="607513"/>
            <a:ext cx="6674484" cy="241431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12700" marR="2201545" algn="just">
              <a:lnSpc>
                <a:spcPct val="101699"/>
              </a:lnSpc>
              <a:spcBef>
                <a:spcPts val="80"/>
              </a:spcBef>
            </a:pPr>
            <a:r>
              <a:rPr lang="en-GB" sz="2000" b="1" dirty="0">
                <a:solidFill>
                  <a:srgbClr val="004F38"/>
                </a:solidFill>
                <a:latin typeface="Calibri"/>
                <a:cs typeface="Calibri"/>
              </a:rPr>
              <a:t>Home</a:t>
            </a:r>
            <a:r>
              <a:rPr lang="en-GB" sz="2000" b="1" spc="-40" dirty="0">
                <a:solidFill>
                  <a:srgbClr val="004F38"/>
                </a:solidFill>
                <a:latin typeface="Calibri"/>
                <a:cs typeface="Calibri"/>
              </a:rPr>
              <a:t> </a:t>
            </a:r>
            <a:r>
              <a:rPr lang="en-GB" sz="2000" b="1" spc="-10" dirty="0">
                <a:solidFill>
                  <a:srgbClr val="004F38"/>
                </a:solidFill>
                <a:latin typeface="Calibri"/>
                <a:cs typeface="Calibri"/>
              </a:rPr>
              <a:t>Learning</a:t>
            </a:r>
            <a:endParaRPr lang="en-GB" sz="2000" dirty="0">
              <a:latin typeface="Calibri"/>
              <a:cs typeface="Calibri"/>
            </a:endParaRPr>
          </a:p>
          <a:p>
            <a:pPr marL="12700" marR="2201545" algn="just">
              <a:lnSpc>
                <a:spcPct val="101699"/>
              </a:lnSpc>
              <a:spcBef>
                <a:spcPts val="80"/>
              </a:spcBef>
            </a:pPr>
            <a:endParaRPr lang="en-GB" sz="1100" spc="-5" dirty="0">
              <a:latin typeface="Calibri"/>
              <a:cs typeface="Calibri"/>
            </a:endParaRPr>
          </a:p>
          <a:p>
            <a:pPr marL="12700" marR="2201545" algn="just">
              <a:lnSpc>
                <a:spcPct val="101699"/>
              </a:lnSpc>
              <a:spcBef>
                <a:spcPts val="80"/>
              </a:spcBef>
            </a:pPr>
            <a:r>
              <a:rPr sz="1100" spc="-5" dirty="0">
                <a:latin typeface="Calibri"/>
                <a:cs typeface="Calibri"/>
              </a:rPr>
              <a:t>Learning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outside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classroom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lang="en-GB" sz="1100" spc="5" dirty="0">
                <a:latin typeface="Calibri"/>
                <a:cs typeface="Calibri"/>
              </a:rPr>
              <a:t>essential </a:t>
            </a:r>
            <a:r>
              <a:rPr sz="1100" spc="-5" dirty="0">
                <a:latin typeface="Calibri"/>
                <a:cs typeface="Calibri"/>
              </a:rPr>
              <a:t>par</a:t>
            </a:r>
            <a:r>
              <a:rPr sz="1100" dirty="0">
                <a:latin typeface="Calibri"/>
                <a:cs typeface="Calibri"/>
              </a:rPr>
              <a:t>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lang="en-GB" sz="1100" spc="5" dirty="0">
                <a:latin typeface="Calibri"/>
                <a:cs typeface="Calibri"/>
              </a:rPr>
              <a:t>Politics</a:t>
            </a:r>
            <a:r>
              <a:rPr sz="1100" spc="-1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-</a:t>
            </a:r>
            <a:r>
              <a:rPr sz="1100" spc="-10" dirty="0">
                <a:latin typeface="Calibri"/>
                <a:cs typeface="Calibri"/>
              </a:rPr>
              <a:t>Level.</a:t>
            </a:r>
            <a:r>
              <a:rPr sz="1100" spc="204" dirty="0">
                <a:latin typeface="Calibri"/>
                <a:cs typeface="Calibri"/>
              </a:rPr>
              <a:t> </a:t>
            </a:r>
            <a:r>
              <a:rPr sz="1100" spc="-484" dirty="0">
                <a:latin typeface="Calibri"/>
                <a:cs typeface="Calibri"/>
              </a:rPr>
              <a:t>As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lang="en-GB" sz="1100" spc="10" dirty="0">
                <a:latin typeface="Calibri"/>
                <a:cs typeface="Calibri"/>
              </a:rPr>
              <a:t>Politics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constantly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changing,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students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need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independently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keep </a:t>
            </a:r>
            <a:r>
              <a:rPr sz="1100" spc="-5" dirty="0">
                <a:latin typeface="Calibri"/>
                <a:cs typeface="Calibri"/>
              </a:rPr>
              <a:t>u</a:t>
            </a:r>
            <a:r>
              <a:rPr sz="1100" dirty="0">
                <a:latin typeface="Calibri"/>
                <a:cs typeface="Calibri"/>
              </a:rPr>
              <a:t>p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date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current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aﬀairs;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through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newspapers,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reliable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internet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sources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podcasts.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All</a:t>
            </a:r>
            <a:r>
              <a:rPr sz="1100" spc="17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students</a:t>
            </a:r>
            <a:r>
              <a:rPr sz="1100" spc="1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complete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16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‘</a:t>
            </a:r>
            <a:r>
              <a:rPr lang="en-GB" sz="1100" spc="5" dirty="0">
                <a:latin typeface="Calibri"/>
                <a:cs typeface="Calibri"/>
              </a:rPr>
              <a:t>Politics 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-25" dirty="0">
                <a:latin typeface="Calibri"/>
                <a:cs typeface="Calibri"/>
              </a:rPr>
              <a:t>x</a:t>
            </a:r>
            <a:r>
              <a:rPr sz="1100" spc="-15" dirty="0">
                <a:latin typeface="Calibri"/>
                <a:cs typeface="Calibri"/>
              </a:rPr>
              <a:t>a</a:t>
            </a:r>
            <a:r>
              <a:rPr sz="1100" spc="5" dirty="0">
                <a:latin typeface="Calibri"/>
                <a:cs typeface="Calibri"/>
              </a:rPr>
              <a:t>m</a:t>
            </a:r>
            <a:r>
              <a:rPr sz="1100" spc="-5" dirty="0">
                <a:latin typeface="Calibri"/>
                <a:cs typeface="Calibri"/>
              </a:rPr>
              <a:t>pl</a:t>
            </a:r>
            <a:r>
              <a:rPr sz="1100" dirty="0">
                <a:latin typeface="Calibri"/>
                <a:cs typeface="Calibri"/>
              </a:rPr>
              <a:t>e</a:t>
            </a:r>
            <a:r>
              <a:rPr sz="1100" spc="1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Log’</a:t>
            </a:r>
            <a:r>
              <a:rPr sz="1100" spc="1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1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current</a:t>
            </a:r>
            <a:r>
              <a:rPr sz="1100" spc="17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developments;</a:t>
            </a:r>
            <a:r>
              <a:rPr sz="1100" spc="17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for</a:t>
            </a:r>
            <a:r>
              <a:rPr sz="1100" spc="-5" dirty="0">
                <a:latin typeface="Calibri"/>
                <a:cs typeface="Calibri"/>
              </a:rPr>
              <a:t> instance,</a:t>
            </a:r>
            <a:r>
              <a:rPr sz="1100" spc="30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Party</a:t>
            </a:r>
            <a:r>
              <a:rPr sz="1100" spc="3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Conferences,</a:t>
            </a:r>
            <a:r>
              <a:rPr sz="1100" spc="315" dirty="0">
                <a:latin typeface="Calibri"/>
                <a:cs typeface="Calibri"/>
              </a:rPr>
              <a:t> </a:t>
            </a:r>
            <a:r>
              <a:rPr lang="en-GB" sz="1100" spc="-20" dirty="0">
                <a:latin typeface="Calibri"/>
                <a:cs typeface="Calibri"/>
              </a:rPr>
              <a:t>By-Elections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3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developments</a:t>
            </a:r>
            <a:r>
              <a:rPr sz="1100" spc="3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</a:t>
            </a:r>
            <a:r>
              <a:rPr sz="1100" spc="31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Europe</a:t>
            </a:r>
            <a:r>
              <a:rPr sz="1100" spc="3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 </a:t>
            </a:r>
            <a:r>
              <a:rPr sz="1100" spc="-10" dirty="0">
                <a:latin typeface="Calibri"/>
                <a:cs typeface="Calibri"/>
              </a:rPr>
              <a:t>regularly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lang="en-GB" sz="1100" spc="10" dirty="0">
                <a:latin typeface="Calibri"/>
                <a:cs typeface="Calibri"/>
              </a:rPr>
              <a:t>utilise </a:t>
            </a:r>
            <a:r>
              <a:rPr sz="1100" spc="-5" dirty="0">
                <a:latin typeface="Calibri"/>
                <a:cs typeface="Calibri"/>
              </a:rPr>
              <a:t>these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their</a:t>
            </a:r>
            <a:r>
              <a:rPr sz="1100" spc="85" dirty="0">
                <a:latin typeface="Calibri"/>
                <a:cs typeface="Calibri"/>
              </a:rPr>
              <a:t> </a:t>
            </a:r>
            <a:r>
              <a:rPr lang="en-GB" sz="1100" spc="5" dirty="0">
                <a:latin typeface="Calibri"/>
                <a:cs typeface="Calibri"/>
              </a:rPr>
              <a:t>writing </a:t>
            </a:r>
            <a:r>
              <a:rPr sz="1100" spc="-5" dirty="0">
                <a:latin typeface="Calibri"/>
                <a:cs typeface="Calibri"/>
              </a:rPr>
              <a:t>an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assessments.</a:t>
            </a:r>
            <a:r>
              <a:rPr sz="1100" spc="4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lang="en-GB" sz="1100" spc="10" dirty="0">
                <a:latin typeface="Calibri"/>
                <a:cs typeface="Calibri"/>
              </a:rPr>
              <a:t>addition </a:t>
            </a:r>
            <a:r>
              <a:rPr sz="1100" spc="-10" dirty="0">
                <a:latin typeface="Calibri"/>
                <a:cs typeface="Calibri"/>
              </a:rPr>
              <a:t>to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this,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students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c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expect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formal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tasks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be</a:t>
            </a:r>
            <a:r>
              <a:rPr lang="en-GB"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set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weekly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as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Home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Learning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Directed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Study,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through</a:t>
            </a:r>
            <a:r>
              <a:rPr sz="1100" spc="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Class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Charts.</a:t>
            </a:r>
            <a:r>
              <a:rPr sz="1100" spc="3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These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might</a:t>
            </a:r>
            <a:r>
              <a:rPr sz="1100" spc="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wider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reading</a:t>
            </a:r>
            <a:r>
              <a:rPr sz="1100" spc="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research, </a:t>
            </a:r>
            <a:r>
              <a:rPr lang="en-GB" sz="1100" dirty="0">
                <a:latin typeface="Calibri"/>
                <a:cs typeface="Calibri"/>
              </a:rPr>
              <a:t>practice </a:t>
            </a:r>
            <a:r>
              <a:rPr sz="1100" dirty="0">
                <a:latin typeface="Calibri"/>
                <a:cs typeface="Calibri"/>
              </a:rPr>
              <a:t>exam</a:t>
            </a:r>
            <a:r>
              <a:rPr sz="1100" spc="95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questions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exercises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develop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understanding.</a:t>
            </a:r>
            <a:r>
              <a:rPr sz="1100" spc="4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lang="en-GB" sz="1100" dirty="0">
                <a:latin typeface="Calibri"/>
                <a:cs typeface="Calibri"/>
              </a:rPr>
              <a:t>Politics </a:t>
            </a:r>
            <a:r>
              <a:rPr sz="1100" dirty="0">
                <a:latin typeface="Calibri"/>
                <a:cs typeface="Calibri"/>
              </a:rPr>
              <a:t>Department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staﬀ</a:t>
            </a:r>
            <a:r>
              <a:rPr sz="1100" spc="9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always</a:t>
            </a:r>
            <a:r>
              <a:rPr sz="1100" spc="75" dirty="0">
                <a:latin typeface="Calibri"/>
                <a:cs typeface="Calibri"/>
              </a:rPr>
              <a:t> </a:t>
            </a:r>
            <a:r>
              <a:rPr sz="1100" spc="-160" dirty="0">
                <a:latin typeface="Calibri"/>
                <a:cs typeface="Calibri"/>
              </a:rPr>
              <a:t>available</a:t>
            </a:r>
            <a:r>
              <a:rPr sz="1100" dirty="0">
                <a:latin typeface="Calibri"/>
                <a:cs typeface="Calibri"/>
              </a:rPr>
              <a:t> should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any students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need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lang="en-GB" sz="1100">
                <a:latin typeface="Calibri"/>
                <a:cs typeface="Calibri"/>
              </a:rPr>
              <a:t>additional </a:t>
            </a:r>
            <a:r>
              <a:rPr sz="1100">
                <a:latin typeface="Calibri"/>
                <a:cs typeface="Calibri"/>
              </a:rPr>
              <a:t>help</a:t>
            </a:r>
            <a:r>
              <a:rPr sz="1100" dirty="0">
                <a:latin typeface="Calibri"/>
                <a:cs typeface="Calibri"/>
              </a:rPr>
              <a:t>,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discussion.</a:t>
            </a:r>
            <a:endParaRPr sz="1100" dirty="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2250" y="638530"/>
            <a:ext cx="1689941" cy="129667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150"/>
              </a:lnSpc>
            </a:pPr>
            <a:r>
              <a:rPr dirty="0"/>
              <a:t>Page</a:t>
            </a:r>
            <a:r>
              <a:rPr spc="-25" dirty="0"/>
              <a:t> </a:t>
            </a:r>
            <a:fld id="{81D60167-4931-47E6-BA6A-407CBD079E47}" type="slidenum">
              <a:rPr b="1" dirty="0">
                <a:latin typeface="Calibri"/>
                <a:cs typeface="Calibri"/>
              </a:rPr>
              <a:t>2</a:t>
            </a:fld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b="1" spc="-50" dirty="0">
                <a:latin typeface="Calibri"/>
                <a:cs typeface="Calibri"/>
              </a:rPr>
              <a:t>2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045"/>
              </a:lnSpc>
            </a:pPr>
            <a:r>
              <a:rPr dirty="0"/>
              <a:t>Chosen</a:t>
            </a:r>
            <a:r>
              <a:rPr spc="-15" dirty="0"/>
              <a:t> </a:t>
            </a:r>
            <a:r>
              <a:rPr dirty="0"/>
              <a:t>Hill</a:t>
            </a:r>
            <a:r>
              <a:rPr spc="-20" dirty="0"/>
              <a:t> </a:t>
            </a:r>
            <a:r>
              <a:rPr dirty="0"/>
              <a:t>School</a:t>
            </a:r>
            <a:r>
              <a:rPr spc="-20" dirty="0"/>
              <a:t> </a:t>
            </a:r>
            <a:r>
              <a:rPr dirty="0"/>
              <a:t>Curriculum</a:t>
            </a:r>
            <a:r>
              <a:rPr spc="-5" dirty="0"/>
              <a:t> </a:t>
            </a:r>
            <a:r>
              <a:rPr dirty="0"/>
              <a:t>Ra�onale:</a:t>
            </a:r>
            <a:r>
              <a:rPr spc="-25" dirty="0"/>
              <a:t> </a:t>
            </a:r>
            <a:r>
              <a:rPr dirty="0"/>
              <a:t>POLITICS</a:t>
            </a:r>
            <a:r>
              <a:rPr spc="-20" dirty="0"/>
              <a:t> </a:t>
            </a:r>
            <a:r>
              <a:rPr dirty="0"/>
              <a:t>and</a:t>
            </a:r>
            <a:r>
              <a:rPr spc="-10" dirty="0"/>
              <a:t> </a:t>
            </a:r>
            <a:r>
              <a:rPr spc="-30" dirty="0"/>
              <a:t>GOVERNMENT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35EEDE6-08B8-435F-B637-6A1BA4407EDC}">
  <ds:schemaRefs>
    <ds:schemaRef ds:uri="http://purl.org/dc/elements/1.1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423c4b8b-f4a7-4eab-b7d3-cb2ebf996f3c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aba31ba-e239-4783-a95a-451dd528727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F58C0B7-805D-4AEF-9E67-B30FADAC1F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7F255DF-B468-4EC1-BED2-05F67E1CF1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577</Words>
  <Application>Microsoft Office PowerPoint</Application>
  <PresentationFormat>Custom</PresentationFormat>
  <Paragraphs>26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POLITICS AND GOVERNMENT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POLITICS AND GOVERNMENT</dc:title>
  <dc:creator>S Jovicic</dc:creator>
  <dc:description/>
  <cp:lastModifiedBy>L Treen</cp:lastModifiedBy>
  <cp:revision>3</cp:revision>
  <dcterms:created xsi:type="dcterms:W3CDTF">2026-06-25T09:27:52Z</dcterms:created>
  <dcterms:modified xsi:type="dcterms:W3CDTF">2026-07-06T10:48:18Z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Creator">
    <vt:lpwstr>Acrobat PDFMaker 23 for Word</vt:lpwstr>
  </property>
  <property fmtid="{D5CDD505-2E9C-101B-9397-08002B2CF9AE}" pid="4" name="LastSaved">
    <vt:filetime>2026-06-25T00:00:00Z</vt:filetime>
  </property>
  <property fmtid="{D5CDD505-2E9C-101B-9397-08002B2CF9AE}" pid="5" name="Producer">
    <vt:lpwstr>Adobe PDF Library 23.6.96</vt:lpwstr>
  </property>
  <property fmtid="{D5CDD505-2E9C-101B-9397-08002B2CF9AE}" pid="6" name="SourceModified">
    <vt:lpwstr>D:20231025122135</vt:lpwstr>
  </property>
  <property fmtid="{D5CDD505-2E9C-101B-9397-08002B2CF9AE}" pid="7" name="ContentTypeId">
    <vt:lpwstr>0x010100D8A947F3F0E26E4989F8ECE68BAE6983</vt:lpwstr>
  </property>
</Properties>
</file>