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20" dirty="0"/>
              <a:t> </a:t>
            </a:r>
            <a:r>
              <a:rPr dirty="0"/>
              <a:t>School</a:t>
            </a:r>
            <a:r>
              <a:rPr spc="-15" dirty="0"/>
              <a:t> </a:t>
            </a:r>
            <a:r>
              <a:rPr dirty="0"/>
              <a:t>Curriculum</a:t>
            </a:r>
            <a:r>
              <a:rPr spc="-10" dirty="0"/>
              <a:t> </a:t>
            </a:r>
            <a:r>
              <a:rPr dirty="0"/>
              <a:t>Ra�onale:</a:t>
            </a:r>
            <a:r>
              <a:rPr spc="-25" dirty="0"/>
              <a:t> </a:t>
            </a:r>
            <a:r>
              <a:rPr dirty="0"/>
              <a:t>PERFORMING</a:t>
            </a:r>
            <a:r>
              <a:rPr spc="-20" dirty="0"/>
              <a:t> </a:t>
            </a:r>
            <a:r>
              <a:rPr spc="-70" dirty="0"/>
              <a:t>ARTS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25" y="0"/>
            <a:ext cx="7551039" cy="243647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" y="9992552"/>
            <a:ext cx="404494" cy="359407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457200" y="9907462"/>
            <a:ext cx="6623684" cy="0"/>
          </a:xfrm>
          <a:custGeom>
            <a:avLst/>
            <a:gdLst/>
            <a:ahLst/>
            <a:cxnLst/>
            <a:rect l="l" t="t" r="r" b="b"/>
            <a:pathLst>
              <a:path w="6623684">
                <a:moveTo>
                  <a:pt x="0" y="0"/>
                </a:moveTo>
                <a:lnTo>
                  <a:pt x="6623684" y="0"/>
                </a:lnTo>
              </a:path>
            </a:pathLst>
          </a:custGeom>
          <a:ln w="12700">
            <a:solidFill>
              <a:srgbClr val="004F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20" dirty="0"/>
              <a:t> </a:t>
            </a:r>
            <a:r>
              <a:rPr dirty="0"/>
              <a:t>School</a:t>
            </a:r>
            <a:r>
              <a:rPr spc="-15" dirty="0"/>
              <a:t> </a:t>
            </a:r>
            <a:r>
              <a:rPr dirty="0"/>
              <a:t>Curriculum</a:t>
            </a:r>
            <a:r>
              <a:rPr spc="-10" dirty="0"/>
              <a:t> </a:t>
            </a:r>
            <a:r>
              <a:rPr dirty="0"/>
              <a:t>Ra�onale:</a:t>
            </a:r>
            <a:r>
              <a:rPr spc="-25" dirty="0"/>
              <a:t> </a:t>
            </a:r>
            <a:r>
              <a:rPr dirty="0"/>
              <a:t>PERFORMING</a:t>
            </a:r>
            <a:r>
              <a:rPr spc="-20" dirty="0"/>
              <a:t> </a:t>
            </a:r>
            <a:r>
              <a:rPr spc="-70" dirty="0"/>
              <a:t>ARTS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20" dirty="0"/>
              <a:t> </a:t>
            </a:r>
            <a:r>
              <a:rPr dirty="0"/>
              <a:t>School</a:t>
            </a:r>
            <a:r>
              <a:rPr spc="-15" dirty="0"/>
              <a:t> </a:t>
            </a:r>
            <a:r>
              <a:rPr dirty="0"/>
              <a:t>Curriculum</a:t>
            </a:r>
            <a:r>
              <a:rPr spc="-10" dirty="0"/>
              <a:t> </a:t>
            </a:r>
            <a:r>
              <a:rPr dirty="0"/>
              <a:t>Ra�onale:</a:t>
            </a:r>
            <a:r>
              <a:rPr spc="-25" dirty="0"/>
              <a:t> </a:t>
            </a:r>
            <a:r>
              <a:rPr dirty="0"/>
              <a:t>PERFORMING</a:t>
            </a:r>
            <a:r>
              <a:rPr spc="-20" dirty="0"/>
              <a:t> </a:t>
            </a:r>
            <a:r>
              <a:rPr spc="-70" dirty="0"/>
              <a:t>ARTS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20" dirty="0"/>
              <a:t> </a:t>
            </a:r>
            <a:r>
              <a:rPr dirty="0"/>
              <a:t>School</a:t>
            </a:r>
            <a:r>
              <a:rPr spc="-15" dirty="0"/>
              <a:t> </a:t>
            </a:r>
            <a:r>
              <a:rPr dirty="0"/>
              <a:t>Curriculum</a:t>
            </a:r>
            <a:r>
              <a:rPr spc="-10" dirty="0"/>
              <a:t> </a:t>
            </a:r>
            <a:r>
              <a:rPr dirty="0"/>
              <a:t>Ra�onale:</a:t>
            </a:r>
            <a:r>
              <a:rPr spc="-25" dirty="0"/>
              <a:t> </a:t>
            </a:r>
            <a:r>
              <a:rPr dirty="0"/>
              <a:t>PERFORMING</a:t>
            </a:r>
            <a:r>
              <a:rPr spc="-20" dirty="0"/>
              <a:t> </a:t>
            </a:r>
            <a:r>
              <a:rPr spc="-70" dirty="0"/>
              <a:t>ARTS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10002077"/>
            <a:ext cx="404494" cy="359407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57200" y="9906191"/>
            <a:ext cx="6623684" cy="0"/>
          </a:xfrm>
          <a:custGeom>
            <a:avLst/>
            <a:gdLst/>
            <a:ahLst/>
            <a:cxnLst/>
            <a:rect l="l" t="t" r="r" b="b"/>
            <a:pathLst>
              <a:path w="6623684">
                <a:moveTo>
                  <a:pt x="0" y="0"/>
                </a:moveTo>
                <a:lnTo>
                  <a:pt x="6623684" y="0"/>
                </a:lnTo>
              </a:path>
            </a:pathLst>
          </a:custGeom>
          <a:ln w="12700">
            <a:solidFill>
              <a:srgbClr val="004F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20" dirty="0"/>
              <a:t> </a:t>
            </a:r>
            <a:r>
              <a:rPr dirty="0"/>
              <a:t>School</a:t>
            </a:r>
            <a:r>
              <a:rPr spc="-15" dirty="0"/>
              <a:t> </a:t>
            </a:r>
            <a:r>
              <a:rPr dirty="0"/>
              <a:t>Curriculum</a:t>
            </a:r>
            <a:r>
              <a:rPr spc="-10" dirty="0"/>
              <a:t> </a:t>
            </a:r>
            <a:r>
              <a:rPr dirty="0"/>
              <a:t>Ra�onale:</a:t>
            </a:r>
            <a:r>
              <a:rPr spc="-25" dirty="0"/>
              <a:t> </a:t>
            </a:r>
            <a:r>
              <a:rPr dirty="0"/>
              <a:t>PERFORMING</a:t>
            </a:r>
            <a:r>
              <a:rPr spc="-20" dirty="0"/>
              <a:t> </a:t>
            </a:r>
            <a:r>
              <a:rPr spc="-70" dirty="0"/>
              <a:t>ARTS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4500" y="1695703"/>
            <a:ext cx="2890520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4079" y="2384542"/>
            <a:ext cx="6675755" cy="7083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962660" y="10101706"/>
            <a:ext cx="314706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20" dirty="0"/>
              <a:t> </a:t>
            </a:r>
            <a:r>
              <a:rPr dirty="0"/>
              <a:t>School</a:t>
            </a:r>
            <a:r>
              <a:rPr spc="-15" dirty="0"/>
              <a:t> </a:t>
            </a:r>
            <a:r>
              <a:rPr dirty="0"/>
              <a:t>Curriculum</a:t>
            </a:r>
            <a:r>
              <a:rPr spc="-10" dirty="0"/>
              <a:t> </a:t>
            </a:r>
            <a:r>
              <a:rPr dirty="0"/>
              <a:t>Ra�onale:</a:t>
            </a:r>
            <a:r>
              <a:rPr spc="-25" dirty="0"/>
              <a:t> </a:t>
            </a:r>
            <a:r>
              <a:rPr dirty="0"/>
              <a:t>PERFORMING</a:t>
            </a:r>
            <a:r>
              <a:rPr spc="-20" dirty="0"/>
              <a:t> </a:t>
            </a:r>
            <a:r>
              <a:rPr spc="-70" dirty="0"/>
              <a:t>ARTS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467347" y="9931400"/>
            <a:ext cx="649604" cy="1657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PERFORMING</a:t>
            </a:r>
            <a:r>
              <a:rPr spc="-140" dirty="0"/>
              <a:t> </a:t>
            </a:r>
            <a:r>
              <a:rPr spc="-20" dirty="0"/>
              <a:t>ARTS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1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20" dirty="0"/>
              <a:t> </a:t>
            </a:r>
            <a:r>
              <a:rPr dirty="0"/>
              <a:t>School</a:t>
            </a:r>
            <a:r>
              <a:rPr spc="-15" dirty="0"/>
              <a:t> </a:t>
            </a:r>
            <a:r>
              <a:rPr dirty="0"/>
              <a:t>Curriculum</a:t>
            </a:r>
            <a:r>
              <a:rPr spc="-10" dirty="0"/>
              <a:t> </a:t>
            </a:r>
            <a:r>
              <a:rPr dirty="0"/>
              <a:t>Ra�onale:</a:t>
            </a:r>
            <a:r>
              <a:rPr spc="-25" dirty="0"/>
              <a:t> </a:t>
            </a:r>
            <a:r>
              <a:rPr dirty="0"/>
              <a:t>PERFORMING</a:t>
            </a:r>
            <a:r>
              <a:rPr spc="-20" dirty="0"/>
              <a:t> </a:t>
            </a:r>
            <a:r>
              <a:rPr spc="-70" dirty="0"/>
              <a:t>ARTS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Intent</a:t>
            </a:r>
            <a:r>
              <a:rPr spc="-25" dirty="0"/>
              <a:t> </a:t>
            </a:r>
            <a:r>
              <a:rPr dirty="0"/>
              <a:t>–</a:t>
            </a:r>
            <a:r>
              <a:rPr spc="-30" dirty="0"/>
              <a:t> </a:t>
            </a:r>
            <a:r>
              <a:rPr dirty="0"/>
              <a:t>What</a:t>
            </a:r>
            <a:r>
              <a:rPr spc="-65" dirty="0"/>
              <a:t> </a:t>
            </a:r>
            <a:r>
              <a:rPr dirty="0"/>
              <a:t>do</a:t>
            </a:r>
            <a:r>
              <a:rPr spc="-15" dirty="0"/>
              <a:t> </a:t>
            </a:r>
            <a:r>
              <a:rPr dirty="0"/>
              <a:t>we</a:t>
            </a:r>
            <a:r>
              <a:rPr spc="-30" dirty="0"/>
              <a:t> </a:t>
            </a:r>
            <a:r>
              <a:rPr dirty="0"/>
              <a:t>learn</a:t>
            </a:r>
            <a:r>
              <a:rPr spc="-40" dirty="0"/>
              <a:t> </a:t>
            </a:r>
            <a:r>
              <a:rPr dirty="0"/>
              <a:t>and</a:t>
            </a:r>
            <a:r>
              <a:rPr spc="-20" dirty="0"/>
              <a:t> why?</a:t>
            </a:r>
          </a:p>
          <a:p>
            <a:pPr marL="12700" marR="6350" algn="just">
              <a:lnSpc>
                <a:spcPct val="101800"/>
              </a:lnSpc>
              <a:spcBef>
                <a:spcPts val="1410"/>
              </a:spcBef>
            </a:pP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Our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inten�on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provide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our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students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with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opportuni�es,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experiences,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knowledge</a:t>
            </a:r>
            <a:r>
              <a:rPr sz="11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prac�cal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skills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80" dirty="0">
                <a:solidFill>
                  <a:srgbClr val="000000"/>
                </a:solidFill>
                <a:latin typeface="Calibri"/>
                <a:cs typeface="Calibri"/>
              </a:rPr>
              <a:t>speak,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perform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communicate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conﬁdently,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appropriately,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developing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skills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life.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45" dirty="0">
                <a:solidFill>
                  <a:srgbClr val="000000"/>
                </a:solidFill>
                <a:latin typeface="Calibri"/>
                <a:cs typeface="Calibri"/>
              </a:rPr>
              <a:t>We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want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them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see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collabora�on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with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others,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both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inside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classroom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beyond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as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gateway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achievement,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intellectual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curiosity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personal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well-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being,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develop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personal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love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learning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that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extends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beyond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classroom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Drama�c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Musical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pursuits.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00">
              <a:latin typeface="Calibri"/>
              <a:cs typeface="Calibri"/>
            </a:endParaRPr>
          </a:p>
          <a:p>
            <a:pPr marL="12700" marR="6985" algn="just">
              <a:lnSpc>
                <a:spcPct val="101600"/>
              </a:lnSpc>
            </a:pP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As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far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as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possible,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we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want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 give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students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broad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range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experiences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when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they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enter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our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curriculum,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regardless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prior</a:t>
            </a:r>
            <a:r>
              <a:rPr sz="1100" b="0" spc="20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engagement</a:t>
            </a:r>
            <a:r>
              <a:rPr sz="1100" b="0" spc="19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with</a:t>
            </a:r>
            <a:r>
              <a:rPr sz="1100" b="0" spc="19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20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arts</a:t>
            </a:r>
            <a:r>
              <a:rPr sz="1100" b="0" spc="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–</a:t>
            </a:r>
            <a:r>
              <a:rPr sz="1100" b="0" spc="2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2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provide</a:t>
            </a:r>
            <a:r>
              <a:rPr sz="1100" b="0" spc="19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opportuni�es</a:t>
            </a:r>
            <a:r>
              <a:rPr sz="1100" b="0" spc="20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sz="1100" b="0" spc="20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growth</a:t>
            </a:r>
            <a:r>
              <a:rPr sz="1100" b="0" spc="19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through</a:t>
            </a:r>
            <a:r>
              <a:rPr sz="1100" b="0" spc="19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par�cipa�on,</a:t>
            </a:r>
            <a:r>
              <a:rPr sz="1100" b="0" spc="20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55" dirty="0">
                <a:solidFill>
                  <a:srgbClr val="000000"/>
                </a:solidFill>
                <a:latin typeface="Calibri"/>
                <a:cs typeface="Calibri"/>
              </a:rPr>
              <a:t>communica�on,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 collabora�on</a:t>
            </a:r>
            <a:r>
              <a:rPr sz="1100" b="0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conﬁdence.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6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 oﬀer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this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our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students,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we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start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with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founda�onal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elements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both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Music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37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 Drama</a:t>
            </a:r>
            <a:r>
              <a:rPr sz="1100" b="0" spc="6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-</a:t>
            </a:r>
            <a:r>
              <a:rPr sz="1100" b="0" spc="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we</a:t>
            </a:r>
            <a:r>
              <a:rPr sz="1100" b="0" spc="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build</a:t>
            </a:r>
            <a:r>
              <a:rPr sz="1100" b="0" spc="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upon</a:t>
            </a:r>
            <a:r>
              <a:rPr sz="1100" b="0" spc="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what</a:t>
            </a:r>
            <a:r>
              <a:rPr sz="1100" b="0" spc="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they</a:t>
            </a:r>
            <a:r>
              <a:rPr sz="1100" b="0" spc="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themselves</a:t>
            </a:r>
            <a:r>
              <a:rPr sz="1100" b="0" spc="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bring</a:t>
            </a:r>
            <a:r>
              <a:rPr sz="1100" b="0" spc="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classroom,</a:t>
            </a:r>
            <a:r>
              <a:rPr sz="1100" b="0" spc="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focusing</a:t>
            </a:r>
            <a:r>
              <a:rPr sz="1100" b="0" spc="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on</a:t>
            </a:r>
            <a:r>
              <a:rPr sz="1100" b="0" spc="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how</a:t>
            </a:r>
            <a:r>
              <a:rPr sz="1100" b="0" spc="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they</a:t>
            </a:r>
            <a:r>
              <a:rPr sz="1100" b="0" spc="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can</a:t>
            </a:r>
            <a:r>
              <a:rPr sz="1100" b="0" spc="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make</a:t>
            </a:r>
            <a:r>
              <a:rPr sz="1100" b="0" spc="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connec�ons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between</a:t>
            </a:r>
            <a:r>
              <a:rPr sz="1100" b="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what</a:t>
            </a:r>
            <a:r>
              <a:rPr sz="1100" b="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they</a:t>
            </a:r>
            <a:r>
              <a:rPr sz="1100" b="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already</a:t>
            </a:r>
            <a:r>
              <a:rPr sz="1100" b="0" spc="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know</a:t>
            </a:r>
            <a:r>
              <a:rPr sz="1100" b="0" spc="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new</a:t>
            </a:r>
            <a:r>
              <a:rPr sz="1100" b="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learning.</a:t>
            </a:r>
            <a:r>
              <a:rPr sz="1100" b="0" spc="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Our</a:t>
            </a:r>
            <a:r>
              <a:rPr sz="1100" b="0" spc="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star�ng</a:t>
            </a:r>
            <a:r>
              <a:rPr sz="1100" b="0" spc="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point</a:t>
            </a:r>
            <a:r>
              <a:rPr sz="1100" b="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when</a:t>
            </a:r>
            <a:r>
              <a:rPr sz="1100" b="0" spc="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choosing</a:t>
            </a:r>
            <a:r>
              <a:rPr sz="1100" b="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schemes</a:t>
            </a:r>
            <a:r>
              <a:rPr sz="11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learning</a:t>
            </a:r>
            <a:r>
              <a:rPr sz="1100" b="0" spc="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5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 lessons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always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 think about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how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 make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them relevant and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interes�ng to students.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We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try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 introduce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learning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through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topics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that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have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par�cular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relevance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resonance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with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them;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at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other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�mes,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we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strive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make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85" dirty="0">
                <a:solidFill>
                  <a:srgbClr val="000000"/>
                </a:solidFill>
                <a:latin typeface="Calibri"/>
                <a:cs typeface="Calibri"/>
              </a:rPr>
              <a:t>culturally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signiﬁcant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s�muli,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styles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prac�ce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meaningful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context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their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own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lives.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This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involves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both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linking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14" dirty="0">
                <a:solidFill>
                  <a:srgbClr val="000000"/>
                </a:solidFill>
                <a:latin typeface="Calibri"/>
                <a:cs typeface="Calibri"/>
              </a:rPr>
              <a:t>content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 directly</a:t>
            </a:r>
            <a:r>
              <a:rPr sz="1100" b="0" spc="1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1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their</a:t>
            </a:r>
            <a:r>
              <a:rPr sz="1100" b="0" spc="1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own</a:t>
            </a:r>
            <a:r>
              <a:rPr sz="1100" b="0" spc="1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experiences,</a:t>
            </a:r>
            <a:r>
              <a:rPr sz="1100" b="0" spc="1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1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also</a:t>
            </a:r>
            <a:r>
              <a:rPr sz="1100" b="0" spc="1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involves</a:t>
            </a:r>
            <a:r>
              <a:rPr sz="1100" b="0" spc="1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fostering</a:t>
            </a:r>
            <a:r>
              <a:rPr sz="1100" b="0" spc="1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100" b="0" spc="1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sense</a:t>
            </a:r>
            <a:r>
              <a:rPr sz="1100" b="0" spc="1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1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academic</a:t>
            </a:r>
            <a:r>
              <a:rPr sz="1100" b="0" spc="1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curiosity</a:t>
            </a:r>
            <a:r>
              <a:rPr sz="1100" b="0" spc="1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(through</a:t>
            </a:r>
            <a:r>
              <a:rPr sz="1100" b="0" spc="1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liaison</a:t>
            </a:r>
            <a:r>
              <a:rPr sz="1100" b="0" spc="1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with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peripate�c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instrument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teaching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local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extra-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curricular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drama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teaching),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love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self-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directed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learning.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60" dirty="0">
                <a:solidFill>
                  <a:srgbClr val="000000"/>
                </a:solidFill>
                <a:latin typeface="Calibri"/>
                <a:cs typeface="Calibri"/>
              </a:rPr>
              <a:t>Key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 Stage</a:t>
            </a:r>
            <a:r>
              <a:rPr sz="1100" b="0" spc="11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4</a:t>
            </a:r>
            <a:r>
              <a:rPr sz="1100" b="0" spc="1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1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5</a:t>
            </a:r>
            <a:r>
              <a:rPr sz="1100" b="0" spc="1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we</a:t>
            </a:r>
            <a:r>
              <a:rPr sz="1100" b="0" spc="1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build</a:t>
            </a:r>
            <a:r>
              <a:rPr sz="1100" b="0" spc="1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upon</a:t>
            </a:r>
            <a:r>
              <a:rPr sz="1100" b="0" spc="11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1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learning</a:t>
            </a:r>
            <a:r>
              <a:rPr sz="1100" b="0" spc="1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11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our</a:t>
            </a:r>
            <a:r>
              <a:rPr sz="1100" b="0" spc="1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founda�on</a:t>
            </a:r>
            <a:r>
              <a:rPr sz="1100" b="0" spc="1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stage</a:t>
            </a:r>
            <a:r>
              <a:rPr sz="1100" b="0" spc="1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at</a:t>
            </a:r>
            <a:r>
              <a:rPr sz="1100" b="0" spc="1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KS3,</a:t>
            </a:r>
            <a:r>
              <a:rPr sz="1100" b="0" spc="1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by</a:t>
            </a:r>
            <a:r>
              <a:rPr sz="1100" b="0" spc="1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exploring</a:t>
            </a:r>
            <a:r>
              <a:rPr sz="1100" b="0" spc="1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100" b="0" spc="1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broader</a:t>
            </a:r>
            <a:r>
              <a:rPr sz="1100" b="0" spc="11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range</a:t>
            </a:r>
            <a:r>
              <a:rPr sz="1100" b="0" spc="1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1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styles,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prac��oners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techniques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–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 mix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skills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knowledge,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which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provide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pla�orm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for our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students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45" dirty="0">
                <a:solidFill>
                  <a:srgbClr val="000000"/>
                </a:solidFill>
                <a:latin typeface="Calibri"/>
                <a:cs typeface="Calibri"/>
              </a:rPr>
              <a:t>ﬂourish,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whatever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des�na�on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they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choose.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/>
              <a:t>Implementa�on – How</a:t>
            </a:r>
            <a:r>
              <a:rPr spc="-10" dirty="0"/>
              <a:t> </a:t>
            </a:r>
            <a:r>
              <a:rPr dirty="0"/>
              <a:t>is</a:t>
            </a:r>
            <a:r>
              <a:rPr spc="-5" dirty="0"/>
              <a:t> </a:t>
            </a:r>
            <a:r>
              <a:rPr dirty="0"/>
              <a:t>the</a:t>
            </a:r>
            <a:r>
              <a:rPr spc="-10" dirty="0"/>
              <a:t> </a:t>
            </a:r>
            <a:r>
              <a:rPr dirty="0"/>
              <a:t>curriculum</a:t>
            </a:r>
            <a:r>
              <a:rPr spc="-10" dirty="0"/>
              <a:t> planned?</a:t>
            </a:r>
          </a:p>
          <a:p>
            <a:pPr marL="12700" marR="5080" algn="just">
              <a:lnSpc>
                <a:spcPct val="101600"/>
              </a:lnSpc>
              <a:spcBef>
                <a:spcPts val="1380"/>
              </a:spcBef>
            </a:pP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Years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7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9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topics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have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been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carefully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chosen to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allow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as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broad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understanding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subject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as possible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while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at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 same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�me providing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sound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founda�on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 subject knowledge and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prac�cal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skills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those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progressing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85" dirty="0">
                <a:solidFill>
                  <a:srgbClr val="000000"/>
                </a:solidFill>
                <a:latin typeface="Calibri"/>
                <a:cs typeface="Calibri"/>
              </a:rPr>
              <a:t>AQA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 GCSE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Drama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(9-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1)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BTEC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Drama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Music. At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all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stages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our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curriculum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gives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students exposure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both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breadth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depth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their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studies.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There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balance of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crea�ng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art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audience,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art apprecia�on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writen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cri�cism,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as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well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as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development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relevant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instrumental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stylis�c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skills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pc="-10" dirty="0"/>
              <a:t>Assessment</a:t>
            </a:r>
            <a:r>
              <a:rPr spc="-25" dirty="0"/>
              <a:t> </a:t>
            </a:r>
            <a:r>
              <a:rPr dirty="0"/>
              <a:t>–</a:t>
            </a:r>
            <a:r>
              <a:rPr spc="-15" dirty="0"/>
              <a:t> </a:t>
            </a:r>
            <a:r>
              <a:rPr dirty="0"/>
              <a:t>How</a:t>
            </a:r>
            <a:r>
              <a:rPr spc="-25" dirty="0"/>
              <a:t> </a:t>
            </a:r>
            <a:r>
              <a:rPr dirty="0"/>
              <a:t>do</a:t>
            </a:r>
            <a:r>
              <a:rPr spc="-15" dirty="0"/>
              <a:t> </a:t>
            </a:r>
            <a:r>
              <a:rPr dirty="0"/>
              <a:t>we</a:t>
            </a:r>
            <a:r>
              <a:rPr spc="-25" dirty="0"/>
              <a:t> </a:t>
            </a:r>
            <a:r>
              <a:rPr dirty="0"/>
              <a:t>assess</a:t>
            </a:r>
            <a:r>
              <a:rPr spc="-20" dirty="0"/>
              <a:t> </a:t>
            </a:r>
            <a:r>
              <a:rPr dirty="0"/>
              <a:t>student</a:t>
            </a:r>
            <a:r>
              <a:rPr spc="-25" dirty="0"/>
              <a:t> </a:t>
            </a:r>
            <a:r>
              <a:rPr spc="-10" dirty="0"/>
              <a:t>understanding?</a:t>
            </a:r>
          </a:p>
          <a:p>
            <a:pPr marL="12700" marR="6350" algn="just">
              <a:lnSpc>
                <a:spcPct val="101800"/>
              </a:lnSpc>
              <a:spcBef>
                <a:spcPts val="1375"/>
              </a:spcBef>
            </a:pP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Years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7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9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range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forma�ve,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summa�ve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diagnos�c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marking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feedback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are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used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assess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student’s</a:t>
            </a:r>
            <a:r>
              <a:rPr sz="1100" b="0" spc="500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sz="1100" b="0" spc="-484" dirty="0">
                <a:solidFill>
                  <a:srgbClr val="000000"/>
                </a:solidFill>
                <a:latin typeface="Calibri"/>
                <a:cs typeface="Calibri"/>
              </a:rPr>
              <a:t>level</a:t>
            </a:r>
            <a:r>
              <a:rPr sz="1100" b="0" spc="4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-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knowledge</a:t>
            </a:r>
            <a:r>
              <a:rPr sz="1100" b="0" spc="-6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prac�cal</a:t>
            </a:r>
            <a:r>
              <a:rPr sz="1100" b="0" spc="9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skill.</a:t>
            </a:r>
            <a:r>
              <a:rPr sz="1100" b="0" spc="10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10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addi�on</a:t>
            </a:r>
            <a:r>
              <a:rPr sz="1100" b="0" spc="9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11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11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prac�cal</a:t>
            </a:r>
            <a:r>
              <a:rPr sz="1100" b="0" spc="1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work</a:t>
            </a:r>
            <a:r>
              <a:rPr sz="1100" b="0" spc="1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students</a:t>
            </a:r>
            <a:r>
              <a:rPr sz="1100" b="0" spc="9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produce</a:t>
            </a:r>
            <a:r>
              <a:rPr sz="1100" b="0" spc="11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10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lessons,</a:t>
            </a:r>
            <a:r>
              <a:rPr sz="1100" b="0" spc="1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students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complete</a:t>
            </a:r>
            <a:r>
              <a:rPr sz="1100" b="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range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formal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summa�ve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assessments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evaluate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development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prac�cal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skills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subject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knowledge,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with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GCSE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styles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assessment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introduced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format,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content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style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at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earliest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opportunity.</a:t>
            </a:r>
            <a:endParaRPr sz="1100">
              <a:latin typeface="Calibri"/>
              <a:cs typeface="Calibri"/>
            </a:endParaRPr>
          </a:p>
          <a:p>
            <a:pPr marL="12700" marR="6985" algn="just">
              <a:lnSpc>
                <a:spcPct val="101800"/>
              </a:lnSpc>
              <a:spcBef>
                <a:spcPts val="1335"/>
              </a:spcBef>
            </a:pP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At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GCSE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A-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Level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students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have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regular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assessments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(both summa�ve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forma�ve),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that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are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put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together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55" dirty="0">
                <a:solidFill>
                  <a:srgbClr val="000000"/>
                </a:solidFill>
                <a:latin typeface="Calibri"/>
                <a:cs typeface="Calibri"/>
              </a:rPr>
              <a:t>using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 real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exam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style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ques�ons,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s�muli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mark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schemes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give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best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possible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prac�ce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exam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style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45" dirty="0">
                <a:solidFill>
                  <a:srgbClr val="000000"/>
                </a:solidFill>
                <a:latin typeface="Calibri"/>
                <a:cs typeface="Calibri"/>
              </a:rPr>
              <a:t>assessment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 they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will</a:t>
            </a:r>
            <a:r>
              <a:rPr sz="1100" b="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face</a:t>
            </a:r>
            <a:r>
              <a:rPr sz="1100" b="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at</a:t>
            </a:r>
            <a:r>
              <a:rPr sz="1100" b="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end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course.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Mock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exams,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writen</a:t>
            </a:r>
            <a:r>
              <a:rPr sz="1100" b="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components,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take</a:t>
            </a:r>
            <a:r>
              <a:rPr sz="1100" b="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place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Years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9-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13,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usually</a:t>
            </a:r>
            <a:r>
              <a:rPr sz="1100" b="0" spc="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the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main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school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hall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again,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replicate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 the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exam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experience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 as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closely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as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possible.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500" y="435355"/>
            <a:ext cx="4702810" cy="1807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Home</a:t>
            </a:r>
            <a:r>
              <a:rPr sz="1600" b="1" spc="-4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04F38"/>
                </a:solidFill>
                <a:latin typeface="Calibri"/>
                <a:cs typeface="Calibri"/>
              </a:rPr>
              <a:t>Learning</a:t>
            </a:r>
            <a:endParaRPr sz="1600">
              <a:latin typeface="Calibri"/>
              <a:cs typeface="Calibri"/>
            </a:endParaRPr>
          </a:p>
          <a:p>
            <a:pPr marL="12700" marR="5080" algn="just">
              <a:lnSpc>
                <a:spcPct val="101699"/>
              </a:lnSpc>
              <a:spcBef>
                <a:spcPts val="1375"/>
              </a:spcBef>
            </a:pPr>
            <a:r>
              <a:rPr sz="1100" dirty="0">
                <a:latin typeface="Calibri"/>
                <a:cs typeface="Calibri"/>
              </a:rPr>
              <a:t>Home</a:t>
            </a:r>
            <a:r>
              <a:rPr sz="1100" spc="1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learning</a:t>
            </a:r>
            <a:r>
              <a:rPr sz="1100" spc="1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1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used</a:t>
            </a:r>
            <a:r>
              <a:rPr sz="1100" spc="1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1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support,</a:t>
            </a:r>
            <a:r>
              <a:rPr sz="1100" spc="1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consolidate</a:t>
            </a:r>
            <a:r>
              <a:rPr sz="1100" spc="1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1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extend</a:t>
            </a:r>
            <a:r>
              <a:rPr sz="1100" spc="1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work</a:t>
            </a:r>
            <a:r>
              <a:rPr sz="1100" spc="1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covered</a:t>
            </a:r>
            <a:r>
              <a:rPr sz="1100" spc="1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14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the </a:t>
            </a:r>
            <a:r>
              <a:rPr sz="1100" dirty="0">
                <a:latin typeface="Calibri"/>
                <a:cs typeface="Calibri"/>
              </a:rPr>
              <a:t>classroom.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It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set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frequently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regularly.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general,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KS3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not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set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homework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due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prac�cal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nature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 tasks, </a:t>
            </a:r>
            <a:r>
              <a:rPr sz="1100" spc="-20" dirty="0">
                <a:latin typeface="Calibri"/>
                <a:cs typeface="Calibri"/>
              </a:rPr>
              <a:t>however,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there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-125" dirty="0">
                <a:latin typeface="Calibri"/>
                <a:cs typeface="Calibri"/>
              </a:rPr>
              <a:t>op�onal</a:t>
            </a:r>
            <a:r>
              <a:rPr sz="1100" dirty="0">
                <a:latin typeface="Calibri"/>
                <a:cs typeface="Calibri"/>
              </a:rPr>
              <a:t> tasks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those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who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wish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access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them.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GCSE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classes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expect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up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1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hour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10" dirty="0">
                <a:latin typeface="Calibri"/>
                <a:cs typeface="Calibri"/>
              </a:rPr>
              <a:t> week,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Level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2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hours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week.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All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tasks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be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set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and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monitored</a:t>
            </a:r>
            <a:r>
              <a:rPr sz="1100" spc="-5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through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Class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Charts. </a:t>
            </a:r>
            <a:r>
              <a:rPr sz="1100" dirty="0">
                <a:latin typeface="Calibri"/>
                <a:cs typeface="Calibri"/>
              </a:rPr>
              <a:t>Performing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Arts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Faculty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staﬀ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also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available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their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senior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classes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a�er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-65" dirty="0">
                <a:latin typeface="Calibri"/>
                <a:cs typeface="Calibri"/>
              </a:rPr>
              <a:t>school</a:t>
            </a:r>
            <a:r>
              <a:rPr sz="1100" dirty="0">
                <a:latin typeface="Calibri"/>
                <a:cs typeface="Calibri"/>
              </a:rPr>
              <a:t> hours</a:t>
            </a:r>
            <a:r>
              <a:rPr sz="1100" spc="1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1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certain</a:t>
            </a:r>
            <a:r>
              <a:rPr sz="1100" spc="1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days</a:t>
            </a:r>
            <a:r>
              <a:rPr sz="1100" spc="1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-</a:t>
            </a:r>
            <a:r>
              <a:rPr sz="1100" spc="18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if</a:t>
            </a:r>
            <a:r>
              <a:rPr sz="1100" spc="17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there</a:t>
            </a:r>
            <a:r>
              <a:rPr sz="1100" spc="1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17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19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queries</a:t>
            </a:r>
            <a:r>
              <a:rPr sz="1100" spc="1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about</a:t>
            </a:r>
            <a:r>
              <a:rPr sz="1100" spc="19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work</a:t>
            </a:r>
            <a:r>
              <a:rPr sz="1100" spc="17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1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18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are </a:t>
            </a:r>
            <a:r>
              <a:rPr sz="1100" dirty="0">
                <a:latin typeface="Calibri"/>
                <a:cs typeface="Calibri"/>
              </a:rPr>
              <a:t>struggling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complete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at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home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46370" y="885939"/>
            <a:ext cx="1856739" cy="112394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2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20" dirty="0"/>
              <a:t> </a:t>
            </a:r>
            <a:r>
              <a:rPr dirty="0"/>
              <a:t>School</a:t>
            </a:r>
            <a:r>
              <a:rPr spc="-15" dirty="0"/>
              <a:t> </a:t>
            </a:r>
            <a:r>
              <a:rPr dirty="0"/>
              <a:t>Curriculum</a:t>
            </a:r>
            <a:r>
              <a:rPr spc="-10" dirty="0"/>
              <a:t> </a:t>
            </a:r>
            <a:r>
              <a:rPr dirty="0"/>
              <a:t>Ra�onale:</a:t>
            </a:r>
            <a:r>
              <a:rPr spc="-25" dirty="0"/>
              <a:t> </a:t>
            </a:r>
            <a:r>
              <a:rPr dirty="0"/>
              <a:t>PERFORMING</a:t>
            </a:r>
            <a:r>
              <a:rPr spc="-20" dirty="0"/>
              <a:t> </a:t>
            </a:r>
            <a:r>
              <a:rPr spc="-70" dirty="0"/>
              <a:t>ARTS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A947F3F0E26E4989F8ECE68BAE6983" ma:contentTypeVersion="8" ma:contentTypeDescription="Create a new document." ma:contentTypeScope="" ma:versionID="0fd7f68f944c74416b053ea6e3fb6970">
  <xsd:schema xmlns:xsd="http://www.w3.org/2001/XMLSchema" xmlns:xs="http://www.w3.org/2001/XMLSchema" xmlns:p="http://schemas.microsoft.com/office/2006/metadata/properties" xmlns:ns2="423c4b8b-f4a7-4eab-b7d3-cb2ebf996f3c" xmlns:ns3="0aba31ba-e239-4783-a95a-451dd5287272" targetNamespace="http://schemas.microsoft.com/office/2006/metadata/properties" ma:root="true" ma:fieldsID="196fc31b6d2d661ba932cec7f112ce1f" ns2:_="" ns3:_="">
    <xsd:import namespace="423c4b8b-f4a7-4eab-b7d3-cb2ebf996f3c"/>
    <xsd:import namespace="0aba31ba-e239-4783-a95a-451dd52872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3c4b8b-f4a7-4eab-b7d3-cb2ebf996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ba31ba-e239-4783-a95a-451dd52872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5E024E1-AF97-4A87-BBA5-1482893C0C8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9498B08-A3BB-41B8-9C37-6A3BF7D0ABC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2081B0D-7FA6-4047-A2F5-484A8FDBA5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3c4b8b-f4a7-4eab-b7d3-cb2ebf996f3c"/>
    <ds:schemaRef ds:uri="0aba31ba-e239-4783-a95a-451dd52872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Custom</PresentationFormat>
  <Slides>2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PERFORMING ARTS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 Jovicic</dc:creator>
  <dc:description/>
  <cp:revision>1</cp:revision>
  <dcterms:created xsi:type="dcterms:W3CDTF">2026-06-25T08:44:02Z</dcterms:created>
  <dcterms:modified xsi:type="dcterms:W3CDTF">2026-06-29T11:54:59Z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2023-10-25T00:00:00Z</vt:filetime>
  </property>
  <property fmtid="{D5CDD505-2E9C-101B-9397-08002B2CF9AE}" pid="3" name="Creator">
    <vt:lpwstr>Acrobat PDFMaker 23 for Word</vt:lpwstr>
  </property>
  <property fmtid="{D5CDD505-2E9C-101B-9397-08002B2CF9AE}" pid="4" name="LastSaved">
    <vt:filetime>2026-06-25T00:00:00Z</vt:filetime>
  </property>
  <property fmtid="{D5CDD505-2E9C-101B-9397-08002B2CF9AE}" pid="5" name="Producer">
    <vt:lpwstr>Adobe PDF Library 23.6.96</vt:lpwstr>
  </property>
  <property fmtid="{D5CDD505-2E9C-101B-9397-08002B2CF9AE}" pid="6" name="SourceModified">
    <vt:lpwstr>D:20231025135624</vt:lpwstr>
  </property>
  <property fmtid="{D5CDD505-2E9C-101B-9397-08002B2CF9AE}" pid="7" name="ContentTypeId">
    <vt:lpwstr>0x010100D8A947F3F0E26E4989F8ECE68BAE6983</vt:lpwstr>
  </property>
</Properties>
</file>