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592F51-E3CB-3FFC-F131-2FB16905A95B}" v="87" dt="2026-07-17T09:26:59.7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5" dirty="0"/>
              <a:t>MATHEMATICS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430"/>
            <a:ext cx="7560564" cy="244269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991635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9998267"/>
            <a:ext cx="404494" cy="3594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5" dirty="0"/>
              <a:t>MATHEMATICS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5" dirty="0"/>
              <a:t>MATHEMATICS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5" dirty="0"/>
              <a:t>MATHEMATICS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9916352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0009062"/>
            <a:ext cx="404494" cy="3594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5" dirty="0"/>
              <a:t>MATHEMATICS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1819148"/>
            <a:ext cx="222377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2509608"/>
            <a:ext cx="6675120" cy="7304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2660" y="10101706"/>
            <a:ext cx="291528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5" dirty="0"/>
              <a:t>MATHEMATICS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67347" y="9931400"/>
            <a:ext cx="649604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" dirty="0"/>
              <a:t>MATHEMATICS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1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5" dirty="0"/>
              <a:t>MATHEMATICS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44500" y="2509608"/>
            <a:ext cx="6675120" cy="7378495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dirty="0"/>
              <a:t>Intent</a:t>
            </a:r>
            <a:r>
              <a:rPr spc="-25" dirty="0"/>
              <a:t> </a:t>
            </a:r>
            <a:r>
              <a:rPr dirty="0"/>
              <a:t>–</a:t>
            </a:r>
            <a:r>
              <a:rPr spc="-30" dirty="0"/>
              <a:t> </a:t>
            </a:r>
            <a:r>
              <a:rPr dirty="0"/>
              <a:t>What</a:t>
            </a:r>
            <a:r>
              <a:rPr spc="-65" dirty="0"/>
              <a:t> </a:t>
            </a:r>
            <a:r>
              <a:rPr dirty="0"/>
              <a:t>do</a:t>
            </a:r>
            <a:r>
              <a:rPr spc="-15" dirty="0"/>
              <a:t> </a:t>
            </a:r>
            <a:r>
              <a:rPr dirty="0"/>
              <a:t>we</a:t>
            </a:r>
            <a:r>
              <a:rPr spc="-30" dirty="0"/>
              <a:t> </a:t>
            </a:r>
            <a:r>
              <a:rPr dirty="0"/>
              <a:t>learn</a:t>
            </a:r>
            <a:r>
              <a:rPr spc="-40" dirty="0"/>
              <a:t> </a:t>
            </a:r>
            <a:r>
              <a:rPr dirty="0"/>
              <a:t>and</a:t>
            </a:r>
            <a:r>
              <a:rPr spc="-20" dirty="0"/>
              <a:t> why?</a:t>
            </a:r>
          </a:p>
          <a:p>
            <a:pPr marL="12700" marR="5715" algn="just">
              <a:lnSpc>
                <a:spcPct val="101699"/>
              </a:lnSpc>
              <a:spcBef>
                <a:spcPts val="1365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These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schemes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(SOL)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been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carefully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designed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both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maximise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progression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allow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ﬂexibility.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In 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Years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7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8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follow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same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SOL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irrespec�ve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prior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achievement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understand</a:t>
            </a:r>
            <a:r>
              <a:rPr sz="11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pupils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may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ﬂourish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diﬀerent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ages.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Some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will</a:t>
            </a:r>
            <a:r>
              <a:rPr sz="1100" b="0" spc="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inevitably</a:t>
            </a:r>
            <a:r>
              <a:rPr sz="1100" b="0" spc="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met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higher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prior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achieving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sets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earlier</a:t>
            </a:r>
            <a:r>
              <a:rPr sz="1100" b="0" spc="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than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others.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This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means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those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not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yet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100" b="0" spc="10" dirty="0">
                <a:solidFill>
                  <a:srgbClr val="000000"/>
                </a:solidFill>
              </a:rPr>
              <a:t>attaining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highly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peers,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there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will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more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�me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consolida�ng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50" dirty="0" err="1">
                <a:solidFill>
                  <a:srgbClr val="000000"/>
                </a:solidFill>
                <a:latin typeface="Calibri"/>
                <a:cs typeface="Calibri"/>
              </a:rPr>
              <a:t>revisi�ng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concepts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before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rushing</a:t>
            </a:r>
            <a:r>
              <a:rPr sz="1100" b="0" spc="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new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content.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Years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7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8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teach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Mastery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curriculum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principles</a:t>
            </a:r>
            <a:r>
              <a:rPr sz="11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of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Teaching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Mastery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key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feature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department.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Mastery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achieved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developing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procedural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ﬂuency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conceptual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understanding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tandem.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Lessons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designed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collabora�vely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have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high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level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teacher-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pupil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2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pupil-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</a:t>
            </a:r>
            <a:r>
              <a:rPr sz="1100" b="0" spc="2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interac�on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r>
              <a:rPr sz="1100" b="0" spc="2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2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aim</a:t>
            </a:r>
            <a:r>
              <a:rPr sz="1100" b="0" spc="2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2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1100" b="0" spc="2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pupils</a:t>
            </a:r>
            <a:r>
              <a:rPr sz="1100" b="0" spc="2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2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1100" b="0" spc="2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thinking</a:t>
            </a:r>
            <a:r>
              <a:rPr sz="1100" b="0" spc="2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about,</a:t>
            </a:r>
            <a:r>
              <a:rPr sz="1100" b="0" spc="2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working</a:t>
            </a:r>
            <a:r>
              <a:rPr sz="1100" b="0" spc="2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2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2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discussing</a:t>
            </a:r>
            <a:r>
              <a:rPr sz="1100" b="0" spc="2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2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60" dirty="0">
                <a:solidFill>
                  <a:srgbClr val="000000"/>
                </a:solidFill>
                <a:latin typeface="Calibri"/>
                <a:cs typeface="Calibri"/>
              </a:rPr>
              <a:t>same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mathema�cal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content.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Challenge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 opportunity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deepen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understanding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through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solving problems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linking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70" dirty="0">
                <a:solidFill>
                  <a:srgbClr val="000000"/>
                </a:solidFill>
                <a:latin typeface="Calibri"/>
                <a:cs typeface="Calibri"/>
              </a:rPr>
              <a:t>key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 err="1">
                <a:solidFill>
                  <a:srgbClr val="000000"/>
                </a:solidFill>
                <a:latin typeface="Calibri"/>
                <a:cs typeface="Calibri"/>
              </a:rPr>
              <a:t>mathema�cal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ideas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provided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all.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deep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understanding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built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upon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further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content required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6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Years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9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11.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dirty="0" err="1"/>
              <a:t>Implementa�on</a:t>
            </a:r>
            <a:r>
              <a:rPr dirty="0"/>
              <a:t> – How</a:t>
            </a:r>
            <a:r>
              <a:rPr spc="-10" dirty="0"/>
              <a:t> </a:t>
            </a:r>
            <a:r>
              <a:rPr dirty="0"/>
              <a:t>is</a:t>
            </a:r>
            <a:r>
              <a:rPr spc="-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curriculum</a:t>
            </a:r>
            <a:r>
              <a:rPr spc="-10" dirty="0"/>
              <a:t> planned?</a:t>
            </a:r>
          </a:p>
          <a:p>
            <a:pPr marL="12700" marR="5080" algn="just">
              <a:lnSpc>
                <a:spcPct val="101699"/>
              </a:lnSpc>
              <a:spcBef>
                <a:spcPts val="1375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covered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sequence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year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groups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has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been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carefully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designed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topics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can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build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previous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learnt.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example,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Year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7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starts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developing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algebraic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thinking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then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further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development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 algebraic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skills is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then woven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throughout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year so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students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reinforce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extend their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knowledge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understanding.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new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GCSE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places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great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emphasis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problem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solving,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because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teach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certain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pivotal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topics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needed for problem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solving early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 each year so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these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topics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can then be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combined with later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topics.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For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example,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solving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equations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taught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early and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revisited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each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year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can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 combined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almost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every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topic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create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problem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solving questions.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hold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great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value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revisiting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 overlearning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previous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content.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Schemes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allow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plenty of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opportunity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 students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overlearn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use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skills learnt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earlier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year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when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solving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problems</a:t>
            </a:r>
            <a:r>
              <a:rPr sz="1100" b="0" spc="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involving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many</a:t>
            </a:r>
            <a:r>
              <a:rPr sz="1100" b="0" spc="1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different</a:t>
            </a:r>
            <a:r>
              <a:rPr sz="1100" b="0" spc="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areas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mathematics.</a:t>
            </a:r>
            <a:r>
              <a:rPr sz="1100" b="0" spc="1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Our</a:t>
            </a:r>
            <a:r>
              <a:rPr sz="1100" b="0" spc="1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overarching</a:t>
            </a:r>
            <a:r>
              <a:rPr sz="1100" b="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theme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combine</a:t>
            </a:r>
            <a:r>
              <a:rPr sz="1100" b="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topics,</a:t>
            </a:r>
            <a:r>
              <a:rPr sz="1100" b="0" spc="1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wherever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possible,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cope with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high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demands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new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GCSE.</a:t>
            </a:r>
            <a:endParaRPr sz="1100">
              <a:latin typeface="Calibri"/>
              <a:cs typeface="Calibri"/>
            </a:endParaRPr>
          </a:p>
          <a:p>
            <a:pPr marL="12700" marR="5715" indent="-635" algn="just">
              <a:lnSpc>
                <a:spcPct val="101699"/>
              </a:lnSpc>
              <a:spcBef>
                <a:spcPts val="1205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 err="1">
                <a:solidFill>
                  <a:srgbClr val="000000"/>
                </a:solidFill>
                <a:latin typeface="Calibri"/>
                <a:cs typeface="Calibri"/>
              </a:rPr>
              <a:t>recognise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practice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vital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part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aim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for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practice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intelligent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practice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develops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pupils’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conceptual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understanding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encourage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reasoning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mathematical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thinking,</a:t>
            </a:r>
            <a:r>
              <a:rPr sz="1100" b="0" spc="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well</a:t>
            </a:r>
            <a:r>
              <a:rPr sz="1100" b="0" spc="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as</a:t>
            </a:r>
            <a:r>
              <a:rPr sz="1100" b="0" spc="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reinforcing</a:t>
            </a:r>
            <a:r>
              <a:rPr sz="1100" b="0" spc="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their procedural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fluency.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use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well-crafted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examples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exercises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which,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careful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use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variation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focuses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pupils’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attention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key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point.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Significant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time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spent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developing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deep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understanding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key</a:t>
            </a:r>
            <a:r>
              <a:rPr sz="11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ideas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concepts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needed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underpin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future learning.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structures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connections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within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mathematics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 err="1">
                <a:solidFill>
                  <a:srgbClr val="000000"/>
                </a:solidFill>
                <a:latin typeface="Calibri"/>
                <a:cs typeface="Calibri"/>
              </a:rPr>
              <a:t>emphasised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which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helps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ensure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pupil’s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sustainable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over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five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years.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believe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that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making</a:t>
            </a:r>
            <a:r>
              <a:rPr sz="11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mistakes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 err="1">
                <a:solidFill>
                  <a:srgbClr val="000000"/>
                </a:solidFill>
                <a:latin typeface="Calibri"/>
                <a:cs typeface="Calibri"/>
              </a:rPr>
              <a:t>maths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one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best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ways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learn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gain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strong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understanding.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will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encourage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pupils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‘have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go’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everything,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building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their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resilience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confidence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lessons.</a:t>
            </a:r>
            <a:endParaRPr sz="1100">
              <a:latin typeface="Calibri"/>
              <a:cs typeface="Calibri"/>
            </a:endParaRPr>
          </a:p>
          <a:p>
            <a:pPr marL="12700" marR="5715" algn="just">
              <a:lnSpc>
                <a:spcPct val="101600"/>
              </a:lnSpc>
              <a:spcBef>
                <a:spcPts val="1205"/>
              </a:spcBef>
            </a:pP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Every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attempt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made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keep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whole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class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together.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Differentiation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achieved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through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paying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attention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levels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questioning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support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challenge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needed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allow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every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fully</a:t>
            </a:r>
            <a:r>
              <a:rPr sz="11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grasp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methods</a:t>
            </a:r>
            <a:r>
              <a:rPr sz="11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concepts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being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learnt.</a:t>
            </a:r>
            <a:r>
              <a:rPr sz="11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ensures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all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pupils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gain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deep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secure</a:t>
            </a:r>
            <a:r>
              <a:rPr sz="11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understanding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mathematics</a:t>
            </a:r>
            <a:r>
              <a:rPr sz="11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being</a:t>
            </a:r>
            <a:r>
              <a:rPr sz="11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learnt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which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can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then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be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built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with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subsequent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learning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sequence.</a:t>
            </a:r>
            <a:r>
              <a:rPr sz="11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Acceleration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some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pupils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through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new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avoided.</a:t>
            </a:r>
            <a:r>
              <a:rPr sz="1100" b="0" spc="20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Instead,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these</a:t>
            </a:r>
            <a:r>
              <a:rPr sz="11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challenged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11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deeper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analysis</a:t>
            </a:r>
            <a:r>
              <a:rPr sz="11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methods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concepts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are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challenged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by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applying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this</a:t>
            </a:r>
            <a:r>
              <a:rPr sz="11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content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new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unfamiliar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10" dirty="0">
                <a:solidFill>
                  <a:srgbClr val="000000"/>
                </a:solidFill>
                <a:latin typeface="Calibri"/>
                <a:cs typeface="Calibri"/>
              </a:rPr>
              <a:t>problem-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solving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situations.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If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some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pupils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fail</a:t>
            </a:r>
            <a:r>
              <a:rPr sz="11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sz="11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dirty="0">
                <a:solidFill>
                  <a:srgbClr val="000000"/>
                </a:solidFill>
                <a:latin typeface="Calibri"/>
                <a:cs typeface="Calibri"/>
              </a:rPr>
              <a:t>grasp</a:t>
            </a:r>
            <a:r>
              <a:rPr sz="110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100" b="0" spc="-25" dirty="0">
                <a:solidFill>
                  <a:srgbClr val="000000"/>
                </a:solidFill>
                <a:latin typeface="Calibri"/>
                <a:cs typeface="Calibri"/>
              </a:rPr>
              <a:t>an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249" y="436880"/>
            <a:ext cx="6674484" cy="5385577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12700" marR="5715" algn="just">
              <a:lnSpc>
                <a:spcPct val="101800"/>
              </a:lnSpc>
              <a:spcBef>
                <a:spcPts val="80"/>
              </a:spcBef>
            </a:pPr>
            <a:r>
              <a:rPr lang="en-US" sz="1100" dirty="0">
                <a:latin typeface="Calibri"/>
                <a:cs typeface="Calibri"/>
              </a:rPr>
              <a:t>important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aspect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of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method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or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concept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this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will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be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identified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quickly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either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by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teacher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monitoring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or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by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end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spc="-35" dirty="0">
                <a:latin typeface="Calibri"/>
                <a:cs typeface="Calibri"/>
              </a:rPr>
              <a:t>of </a:t>
            </a:r>
            <a:r>
              <a:rPr lang="en-US" sz="1100" dirty="0">
                <a:latin typeface="Calibri"/>
                <a:cs typeface="Calibri"/>
              </a:rPr>
              <a:t>topic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diagnostic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task.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Early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intervention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in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these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cases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will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ensure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that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these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pupils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will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catch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spc="-25" dirty="0">
                <a:latin typeface="Calibri"/>
                <a:cs typeface="Calibri"/>
              </a:rPr>
              <a:t>up.</a:t>
            </a:r>
            <a:endParaRPr lang="en-US" sz="110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80"/>
              </a:spcBef>
            </a:pPr>
            <a:endParaRPr lang="en-US" sz="1100" spc="-25" dirty="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80"/>
              </a:spcBef>
            </a:pPr>
            <a:r>
              <a:rPr lang="en-US" sz="1600" b="1" spc="-25">
                <a:solidFill>
                  <a:srgbClr val="004F38"/>
                </a:solidFill>
                <a:latin typeface="Calibri"/>
                <a:cs typeface="Calibri"/>
              </a:rPr>
              <a:t>Home Learning</a:t>
            </a:r>
            <a:endParaRPr lang="en-US"/>
          </a:p>
          <a:p>
            <a:pPr marL="12700" marR="5715" algn="just">
              <a:lnSpc>
                <a:spcPct val="101800"/>
              </a:lnSpc>
              <a:spcBef>
                <a:spcPts val="1185"/>
              </a:spcBef>
            </a:pP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encourage independent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learning, home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learning</a:t>
            </a:r>
            <a:r>
              <a:rPr lang="en-US" sz="1100" spc="-5" dirty="0">
                <a:latin typeface="Calibri"/>
                <a:cs typeface="Calibri"/>
              </a:rPr>
              <a:t> is set weekly using the </a:t>
            </a:r>
            <a:r>
              <a:rPr lang="en-US" sz="1100" spc="-5" dirty="0" err="1">
                <a:latin typeface="Calibri"/>
                <a:cs typeface="Calibri"/>
              </a:rPr>
              <a:t>Sparx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spc="-5" dirty="0" err="1">
                <a:latin typeface="Calibri"/>
                <a:cs typeface="Calibri"/>
              </a:rPr>
              <a:t>Maths</a:t>
            </a:r>
            <a:r>
              <a:rPr lang="en-US" sz="1100" spc="-5" dirty="0">
                <a:latin typeface="Calibri"/>
                <a:cs typeface="Calibri"/>
              </a:rPr>
              <a:t> platform.</a:t>
            </a:r>
            <a:r>
              <a:rPr lang="en-US" sz="1100" dirty="0">
                <a:latin typeface="Calibri"/>
                <a:cs typeface="Calibri"/>
              </a:rPr>
              <a:t> </a:t>
            </a:r>
            <a:endParaRPr lang="en-US" sz="1100" spc="55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lang="en-US"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35"/>
              </a:spcBef>
            </a:pPr>
            <a:endParaRPr lang="en-US"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n-US" sz="1600" b="1" spc="-10" dirty="0">
                <a:solidFill>
                  <a:srgbClr val="004F38"/>
                </a:solidFill>
                <a:latin typeface="Calibri"/>
                <a:cs typeface="Calibri"/>
              </a:rPr>
              <a:t>Assessment</a:t>
            </a:r>
            <a:r>
              <a:rPr lang="en-US"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lang="en-US"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dirty="0">
                <a:solidFill>
                  <a:srgbClr val="004F38"/>
                </a:solidFill>
                <a:latin typeface="Calibri"/>
                <a:cs typeface="Calibri"/>
              </a:rPr>
              <a:t>How</a:t>
            </a:r>
            <a:r>
              <a:rPr lang="en-US"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lang="en-US"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lang="en-US"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dirty="0">
                <a:solidFill>
                  <a:srgbClr val="004F38"/>
                </a:solidFill>
                <a:latin typeface="Calibri"/>
                <a:cs typeface="Calibri"/>
              </a:rPr>
              <a:t>assess</a:t>
            </a:r>
            <a:r>
              <a:rPr lang="en-US"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dirty="0">
                <a:solidFill>
                  <a:srgbClr val="004F38"/>
                </a:solidFill>
                <a:latin typeface="Calibri"/>
                <a:cs typeface="Calibri"/>
              </a:rPr>
              <a:t>student</a:t>
            </a:r>
            <a:r>
              <a:rPr lang="en-US" sz="1600" b="1" spc="-2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spc="-10" dirty="0">
                <a:solidFill>
                  <a:srgbClr val="004F38"/>
                </a:solidFill>
                <a:latin typeface="Calibri"/>
                <a:cs typeface="Calibri"/>
              </a:rPr>
              <a:t>understanding</a:t>
            </a:r>
            <a:r>
              <a:rPr lang="en-US"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dirty="0">
                <a:solidFill>
                  <a:srgbClr val="004F38"/>
                </a:solidFill>
                <a:latin typeface="Calibri"/>
                <a:cs typeface="Calibri"/>
              </a:rPr>
              <a:t>in</a:t>
            </a:r>
            <a:r>
              <a:rPr lang="en-US"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US" sz="1600" b="1" spc="-10" dirty="0" err="1">
                <a:solidFill>
                  <a:srgbClr val="004F38"/>
                </a:solidFill>
                <a:latin typeface="Calibri"/>
                <a:cs typeface="Calibri"/>
              </a:rPr>
              <a:t>Mathema�cs</a:t>
            </a:r>
            <a:r>
              <a:rPr lang="en-US" sz="1600" b="1" spc="-10" dirty="0">
                <a:solidFill>
                  <a:srgbClr val="004F38"/>
                </a:solidFill>
                <a:latin typeface="Calibri"/>
                <a:cs typeface="Calibri"/>
              </a:rPr>
              <a:t>?</a:t>
            </a:r>
            <a:endParaRPr lang="en-US" sz="160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  <a:spcBef>
                <a:spcPts val="1375"/>
              </a:spcBef>
            </a:pPr>
            <a:r>
              <a:rPr lang="en-US" sz="1100" dirty="0">
                <a:latin typeface="Calibri"/>
                <a:cs typeface="Calibri"/>
              </a:rPr>
              <a:t>Assessments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run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throughout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year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check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understanding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and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each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one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of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these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will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be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followed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with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DIRT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spc="-20" dirty="0">
                <a:latin typeface="Calibri"/>
                <a:cs typeface="Calibri"/>
              </a:rPr>
              <a:t>task </a:t>
            </a: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-10" dirty="0">
                <a:latin typeface="Calibri"/>
                <a:cs typeface="Calibri"/>
              </a:rPr>
              <a:t> either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consolidate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or</a:t>
            </a:r>
            <a:r>
              <a:rPr lang="en-US" sz="1100" spc="-20" dirty="0">
                <a:latin typeface="Calibri"/>
                <a:cs typeface="Calibri"/>
              </a:rPr>
              <a:t> for</a:t>
            </a:r>
            <a:r>
              <a:rPr lang="en-US" sz="1100" spc="-4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overlearning.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The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end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of</a:t>
            </a:r>
            <a:r>
              <a:rPr lang="en-US" sz="1100" spc="-20" dirty="0">
                <a:latin typeface="Calibri"/>
                <a:cs typeface="Calibri"/>
              </a:rPr>
              <a:t> year </a:t>
            </a:r>
            <a:r>
              <a:rPr lang="en-US" sz="1100" spc="-10" dirty="0">
                <a:latin typeface="Calibri"/>
                <a:cs typeface="Calibri"/>
              </a:rPr>
              <a:t>assessments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will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 err="1">
                <a:latin typeface="Calibri"/>
                <a:cs typeface="Calibri"/>
              </a:rPr>
              <a:t>cumula�vely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assess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all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topics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spc="-20" dirty="0">
                <a:latin typeface="Calibri"/>
                <a:cs typeface="Calibri"/>
              </a:rPr>
              <a:t>covered. </a:t>
            </a:r>
            <a:r>
              <a:rPr lang="en-US" sz="1100" spc="-30" dirty="0">
                <a:latin typeface="Calibri"/>
                <a:cs typeface="Calibri"/>
              </a:rPr>
              <a:t>Pupils </a:t>
            </a:r>
            <a:r>
              <a:rPr lang="en-US" sz="1100" dirty="0">
                <a:latin typeface="Calibri"/>
                <a:cs typeface="Calibri"/>
              </a:rPr>
              <a:t>will</a:t>
            </a:r>
            <a:r>
              <a:rPr lang="en-US" sz="1100" spc="4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complete</a:t>
            </a:r>
            <a:r>
              <a:rPr lang="en-US" sz="1100" spc="5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</a:t>
            </a:r>
            <a:r>
              <a:rPr lang="en-US" sz="1100" spc="40" dirty="0">
                <a:latin typeface="Calibri"/>
                <a:cs typeface="Calibri"/>
              </a:rPr>
              <a:t> </a:t>
            </a:r>
            <a:r>
              <a:rPr lang="en-US" sz="1100" dirty="0" err="1">
                <a:latin typeface="Calibri"/>
                <a:cs typeface="Calibri"/>
              </a:rPr>
              <a:t>diagnos�c</a:t>
            </a:r>
            <a:r>
              <a:rPr lang="en-US" sz="1100" spc="4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task</a:t>
            </a:r>
            <a:r>
              <a:rPr lang="en-US" sz="1100" spc="50" dirty="0">
                <a:latin typeface="Calibri"/>
                <a:cs typeface="Calibri"/>
              </a:rPr>
              <a:t> </a:t>
            </a:r>
            <a:r>
              <a:rPr lang="en-US" sz="1100" dirty="0" err="1">
                <a:latin typeface="Calibri"/>
                <a:cs typeface="Calibri"/>
              </a:rPr>
              <a:t>a�er</a:t>
            </a:r>
            <a:r>
              <a:rPr lang="en-US" sz="1100" spc="5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each</a:t>
            </a:r>
            <a:r>
              <a:rPr lang="en-US" sz="1100" spc="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topic</a:t>
            </a:r>
            <a:r>
              <a:rPr lang="en-US" sz="1100" spc="4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5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check</a:t>
            </a:r>
            <a:r>
              <a:rPr lang="en-US" sz="1100" spc="5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understanding</a:t>
            </a:r>
            <a:r>
              <a:rPr lang="en-US" sz="1100" spc="5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and</a:t>
            </a:r>
            <a:r>
              <a:rPr lang="en-US" sz="1100" spc="4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these</a:t>
            </a:r>
            <a:r>
              <a:rPr lang="en-US" sz="1100" spc="5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are</a:t>
            </a:r>
            <a:r>
              <a:rPr lang="en-US" sz="1100" spc="4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also</a:t>
            </a:r>
            <a:r>
              <a:rPr lang="en-US" sz="1100" spc="4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accompanied</a:t>
            </a:r>
            <a:r>
              <a:rPr lang="en-US" sz="1100" spc="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with</a:t>
            </a:r>
            <a:r>
              <a:rPr lang="en-US" sz="1100" spc="5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</a:t>
            </a:r>
            <a:r>
              <a:rPr lang="en-US" sz="1100" spc="50" dirty="0">
                <a:latin typeface="Calibri"/>
                <a:cs typeface="Calibri"/>
              </a:rPr>
              <a:t> </a:t>
            </a:r>
            <a:r>
              <a:rPr lang="en-US" sz="1100" spc="-305" dirty="0">
                <a:latin typeface="Calibri"/>
                <a:cs typeface="Calibri"/>
              </a:rPr>
              <a:t>DIRT</a:t>
            </a:r>
            <a:r>
              <a:rPr lang="en-US" sz="1100" dirty="0">
                <a:latin typeface="Calibri"/>
                <a:cs typeface="Calibri"/>
              </a:rPr>
              <a:t> task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and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opportunity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for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further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challenge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with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problem-solving.</a:t>
            </a:r>
            <a:endParaRPr lang="en-US"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en-US"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en-US" sz="1600" b="1" spc="-10" dirty="0">
              <a:solidFill>
                <a:srgbClr val="004F38"/>
              </a:solidFill>
              <a:latin typeface="Calibri"/>
              <a:cs typeface="Calibri"/>
            </a:endParaRPr>
          </a:p>
          <a:p>
            <a:pPr marL="12700" marR="7620" algn="just">
              <a:lnSpc>
                <a:spcPct val="101800"/>
              </a:lnSpc>
              <a:spcBef>
                <a:spcPts val="1365"/>
              </a:spcBef>
            </a:pPr>
            <a:r>
              <a:rPr lang="en-US" sz="1100" spc="-10" dirty="0">
                <a:latin typeface="Calibri"/>
                <a:cs typeface="Calibri"/>
              </a:rPr>
              <a:t>Extra-</a:t>
            </a:r>
            <a:r>
              <a:rPr lang="en-US" sz="1100" dirty="0">
                <a:latin typeface="Calibri"/>
                <a:cs typeface="Calibri"/>
              </a:rPr>
              <a:t>curricular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activities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are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embedded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within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our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departmental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culture,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we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aim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engage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pupils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in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exploring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topics </a:t>
            </a:r>
            <a:r>
              <a:rPr lang="en-US" sz="1100" dirty="0">
                <a:latin typeface="Calibri"/>
                <a:cs typeface="Calibri"/>
              </a:rPr>
              <a:t>across</a:t>
            </a:r>
            <a:r>
              <a:rPr lang="en-US" sz="1100" spc="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curriculum</a:t>
            </a:r>
            <a:r>
              <a:rPr lang="en-US" sz="1100" spc="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and to</a:t>
            </a:r>
            <a:r>
              <a:rPr lang="en-US" sz="1100" spc="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take</a:t>
            </a:r>
            <a:r>
              <a:rPr lang="en-US" sz="1100" spc="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them</a:t>
            </a:r>
            <a:r>
              <a:rPr lang="en-US" sz="1100" spc="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new</a:t>
            </a:r>
            <a:r>
              <a:rPr lang="en-US" sz="1100" spc="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levels of</a:t>
            </a:r>
            <a:r>
              <a:rPr lang="en-US" sz="1100" spc="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thinking.</a:t>
            </a:r>
            <a:r>
              <a:rPr lang="en-US" sz="1100" spc="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We</a:t>
            </a:r>
            <a:r>
              <a:rPr lang="en-US" sz="1100" spc="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participate</a:t>
            </a:r>
            <a:r>
              <a:rPr lang="en-US" sz="1100" spc="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in</a:t>
            </a:r>
            <a:r>
              <a:rPr lang="en-US"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UKMT</a:t>
            </a:r>
            <a:r>
              <a:rPr lang="en-US" sz="1100" spc="15" dirty="0">
                <a:latin typeface="Calibri"/>
                <a:cs typeface="Calibri"/>
              </a:rPr>
              <a:t> </a:t>
            </a:r>
            <a:r>
              <a:rPr lang="en-US" sz="1100" dirty="0" err="1">
                <a:latin typeface="Calibri"/>
                <a:cs typeface="Calibri"/>
              </a:rPr>
              <a:t>maths</a:t>
            </a:r>
            <a:r>
              <a:rPr lang="en-US" sz="1100" spc="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challenges</a:t>
            </a:r>
            <a:r>
              <a:rPr lang="en-US" sz="1100" spc="15" dirty="0">
                <a:latin typeface="Calibri"/>
                <a:cs typeface="Calibri"/>
              </a:rPr>
              <a:t> </a:t>
            </a:r>
            <a:r>
              <a:rPr lang="en-US" sz="1100" spc="-25" dirty="0">
                <a:latin typeface="Calibri"/>
                <a:cs typeface="Calibri"/>
              </a:rPr>
              <a:t>and </a:t>
            </a:r>
            <a:r>
              <a:rPr lang="en-US" sz="1100" dirty="0">
                <a:latin typeface="Calibri"/>
                <a:cs typeface="Calibri"/>
              </a:rPr>
              <a:t>team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events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and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hold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selection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trials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leading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up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these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where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all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pupils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can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get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involved.</a:t>
            </a:r>
            <a:endParaRPr lang="en-US"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25"/>
              </a:spcBef>
            </a:pPr>
            <a:r>
              <a:rPr lang="en-US" sz="1100" dirty="0">
                <a:latin typeface="Calibri"/>
                <a:cs typeface="Calibri"/>
              </a:rPr>
              <a:t>From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Year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10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schemes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are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split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into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two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tiers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and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these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spc="-20" dirty="0">
                <a:latin typeface="Calibri"/>
                <a:cs typeface="Calibri"/>
              </a:rPr>
              <a:t>are:</a:t>
            </a:r>
            <a:endParaRPr lang="en-US" sz="1100">
              <a:latin typeface="Calibri"/>
              <a:cs typeface="Calibri"/>
            </a:endParaRPr>
          </a:p>
          <a:p>
            <a:pPr marL="191135" marR="7620" indent="-179070" algn="just">
              <a:lnSpc>
                <a:spcPct val="101800"/>
              </a:lnSpc>
              <a:spcBef>
                <a:spcPts val="1200"/>
              </a:spcBef>
              <a:buSzPct val="81818"/>
              <a:buFont typeface="Symbol"/>
              <a:buChar char=""/>
              <a:tabLst>
                <a:tab pos="192405" algn="l"/>
              </a:tabLst>
            </a:pP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Foundation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Tier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–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by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end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of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Year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11,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foundation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tier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will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cover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all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content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in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Foundation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GCSE, 	</a:t>
            </a:r>
            <a:r>
              <a:rPr lang="en-US" sz="1100" dirty="0">
                <a:latin typeface="Calibri"/>
                <a:cs typeface="Calibri"/>
              </a:rPr>
              <a:t>allowing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students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attain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grade </a:t>
            </a:r>
            <a:r>
              <a:rPr lang="en-US" sz="1100" spc="-25" dirty="0">
                <a:latin typeface="Calibri"/>
                <a:cs typeface="Calibri"/>
              </a:rPr>
              <a:t>5.</a:t>
            </a:r>
            <a:endParaRPr lang="en-US" sz="1100">
              <a:latin typeface="Calibri"/>
              <a:cs typeface="Calibri"/>
            </a:endParaRPr>
          </a:p>
          <a:p>
            <a:pPr marL="191135" marR="6985" indent="-179070" algn="just">
              <a:lnSpc>
                <a:spcPct val="101000"/>
              </a:lnSpc>
              <a:spcBef>
                <a:spcPts val="10"/>
              </a:spcBef>
              <a:buSzPct val="81818"/>
              <a:buFont typeface="Symbol"/>
              <a:buChar char=""/>
              <a:tabLst>
                <a:tab pos="192405" algn="l"/>
              </a:tabLst>
            </a:pP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Higher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Tier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–</a:t>
            </a:r>
            <a:r>
              <a:rPr lang="en-US" sz="1100" spc="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all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of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Higher-</a:t>
            </a:r>
            <a:r>
              <a:rPr lang="en-US" sz="1100" dirty="0">
                <a:latin typeface="Calibri"/>
                <a:cs typeface="Calibri"/>
              </a:rPr>
              <a:t>level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GCSE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content</a:t>
            </a:r>
            <a:r>
              <a:rPr lang="en-US"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is</a:t>
            </a:r>
            <a:r>
              <a:rPr lang="en-US" sz="1100" spc="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covered,</a:t>
            </a:r>
            <a:r>
              <a:rPr lang="en-US"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allowing</a:t>
            </a:r>
            <a:r>
              <a:rPr lang="en-US"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access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for</a:t>
            </a:r>
            <a:r>
              <a:rPr lang="en-US"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students</a:t>
            </a:r>
            <a:r>
              <a:rPr lang="en-US"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all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 way</a:t>
            </a:r>
            <a:r>
              <a:rPr lang="en-US" sz="1100" spc="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 </a:t>
            </a:r>
            <a:r>
              <a:rPr lang="en-US" sz="1100" spc="-10" dirty="0">
                <a:latin typeface="Calibri"/>
                <a:cs typeface="Calibri"/>
              </a:rPr>
              <a:t>grade 	</a:t>
            </a:r>
            <a:r>
              <a:rPr lang="en-US" sz="1100" spc="-25" dirty="0">
                <a:latin typeface="Calibri"/>
                <a:cs typeface="Calibri"/>
              </a:rPr>
              <a:t>9.</a:t>
            </a:r>
            <a:endParaRPr lang="en-US"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1100">
              <a:latin typeface="Calibri"/>
              <a:cs typeface="Calibri"/>
            </a:endParaRPr>
          </a:p>
          <a:p>
            <a:pPr marL="12700" marR="6350" algn="just">
              <a:lnSpc>
                <a:spcPct val="101800"/>
              </a:lnSpc>
            </a:pPr>
            <a:r>
              <a:rPr lang="en-US" sz="1100" dirty="0">
                <a:latin typeface="Calibri"/>
                <a:cs typeface="Calibri"/>
              </a:rPr>
              <a:t>There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is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</a:t>
            </a:r>
            <a:r>
              <a:rPr lang="en-US" sz="1100" spc="-4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large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overlap</a:t>
            </a:r>
            <a:r>
              <a:rPr lang="en-US" sz="1100" spc="-4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between</a:t>
            </a:r>
            <a:r>
              <a:rPr lang="en-US" sz="1100" spc="-4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4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two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tiers</a:t>
            </a:r>
            <a:r>
              <a:rPr lang="en-US" sz="1100" spc="-4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covering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all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4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grade</a:t>
            </a:r>
            <a:r>
              <a:rPr lang="en-US" sz="1100" spc="-4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3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to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5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content</a:t>
            </a:r>
            <a:r>
              <a:rPr lang="en-US" sz="1100" spc="-2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and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the</a:t>
            </a:r>
            <a:r>
              <a:rPr lang="en-US" sz="1100" spc="-2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structure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has</a:t>
            </a:r>
            <a:r>
              <a:rPr lang="en-US" sz="1100" spc="-30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been</a:t>
            </a:r>
            <a:r>
              <a:rPr lang="en-US" sz="1100" spc="-35" dirty="0">
                <a:latin typeface="Calibri"/>
                <a:cs typeface="Calibri"/>
              </a:rPr>
              <a:t> </a:t>
            </a:r>
            <a:r>
              <a:rPr lang="en-US" sz="1100" spc="-10" dirty="0">
                <a:latin typeface="Calibri"/>
                <a:cs typeface="Calibri"/>
              </a:rPr>
              <a:t>planned </a:t>
            </a:r>
            <a:r>
              <a:rPr lang="en-US" sz="1100" dirty="0">
                <a:latin typeface="Calibri"/>
                <a:cs typeface="Calibri"/>
              </a:rPr>
              <a:t>so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that any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student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who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changes</a:t>
            </a:r>
            <a:r>
              <a:rPr lang="en-US" sz="1100" spc="-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tier</a:t>
            </a:r>
            <a:r>
              <a:rPr lang="en-US" sz="1100" spc="-15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can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do</a:t>
            </a:r>
            <a:r>
              <a:rPr lang="en-US" sz="1100" spc="-10" dirty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so </a:t>
            </a:r>
            <a:r>
              <a:rPr lang="en-US" sz="1100" spc="-10" dirty="0">
                <a:latin typeface="Calibri"/>
                <a:cs typeface="Calibri"/>
              </a:rPr>
              <a:t>easily.</a:t>
            </a:r>
            <a:endParaRPr lang="en-US" sz="11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2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15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0" dirty="0"/>
              <a:t> </a:t>
            </a:r>
            <a:r>
              <a:rPr spc="-45" dirty="0"/>
              <a:t>MATHEMATICS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4DB2AD-4B8B-4C40-89B2-A0A21E467D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A7AFDF-E04C-4485-AEDD-D3E44A3D1DA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9D5FF2E-C47F-422F-8108-B3C234044B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MATHEMATICS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 Jovicic</dc:creator>
  <dc:description/>
  <cp:revision>14</cp:revision>
  <dcterms:created xsi:type="dcterms:W3CDTF">2026-06-25T09:24:06Z</dcterms:created>
  <dcterms:modified xsi:type="dcterms:W3CDTF">2026-07-20T11:20:28Z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2023-10-16T00:00:00Z</vt:filetime>
  </property>
  <property fmtid="{D5CDD505-2E9C-101B-9397-08002B2CF9AE}" pid="3" name="Creator">
    <vt:lpwstr>Acrobat PDFMaker 23 for Word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SourceModified">
    <vt:lpwstr>D:20231016085231</vt:lpwstr>
  </property>
  <property fmtid="{D5CDD505-2E9C-101B-9397-08002B2CF9AE}" pid="7" name="ContentTypeId">
    <vt:lpwstr>0x010100D8A947F3F0E26E4989F8ECE68BAE6983</vt:lpwstr>
  </property>
</Properties>
</file>