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5" dirty="0"/>
              <a:t> </a:t>
            </a:r>
            <a:r>
              <a:rPr dirty="0"/>
              <a:t>Home</a:t>
            </a:r>
            <a:r>
              <a:rPr spc="-20" dirty="0"/>
              <a:t> </a:t>
            </a:r>
            <a:r>
              <a:rPr dirty="0"/>
              <a:t>Learning</a:t>
            </a:r>
            <a:r>
              <a:rPr spc="-15" dirty="0"/>
              <a:t> </a:t>
            </a:r>
            <a:r>
              <a:rPr dirty="0"/>
              <a:t>Rationale:</a:t>
            </a:r>
            <a:r>
              <a:rPr spc="-15" dirty="0"/>
              <a:t> </a:t>
            </a:r>
            <a:r>
              <a:rPr spc="-10" dirty="0"/>
              <a:t>MATHEMATICS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1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22" y="0"/>
            <a:ext cx="7543787" cy="262822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9982494"/>
            <a:ext cx="404494" cy="35940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457200" y="9915819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5" dirty="0"/>
              <a:t> </a:t>
            </a:r>
            <a:r>
              <a:rPr dirty="0"/>
              <a:t>Home</a:t>
            </a:r>
            <a:r>
              <a:rPr spc="-20" dirty="0"/>
              <a:t> </a:t>
            </a:r>
            <a:r>
              <a:rPr dirty="0"/>
              <a:t>Learning</a:t>
            </a:r>
            <a:r>
              <a:rPr spc="-15" dirty="0"/>
              <a:t> </a:t>
            </a:r>
            <a:r>
              <a:rPr dirty="0"/>
              <a:t>Rationale:</a:t>
            </a:r>
            <a:r>
              <a:rPr spc="-15" dirty="0"/>
              <a:t> </a:t>
            </a:r>
            <a:r>
              <a:rPr spc="-10" dirty="0"/>
              <a:t>MATHEMATICS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1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5" dirty="0"/>
              <a:t> </a:t>
            </a:r>
            <a:r>
              <a:rPr dirty="0"/>
              <a:t>Home</a:t>
            </a:r>
            <a:r>
              <a:rPr spc="-20" dirty="0"/>
              <a:t> </a:t>
            </a:r>
            <a:r>
              <a:rPr dirty="0"/>
              <a:t>Learning</a:t>
            </a:r>
            <a:r>
              <a:rPr spc="-15" dirty="0"/>
              <a:t> </a:t>
            </a:r>
            <a:r>
              <a:rPr dirty="0"/>
              <a:t>Rationale:</a:t>
            </a:r>
            <a:r>
              <a:rPr spc="-15" dirty="0"/>
              <a:t> </a:t>
            </a:r>
            <a:r>
              <a:rPr spc="-10" dirty="0"/>
              <a:t>MATHEMATICS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1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5" dirty="0"/>
              <a:t> </a:t>
            </a:r>
            <a:r>
              <a:rPr dirty="0"/>
              <a:t>Home</a:t>
            </a:r>
            <a:r>
              <a:rPr spc="-20" dirty="0"/>
              <a:t> </a:t>
            </a:r>
            <a:r>
              <a:rPr dirty="0"/>
              <a:t>Learning</a:t>
            </a:r>
            <a:r>
              <a:rPr spc="-15" dirty="0"/>
              <a:t> </a:t>
            </a:r>
            <a:r>
              <a:rPr dirty="0"/>
              <a:t>Rationale:</a:t>
            </a:r>
            <a:r>
              <a:rPr spc="-15" dirty="0"/>
              <a:t> </a:t>
            </a:r>
            <a:r>
              <a:rPr spc="-10" dirty="0"/>
              <a:t>MATHEMATICS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1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9982494"/>
            <a:ext cx="404494" cy="35940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9915819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5" dirty="0"/>
              <a:t> </a:t>
            </a:r>
            <a:r>
              <a:rPr dirty="0"/>
              <a:t>Home</a:t>
            </a:r>
            <a:r>
              <a:rPr spc="-20" dirty="0"/>
              <a:t> </a:t>
            </a:r>
            <a:r>
              <a:rPr dirty="0"/>
              <a:t>Learning</a:t>
            </a:r>
            <a:r>
              <a:rPr spc="-15" dirty="0"/>
              <a:t> </a:t>
            </a:r>
            <a:r>
              <a:rPr dirty="0"/>
              <a:t>Rationale:</a:t>
            </a:r>
            <a:r>
              <a:rPr spc="-15" dirty="0"/>
              <a:t> </a:t>
            </a:r>
            <a:r>
              <a:rPr spc="-10" dirty="0"/>
              <a:t>MATHEMATICS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1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1882968"/>
            <a:ext cx="2279015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500" y="2495804"/>
            <a:ext cx="6675120" cy="7343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62660" y="10088161"/>
            <a:ext cx="3568065" cy="167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004F3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5" dirty="0"/>
              <a:t> </a:t>
            </a:r>
            <a:r>
              <a:rPr dirty="0"/>
              <a:t>Home</a:t>
            </a:r>
            <a:r>
              <a:rPr spc="-20" dirty="0"/>
              <a:t> </a:t>
            </a:r>
            <a:r>
              <a:rPr dirty="0"/>
              <a:t>Learning</a:t>
            </a:r>
            <a:r>
              <a:rPr spc="-15" dirty="0"/>
              <a:t> </a:t>
            </a:r>
            <a:r>
              <a:rPr dirty="0"/>
              <a:t>Rationale:</a:t>
            </a:r>
            <a:r>
              <a:rPr spc="-15" dirty="0"/>
              <a:t> </a:t>
            </a:r>
            <a:r>
              <a:rPr spc="-10" dirty="0"/>
              <a:t>MATHEMATICS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464300" y="9940543"/>
            <a:ext cx="652779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1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MATHEMATICS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1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1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5" dirty="0"/>
              <a:t> </a:t>
            </a:r>
            <a:r>
              <a:rPr dirty="0"/>
              <a:t>Home</a:t>
            </a:r>
            <a:r>
              <a:rPr spc="-20" dirty="0"/>
              <a:t> </a:t>
            </a:r>
            <a:r>
              <a:rPr dirty="0"/>
              <a:t>Learning</a:t>
            </a:r>
            <a:r>
              <a:rPr spc="-15" dirty="0"/>
              <a:t> </a:t>
            </a:r>
            <a:r>
              <a:rPr dirty="0"/>
              <a:t>Rationale:</a:t>
            </a:r>
            <a:r>
              <a:rPr spc="-15" dirty="0"/>
              <a:t> </a:t>
            </a:r>
            <a:r>
              <a:rPr spc="-10" dirty="0"/>
              <a:t>MATHEMATICS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Years</a:t>
            </a:r>
            <a:r>
              <a:rPr spc="-15" dirty="0"/>
              <a:t> </a:t>
            </a:r>
            <a:r>
              <a:rPr dirty="0"/>
              <a:t>7</a:t>
            </a:r>
            <a:r>
              <a:rPr spc="-15" dirty="0"/>
              <a:t> </a:t>
            </a:r>
            <a:r>
              <a:rPr dirty="0"/>
              <a:t>to</a:t>
            </a:r>
            <a:r>
              <a:rPr spc="-15" dirty="0"/>
              <a:t> </a:t>
            </a:r>
            <a:r>
              <a:rPr spc="-25" dirty="0"/>
              <a:t>11</a:t>
            </a:r>
          </a:p>
          <a:p>
            <a:pPr marL="12700" marR="5715">
              <a:lnSpc>
                <a:spcPct val="101800"/>
              </a:lnSpc>
              <a:spcBef>
                <a:spcPts val="15"/>
              </a:spcBef>
            </a:pPr>
            <a:r>
              <a:rPr sz="1100" b="0" dirty="0">
                <a:latin typeface="Calibri"/>
                <a:cs typeface="Calibri"/>
              </a:rPr>
              <a:t>We</a:t>
            </a:r>
            <a:r>
              <a:rPr sz="1100" b="0" spc="9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use</a:t>
            </a:r>
            <a:r>
              <a:rPr sz="1100" b="0" spc="9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Sparx</a:t>
            </a:r>
            <a:r>
              <a:rPr sz="1100" b="0" spc="7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Maths</a:t>
            </a:r>
            <a:r>
              <a:rPr sz="1100" b="0" spc="8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for</a:t>
            </a:r>
            <a:r>
              <a:rPr sz="1100" b="0" spc="8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Years</a:t>
            </a:r>
            <a:r>
              <a:rPr sz="1100" b="0" spc="8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7</a:t>
            </a:r>
            <a:r>
              <a:rPr sz="1100" b="0" spc="8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</a:t>
            </a:r>
            <a:r>
              <a:rPr sz="1100" b="0" spc="9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11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for</a:t>
            </a:r>
            <a:r>
              <a:rPr sz="1100" b="0" spc="8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pupils</a:t>
            </a:r>
            <a:r>
              <a:rPr sz="1100" b="0" spc="9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</a:t>
            </a:r>
            <a:r>
              <a:rPr sz="1100" b="0" spc="9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complete</a:t>
            </a:r>
            <a:r>
              <a:rPr sz="1100" b="0" spc="8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weekly.</a:t>
            </a:r>
            <a:r>
              <a:rPr sz="1100" b="0" spc="8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Sparx</a:t>
            </a:r>
            <a:r>
              <a:rPr sz="1100" b="0" spc="9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provides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</a:t>
            </a:r>
            <a:r>
              <a:rPr sz="1100" b="0" spc="8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highly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personalised</a:t>
            </a:r>
            <a:r>
              <a:rPr sz="1100" b="0" spc="90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weekly </a:t>
            </a:r>
            <a:r>
              <a:rPr sz="1100" b="0" dirty="0">
                <a:latin typeface="Calibri"/>
                <a:cs typeface="Calibri"/>
              </a:rPr>
              <a:t>homework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for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students,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tailored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their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attainment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level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and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working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speed.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0" dirty="0">
                <a:latin typeface="Calibri"/>
                <a:cs typeface="Calibri"/>
              </a:rPr>
              <a:t>All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maths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homework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will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be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set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on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Thursday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and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due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on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following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Wednesday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every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week.</a:t>
            </a:r>
            <a:endParaRPr sz="1100">
              <a:latin typeface="Calibri"/>
              <a:cs typeface="Calibri"/>
            </a:endParaRPr>
          </a:p>
          <a:p>
            <a:pPr marL="191770" indent="-179070">
              <a:lnSpc>
                <a:spcPct val="100000"/>
              </a:lnSpc>
              <a:spcBef>
                <a:spcPts val="70"/>
              </a:spcBef>
              <a:buFont typeface="Symbol"/>
              <a:buChar char=""/>
              <a:tabLst>
                <a:tab pos="191770" algn="l"/>
              </a:tabLst>
            </a:pPr>
            <a:r>
              <a:rPr sz="1100" b="0" dirty="0">
                <a:latin typeface="Calibri"/>
                <a:cs typeface="Calibri"/>
              </a:rPr>
              <a:t>For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years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7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and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8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this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will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be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30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minutes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per</a:t>
            </a:r>
            <a:r>
              <a:rPr sz="1100" b="0" spc="-20" dirty="0">
                <a:latin typeface="Calibri"/>
                <a:cs typeface="Calibri"/>
              </a:rPr>
              <a:t> week.</a:t>
            </a:r>
            <a:endParaRPr sz="1100">
              <a:latin typeface="Calibri"/>
              <a:cs typeface="Calibri"/>
            </a:endParaRPr>
          </a:p>
          <a:p>
            <a:pPr marL="191770" indent="-17907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191770" algn="l"/>
              </a:tabLst>
            </a:pPr>
            <a:r>
              <a:rPr sz="1100" b="0" dirty="0">
                <a:latin typeface="Calibri"/>
                <a:cs typeface="Calibri"/>
              </a:rPr>
              <a:t>For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Year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9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40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minutes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per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week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spc="-25" dirty="0">
                <a:latin typeface="Calibri"/>
                <a:cs typeface="Calibri"/>
              </a:rPr>
              <a:t>and</a:t>
            </a:r>
            <a:endParaRPr sz="1100">
              <a:latin typeface="Calibri"/>
              <a:cs typeface="Calibri"/>
            </a:endParaRPr>
          </a:p>
          <a:p>
            <a:pPr marL="191770" indent="-17907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191770" algn="l"/>
              </a:tabLst>
            </a:pPr>
            <a:r>
              <a:rPr sz="1100" b="0" dirty="0">
                <a:latin typeface="Calibri"/>
                <a:cs typeface="Calibri"/>
              </a:rPr>
              <a:t>For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Years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10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and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11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it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will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50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minutes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per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spc="-20" dirty="0">
                <a:latin typeface="Calibri"/>
                <a:cs typeface="Calibri"/>
              </a:rPr>
              <a:t>week.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2700" marR="6350">
              <a:lnSpc>
                <a:spcPct val="101800"/>
              </a:lnSpc>
            </a:pPr>
            <a:r>
              <a:rPr sz="1100" b="0" dirty="0">
                <a:latin typeface="Calibri"/>
                <a:cs typeface="Calibri"/>
              </a:rPr>
              <a:t>We</a:t>
            </a:r>
            <a:r>
              <a:rPr sz="1100" b="0" spc="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know</a:t>
            </a:r>
            <a:r>
              <a:rPr sz="1100" b="0" spc="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you</a:t>
            </a:r>
            <a:r>
              <a:rPr sz="1100" b="0" spc="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want</a:t>
            </a:r>
            <a:r>
              <a:rPr sz="1100" b="0" spc="3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</a:t>
            </a:r>
            <a:r>
              <a:rPr sz="1100" b="0" spc="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support</a:t>
            </a:r>
            <a:r>
              <a:rPr sz="1100" b="0" spc="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your</a:t>
            </a:r>
            <a:r>
              <a:rPr sz="1100" b="0" spc="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child's</a:t>
            </a:r>
            <a:r>
              <a:rPr sz="1100" b="0" spc="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maths</a:t>
            </a:r>
            <a:r>
              <a:rPr sz="1100" b="0" spc="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progress,</a:t>
            </a:r>
            <a:r>
              <a:rPr sz="1100" b="0" spc="3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so</a:t>
            </a:r>
            <a:r>
              <a:rPr sz="1100" b="0" spc="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we</a:t>
            </a:r>
            <a:r>
              <a:rPr sz="1100" b="0" spc="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are</a:t>
            </a:r>
            <a:r>
              <a:rPr sz="1100" b="0" spc="3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sending</a:t>
            </a:r>
            <a:r>
              <a:rPr sz="1100" b="0" spc="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this</a:t>
            </a:r>
            <a:r>
              <a:rPr sz="1100" b="0" spc="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letter</a:t>
            </a:r>
            <a:r>
              <a:rPr sz="1100" b="0" spc="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</a:t>
            </a:r>
            <a:r>
              <a:rPr sz="1100" b="0" spc="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explain</a:t>
            </a:r>
            <a:r>
              <a:rPr sz="1100" b="0" spc="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how</a:t>
            </a:r>
            <a:r>
              <a:rPr sz="1100" b="0" spc="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Sparx</a:t>
            </a:r>
            <a:r>
              <a:rPr sz="1100" b="0" spc="30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works </a:t>
            </a:r>
            <a:r>
              <a:rPr sz="1100" b="0" dirty="0">
                <a:latin typeface="Calibri"/>
                <a:cs typeface="Calibri"/>
              </a:rPr>
              <a:t>and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how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you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can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help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your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child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complete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their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homework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each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week.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dirty="0"/>
              <a:t>What</a:t>
            </a:r>
            <a:r>
              <a:rPr sz="1100" spc="-15" dirty="0"/>
              <a:t> </a:t>
            </a:r>
            <a:r>
              <a:rPr sz="1100" dirty="0"/>
              <a:t>is</a:t>
            </a:r>
            <a:r>
              <a:rPr sz="1100" spc="-10" dirty="0"/>
              <a:t> </a:t>
            </a:r>
            <a:r>
              <a:rPr sz="1100" dirty="0"/>
              <a:t>Sparx</a:t>
            </a:r>
            <a:r>
              <a:rPr sz="1100" spc="-20" dirty="0"/>
              <a:t> </a:t>
            </a:r>
            <a:r>
              <a:rPr sz="1100" dirty="0"/>
              <a:t>Maths</a:t>
            </a:r>
            <a:r>
              <a:rPr sz="1100" spc="-10" dirty="0"/>
              <a:t> Homework?</a:t>
            </a:r>
            <a:endParaRPr sz="1100"/>
          </a:p>
          <a:p>
            <a:pPr marL="191135" marR="8255" indent="-179070">
              <a:lnSpc>
                <a:spcPct val="101800"/>
              </a:lnSpc>
              <a:spcBef>
                <a:spcPts val="60"/>
              </a:spcBef>
              <a:buFont typeface="Symbol"/>
              <a:buChar char=""/>
              <a:tabLst>
                <a:tab pos="192405" algn="l"/>
              </a:tabLst>
            </a:pPr>
            <a:r>
              <a:rPr sz="1100" b="0" dirty="0">
                <a:latin typeface="Calibri"/>
                <a:cs typeface="Calibri"/>
              </a:rPr>
              <a:t>Sparx</a:t>
            </a:r>
            <a:r>
              <a:rPr sz="1100" b="0" spc="14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provides</a:t>
            </a:r>
            <a:r>
              <a:rPr sz="1100" b="0" spc="14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personalized</a:t>
            </a:r>
            <a:r>
              <a:rPr sz="1100" b="0" spc="14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homework</a:t>
            </a:r>
            <a:r>
              <a:rPr sz="1100" b="0" spc="13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</a:t>
            </a:r>
            <a:r>
              <a:rPr sz="1100" b="0" spc="14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each</a:t>
            </a:r>
            <a:r>
              <a:rPr sz="1100" b="0" spc="14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child,</a:t>
            </a:r>
            <a:r>
              <a:rPr sz="1100" b="0" spc="14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with</a:t>
            </a:r>
            <a:r>
              <a:rPr sz="1100" b="0" spc="14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questions</a:t>
            </a:r>
            <a:r>
              <a:rPr sz="1100" b="0" spc="14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that</a:t>
            </a:r>
            <a:r>
              <a:rPr sz="1100" b="0" spc="14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are</a:t>
            </a:r>
            <a:r>
              <a:rPr sz="1100" b="0" spc="1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challenging</a:t>
            </a:r>
            <a:r>
              <a:rPr sz="1100" b="0" spc="14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yet</a:t>
            </a:r>
            <a:r>
              <a:rPr sz="1100" b="0" spc="15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achievable,</a:t>
            </a:r>
            <a:r>
              <a:rPr sz="1100" b="0" spc="145" dirty="0">
                <a:latin typeface="Calibri"/>
                <a:cs typeface="Calibri"/>
              </a:rPr>
              <a:t> </a:t>
            </a:r>
            <a:r>
              <a:rPr sz="1100" b="0" spc="-25" dirty="0">
                <a:latin typeface="Calibri"/>
                <a:cs typeface="Calibri"/>
              </a:rPr>
              <a:t>and 	</a:t>
            </a:r>
            <a:r>
              <a:rPr sz="1100" b="0" dirty="0">
                <a:latin typeface="Calibri"/>
                <a:cs typeface="Calibri"/>
              </a:rPr>
              <a:t>tailored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their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learning</a:t>
            </a:r>
            <a:r>
              <a:rPr sz="1100" b="0" spc="-10" dirty="0">
                <a:latin typeface="Calibri"/>
                <a:cs typeface="Calibri"/>
              </a:rPr>
              <a:t> needs.</a:t>
            </a:r>
            <a:endParaRPr sz="1100">
              <a:latin typeface="Calibri"/>
              <a:cs typeface="Calibri"/>
            </a:endParaRPr>
          </a:p>
          <a:p>
            <a:pPr marL="191135" marR="7620" indent="-179070">
              <a:lnSpc>
                <a:spcPct val="101800"/>
              </a:lnSpc>
              <a:spcBef>
                <a:spcPts val="60"/>
              </a:spcBef>
              <a:buFont typeface="Symbol"/>
              <a:buChar char=""/>
              <a:tabLst>
                <a:tab pos="192405" algn="l"/>
              </a:tabLst>
            </a:pPr>
            <a:r>
              <a:rPr sz="1100" b="0" dirty="0">
                <a:latin typeface="Calibri"/>
                <a:cs typeface="Calibri"/>
              </a:rPr>
              <a:t>The</a:t>
            </a:r>
            <a:r>
              <a:rPr sz="1100" b="0" spc="16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majority</a:t>
            </a:r>
            <a:r>
              <a:rPr sz="1100" b="0" spc="16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of</a:t>
            </a:r>
            <a:r>
              <a:rPr sz="1100" b="0" spc="16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each</a:t>
            </a:r>
            <a:r>
              <a:rPr sz="1100" b="0" spc="17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week's</a:t>
            </a:r>
            <a:r>
              <a:rPr sz="1100" b="0" spc="16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homework</a:t>
            </a:r>
            <a:r>
              <a:rPr sz="1100" b="0" spc="16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will</a:t>
            </a:r>
            <a:r>
              <a:rPr sz="1100" b="0" spc="16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be</a:t>
            </a:r>
            <a:r>
              <a:rPr sz="1100" b="0" spc="16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based</a:t>
            </a:r>
            <a:r>
              <a:rPr sz="1100" b="0" spc="16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on</a:t>
            </a:r>
            <a:r>
              <a:rPr sz="1100" b="0" spc="15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recently</a:t>
            </a:r>
            <a:r>
              <a:rPr sz="1100" b="0" spc="16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learnt</a:t>
            </a:r>
            <a:r>
              <a:rPr sz="1100" b="0" spc="16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topics,</a:t>
            </a:r>
            <a:r>
              <a:rPr sz="1100" b="0" spc="16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but</a:t>
            </a:r>
            <a:r>
              <a:rPr sz="1100" b="0" spc="17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it</a:t>
            </a:r>
            <a:r>
              <a:rPr sz="1100" b="0" spc="15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will</a:t>
            </a:r>
            <a:r>
              <a:rPr sz="1100" b="0" spc="17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also</a:t>
            </a:r>
            <a:r>
              <a:rPr sz="1100" b="0" spc="17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include</a:t>
            </a:r>
            <a:r>
              <a:rPr sz="1100" b="0" spc="165" dirty="0">
                <a:latin typeface="Calibri"/>
                <a:cs typeface="Calibri"/>
              </a:rPr>
              <a:t> </a:t>
            </a:r>
            <a:r>
              <a:rPr sz="1100" b="0" spc="-20" dirty="0">
                <a:latin typeface="Calibri"/>
                <a:cs typeface="Calibri"/>
              </a:rPr>
              <a:t>some 	</a:t>
            </a:r>
            <a:r>
              <a:rPr sz="1100" b="0" dirty="0">
                <a:latin typeface="Calibri"/>
                <a:cs typeface="Calibri"/>
              </a:rPr>
              <a:t>questions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from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previous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topics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help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reinforce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their</a:t>
            </a:r>
            <a:r>
              <a:rPr sz="1100" b="0" spc="-40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learning.</a:t>
            </a:r>
            <a:endParaRPr sz="1100">
              <a:latin typeface="Calibri"/>
              <a:cs typeface="Calibri"/>
            </a:endParaRPr>
          </a:p>
          <a:p>
            <a:pPr marL="191135" marR="7620" indent="-179070">
              <a:lnSpc>
                <a:spcPct val="100899"/>
              </a:lnSpc>
              <a:spcBef>
                <a:spcPts val="70"/>
              </a:spcBef>
              <a:buFont typeface="Symbol"/>
              <a:buChar char=""/>
              <a:tabLst>
                <a:tab pos="192405" algn="l"/>
              </a:tabLst>
            </a:pPr>
            <a:r>
              <a:rPr sz="1100" b="0" dirty="0">
                <a:latin typeface="Calibri"/>
                <a:cs typeface="Calibri"/>
              </a:rPr>
              <a:t>Students</a:t>
            </a:r>
            <a:r>
              <a:rPr sz="1100" b="0" spc="9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access</a:t>
            </a:r>
            <a:r>
              <a:rPr sz="1100" b="0" spc="9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their</a:t>
            </a:r>
            <a:r>
              <a:rPr sz="1100" b="0" spc="9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homework</a:t>
            </a:r>
            <a:r>
              <a:rPr sz="1100" b="0" spc="8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on</a:t>
            </a:r>
            <a:r>
              <a:rPr sz="1100" b="0" spc="8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their</a:t>
            </a:r>
            <a:r>
              <a:rPr sz="1100" b="0" spc="8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online</a:t>
            </a:r>
            <a:r>
              <a:rPr sz="1100" b="0" spc="9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Sparx</a:t>
            </a:r>
            <a:r>
              <a:rPr sz="1100" b="0" spc="9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account,</a:t>
            </a:r>
            <a:r>
              <a:rPr sz="1100" b="0" spc="9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where</a:t>
            </a:r>
            <a:r>
              <a:rPr sz="1100" b="0" spc="9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they’ll</a:t>
            </a:r>
            <a:r>
              <a:rPr sz="1100" b="0" spc="8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get</a:t>
            </a:r>
            <a:r>
              <a:rPr sz="1100" b="0" spc="9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immediate</a:t>
            </a:r>
            <a:r>
              <a:rPr sz="1100" b="0" spc="9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feedback</a:t>
            </a:r>
            <a:r>
              <a:rPr sz="1100" b="0" spc="9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for</a:t>
            </a:r>
            <a:r>
              <a:rPr sz="1100" b="0" spc="75" dirty="0">
                <a:latin typeface="Calibri"/>
                <a:cs typeface="Calibri"/>
              </a:rPr>
              <a:t> </a:t>
            </a:r>
            <a:r>
              <a:rPr sz="1100" b="0" spc="-20" dirty="0">
                <a:latin typeface="Calibri"/>
                <a:cs typeface="Calibri"/>
              </a:rPr>
              <a:t>each 	</a:t>
            </a:r>
            <a:r>
              <a:rPr sz="1100" b="0" dirty="0">
                <a:latin typeface="Calibri"/>
                <a:cs typeface="Calibri"/>
              </a:rPr>
              <a:t>question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about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whether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their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answer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was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correct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or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they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need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have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another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spc="-20" dirty="0">
                <a:latin typeface="Calibri"/>
                <a:cs typeface="Calibri"/>
              </a:rPr>
              <a:t>try.</a:t>
            </a:r>
            <a:endParaRPr sz="1100">
              <a:latin typeface="Calibri"/>
              <a:cs typeface="Calibri"/>
            </a:endParaRPr>
          </a:p>
          <a:p>
            <a:pPr marL="191135" marR="7620" indent="-179070">
              <a:lnSpc>
                <a:spcPct val="101800"/>
              </a:lnSpc>
              <a:spcBef>
                <a:spcPts val="65"/>
              </a:spcBef>
              <a:buFont typeface="Symbol"/>
              <a:buChar char=""/>
              <a:tabLst>
                <a:tab pos="192405" algn="l"/>
              </a:tabLst>
            </a:pPr>
            <a:r>
              <a:rPr sz="1100" b="0" dirty="0">
                <a:latin typeface="Calibri"/>
                <a:cs typeface="Calibri"/>
              </a:rPr>
              <a:t>While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homework</a:t>
            </a:r>
            <a:r>
              <a:rPr sz="1100" b="0" spc="-3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is</a:t>
            </a:r>
            <a:r>
              <a:rPr sz="1100" b="0" spc="-35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accessed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online,</a:t>
            </a:r>
            <a:r>
              <a:rPr sz="1100" b="0" spc="-3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it</a:t>
            </a:r>
            <a:r>
              <a:rPr sz="1100" b="0" spc="-3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is</a:t>
            </a:r>
            <a:r>
              <a:rPr sz="1100" b="0" spc="-30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predominantly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</a:t>
            </a:r>
            <a:r>
              <a:rPr sz="1100" b="0" spc="-5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written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homework</a:t>
            </a:r>
            <a:r>
              <a:rPr sz="1100" b="0" spc="-35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and</a:t>
            </a:r>
            <a:r>
              <a:rPr sz="1100" b="0" spc="-5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students</a:t>
            </a:r>
            <a:r>
              <a:rPr sz="1100" b="0" spc="-3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should</a:t>
            </a:r>
            <a:r>
              <a:rPr sz="1100" b="0" spc="-35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record</a:t>
            </a:r>
            <a:r>
              <a:rPr sz="1100" b="0" spc="-4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their</a:t>
            </a:r>
            <a:r>
              <a:rPr sz="1100" b="0" spc="-20" dirty="0">
                <a:latin typeface="Calibri"/>
                <a:cs typeface="Calibri"/>
              </a:rPr>
              <a:t> work 	</a:t>
            </a:r>
            <a:r>
              <a:rPr sz="1100" b="0" dirty="0">
                <a:latin typeface="Calibri"/>
                <a:cs typeface="Calibri"/>
              </a:rPr>
              <a:t>in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their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exercise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books.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Sparx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has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”bookwork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checks”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system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help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students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form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this</a:t>
            </a:r>
            <a:r>
              <a:rPr sz="1100" b="0" spc="-10" dirty="0">
                <a:latin typeface="Calibri"/>
                <a:cs typeface="Calibri"/>
              </a:rPr>
              <a:t> habit.</a:t>
            </a:r>
            <a:endParaRPr sz="1100">
              <a:latin typeface="Calibri"/>
              <a:cs typeface="Calibri"/>
            </a:endParaRPr>
          </a:p>
          <a:p>
            <a:pPr marL="191770" indent="-17907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191770" algn="l"/>
              </a:tabLst>
            </a:pPr>
            <a:r>
              <a:rPr sz="1100" b="0" dirty="0">
                <a:latin typeface="Calibri"/>
                <a:cs typeface="Calibri"/>
              </a:rPr>
              <a:t>Every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question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in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Sparx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has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support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video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attached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that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your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child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can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get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help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independently.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dirty="0"/>
              <a:t>How</a:t>
            </a:r>
            <a:r>
              <a:rPr sz="1100" spc="-15" dirty="0"/>
              <a:t> </a:t>
            </a:r>
            <a:r>
              <a:rPr sz="1100" dirty="0"/>
              <a:t>can</a:t>
            </a:r>
            <a:r>
              <a:rPr sz="1100" spc="-35" dirty="0"/>
              <a:t> </a:t>
            </a:r>
            <a:r>
              <a:rPr sz="1100" dirty="0"/>
              <a:t>you</a:t>
            </a:r>
            <a:r>
              <a:rPr sz="1100" spc="-20" dirty="0"/>
              <a:t> </a:t>
            </a:r>
            <a:r>
              <a:rPr sz="1100" dirty="0"/>
              <a:t>help</a:t>
            </a:r>
            <a:r>
              <a:rPr sz="1100" spc="-25" dirty="0"/>
              <a:t> </a:t>
            </a:r>
            <a:r>
              <a:rPr sz="1100" dirty="0"/>
              <a:t>your</a:t>
            </a:r>
            <a:r>
              <a:rPr sz="1100" spc="-25" dirty="0"/>
              <a:t> </a:t>
            </a:r>
            <a:r>
              <a:rPr sz="1100" dirty="0"/>
              <a:t>child</a:t>
            </a:r>
            <a:r>
              <a:rPr sz="1100" spc="-25" dirty="0"/>
              <a:t> </a:t>
            </a:r>
            <a:r>
              <a:rPr sz="1100" dirty="0"/>
              <a:t>with</a:t>
            </a:r>
            <a:r>
              <a:rPr sz="1100" spc="-25" dirty="0"/>
              <a:t> </a:t>
            </a:r>
            <a:r>
              <a:rPr sz="1100" dirty="0"/>
              <a:t>their</a:t>
            </a:r>
            <a:r>
              <a:rPr sz="1100" spc="-10" dirty="0"/>
              <a:t> homework?</a:t>
            </a:r>
            <a:endParaRPr sz="1100"/>
          </a:p>
          <a:p>
            <a:pPr marL="191770" indent="-179070" algn="just">
              <a:lnSpc>
                <a:spcPct val="100000"/>
              </a:lnSpc>
              <a:spcBef>
                <a:spcPts val="75"/>
              </a:spcBef>
              <a:buFont typeface="Symbol"/>
              <a:buChar char=""/>
              <a:tabLst>
                <a:tab pos="191770" algn="l"/>
              </a:tabLst>
            </a:pPr>
            <a:r>
              <a:rPr sz="1100" b="0" dirty="0">
                <a:latin typeface="Calibri"/>
                <a:cs typeface="Calibri"/>
              </a:rPr>
              <a:t>Provide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quiet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space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for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your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child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focus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on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their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homework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each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week.</a:t>
            </a:r>
            <a:endParaRPr sz="1100">
              <a:latin typeface="Calibri"/>
              <a:cs typeface="Calibri"/>
            </a:endParaRPr>
          </a:p>
          <a:p>
            <a:pPr marL="191135" marR="6985" indent="-179070" algn="just">
              <a:lnSpc>
                <a:spcPct val="101800"/>
              </a:lnSpc>
              <a:spcBef>
                <a:spcPts val="60"/>
              </a:spcBef>
              <a:buFont typeface="Symbol"/>
              <a:buChar char=""/>
              <a:tabLst>
                <a:tab pos="192405" algn="l"/>
              </a:tabLst>
            </a:pPr>
            <a:r>
              <a:rPr sz="1100" b="0" dirty="0">
                <a:latin typeface="Calibri"/>
                <a:cs typeface="Calibri"/>
              </a:rPr>
              <a:t>Encourage them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</a:t>
            </a:r>
            <a:r>
              <a:rPr sz="1100" b="0" spc="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start</a:t>
            </a:r>
            <a:r>
              <a:rPr sz="1100" b="0" spc="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their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homework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early</a:t>
            </a:r>
            <a:r>
              <a:rPr sz="1100" b="0" spc="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so</a:t>
            </a:r>
            <a:r>
              <a:rPr sz="1100" b="0" spc="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they can get help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from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their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teacher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before</a:t>
            </a:r>
            <a:r>
              <a:rPr sz="1100" b="0" spc="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</a:t>
            </a:r>
            <a:r>
              <a:rPr sz="1100" b="0" spc="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deadline if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spc="-20" dirty="0">
                <a:latin typeface="Calibri"/>
                <a:cs typeface="Calibri"/>
              </a:rPr>
              <a:t>they 	</a:t>
            </a:r>
            <a:r>
              <a:rPr sz="1100" b="0" dirty="0">
                <a:latin typeface="Calibri"/>
                <a:cs typeface="Calibri"/>
              </a:rPr>
              <a:t>get stuck. To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ensure</a:t>
            </a:r>
            <a:r>
              <a:rPr sz="1100" b="0" spc="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no</a:t>
            </a:r>
            <a:r>
              <a:rPr sz="1100" b="0" spc="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gaps</a:t>
            </a:r>
            <a:r>
              <a:rPr sz="1100" b="0" spc="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form</a:t>
            </a:r>
            <a:r>
              <a:rPr sz="1100" b="0" spc="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in your child's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maths</a:t>
            </a:r>
            <a:r>
              <a:rPr sz="1100" b="0" spc="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knowledge,</a:t>
            </a:r>
            <a:r>
              <a:rPr sz="1100" b="0" spc="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homework</a:t>
            </a:r>
            <a:r>
              <a:rPr sz="1100" b="0" spc="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is not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marked as</a:t>
            </a:r>
            <a:r>
              <a:rPr sz="1100" b="0" spc="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complete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until </a:t>
            </a:r>
            <a:r>
              <a:rPr sz="1100" b="0" spc="-25" dirty="0">
                <a:latin typeface="Calibri"/>
                <a:cs typeface="Calibri"/>
              </a:rPr>
              <a:t>all 	</a:t>
            </a:r>
            <a:r>
              <a:rPr sz="1100" b="0" dirty="0">
                <a:latin typeface="Calibri"/>
                <a:cs typeface="Calibri"/>
              </a:rPr>
              <a:t>of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compulsory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questions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have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been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answered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correctly.</a:t>
            </a:r>
            <a:endParaRPr sz="1100">
              <a:latin typeface="Calibri"/>
              <a:cs typeface="Calibri"/>
            </a:endParaRPr>
          </a:p>
          <a:p>
            <a:pPr marL="191135" marR="7620" indent="-179070" algn="just">
              <a:lnSpc>
                <a:spcPct val="101800"/>
              </a:lnSpc>
              <a:spcBef>
                <a:spcPts val="60"/>
              </a:spcBef>
              <a:buFont typeface="Symbol"/>
              <a:buChar char=""/>
              <a:tabLst>
                <a:tab pos="192405" algn="l"/>
              </a:tabLst>
            </a:pPr>
            <a:r>
              <a:rPr sz="1100" b="0" dirty="0">
                <a:latin typeface="Calibri"/>
                <a:cs typeface="Calibri"/>
              </a:rPr>
              <a:t>Check</a:t>
            </a:r>
            <a:r>
              <a:rPr sz="1100" b="0" spc="9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</a:t>
            </a:r>
            <a:r>
              <a:rPr sz="1100" b="0" spc="9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weekly</a:t>
            </a:r>
            <a:r>
              <a:rPr sz="1100" b="0" spc="9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email</a:t>
            </a:r>
            <a:r>
              <a:rPr sz="1100" b="0" spc="9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you’ll</a:t>
            </a:r>
            <a:r>
              <a:rPr sz="1100" b="0" spc="9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get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from</a:t>
            </a:r>
            <a:r>
              <a:rPr sz="1100" b="0" spc="10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Sparx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and</a:t>
            </a:r>
            <a:r>
              <a:rPr sz="1100" b="0" spc="9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praise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your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child</a:t>
            </a:r>
            <a:r>
              <a:rPr sz="1100" b="0" spc="9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for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starting</a:t>
            </a:r>
            <a:r>
              <a:rPr sz="1100" b="0" spc="8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or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completing</a:t>
            </a:r>
            <a:r>
              <a:rPr sz="1100" b="0" spc="9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their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homework. 	</a:t>
            </a:r>
            <a:r>
              <a:rPr sz="1100" b="0" dirty="0">
                <a:latin typeface="Calibri"/>
                <a:cs typeface="Calibri"/>
              </a:rPr>
              <a:t>Encourage</a:t>
            </a:r>
            <a:r>
              <a:rPr sz="1100" b="0" spc="-3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them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finish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it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before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deadline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if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they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haven’t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already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done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spc="-25" dirty="0">
                <a:latin typeface="Calibri"/>
                <a:cs typeface="Calibri"/>
              </a:rPr>
              <a:t>so.</a:t>
            </a:r>
            <a:endParaRPr sz="1100">
              <a:latin typeface="Calibri"/>
              <a:cs typeface="Calibri"/>
            </a:endParaRPr>
          </a:p>
          <a:p>
            <a:pPr marL="191135" marR="6350" indent="-179070" algn="just">
              <a:lnSpc>
                <a:spcPct val="101400"/>
              </a:lnSpc>
              <a:spcBef>
                <a:spcPts val="65"/>
              </a:spcBef>
              <a:buFont typeface="Symbol"/>
              <a:buChar char=""/>
              <a:tabLst>
                <a:tab pos="192405" algn="l"/>
              </a:tabLst>
            </a:pPr>
            <a:r>
              <a:rPr sz="1100" b="0" dirty="0">
                <a:latin typeface="Calibri"/>
                <a:cs typeface="Calibri"/>
              </a:rPr>
              <a:t>Try</a:t>
            </a:r>
            <a:r>
              <a:rPr sz="1100" b="0" spc="10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not</a:t>
            </a:r>
            <a:r>
              <a:rPr sz="1100" b="0" spc="10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</a:t>
            </a:r>
            <a:r>
              <a:rPr sz="1100" b="0" spc="1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help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your</a:t>
            </a:r>
            <a:r>
              <a:rPr sz="1100" b="0" spc="10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child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with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</a:t>
            </a:r>
            <a:r>
              <a:rPr sz="1100" b="0" spc="10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question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until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they’ve</a:t>
            </a:r>
            <a:r>
              <a:rPr sz="1100" b="0" spc="10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had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</a:t>
            </a:r>
            <a:r>
              <a:rPr sz="1100" b="0" spc="10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go</a:t>
            </a:r>
            <a:r>
              <a:rPr sz="1100" b="0" spc="1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first.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It</a:t>
            </a:r>
            <a:r>
              <a:rPr sz="1100" b="0" spc="10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is</a:t>
            </a:r>
            <a:r>
              <a:rPr sz="1100" b="0" spc="10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essential</a:t>
            </a:r>
            <a:r>
              <a:rPr sz="1100" b="0" spc="10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they</a:t>
            </a:r>
            <a:r>
              <a:rPr sz="1100" b="0" spc="1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try</a:t>
            </a:r>
            <a:r>
              <a:rPr sz="1100" b="0" spc="1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to</a:t>
            </a:r>
            <a:r>
              <a:rPr sz="1100" b="0" spc="10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complete</a:t>
            </a:r>
            <a:r>
              <a:rPr sz="1100" b="0" spc="105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their 	</a:t>
            </a:r>
            <a:r>
              <a:rPr sz="1100" b="0" dirty="0">
                <a:latin typeface="Calibri"/>
                <a:cs typeface="Calibri"/>
              </a:rPr>
              <a:t>homework</a:t>
            </a:r>
            <a:r>
              <a:rPr sz="1100" b="0" spc="4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independently</a:t>
            </a:r>
            <a:r>
              <a:rPr sz="1100" b="0" spc="5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so</a:t>
            </a:r>
            <a:r>
              <a:rPr sz="1100" b="0" spc="5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that</a:t>
            </a:r>
            <a:r>
              <a:rPr sz="1100" b="0" spc="5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Sparx</a:t>
            </a:r>
            <a:r>
              <a:rPr sz="1100" b="0" spc="5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can</a:t>
            </a:r>
            <a:r>
              <a:rPr sz="1100" b="0" spc="6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give</a:t>
            </a:r>
            <a:r>
              <a:rPr sz="1100" b="0" spc="5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them</a:t>
            </a:r>
            <a:r>
              <a:rPr sz="1100" b="0" spc="7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questions</a:t>
            </a:r>
            <a:r>
              <a:rPr sz="1100" b="0" spc="6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that</a:t>
            </a:r>
            <a:r>
              <a:rPr sz="1100" b="0" spc="6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are</a:t>
            </a:r>
            <a:r>
              <a:rPr sz="1100" b="0" spc="6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at</a:t>
            </a:r>
            <a:r>
              <a:rPr sz="1100" b="0" spc="5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</a:t>
            </a:r>
            <a:r>
              <a:rPr sz="1100" b="0" spc="6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right</a:t>
            </a:r>
            <a:r>
              <a:rPr sz="1100" b="0" spc="5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level</a:t>
            </a:r>
            <a:r>
              <a:rPr sz="1100" b="0" spc="4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for</a:t>
            </a:r>
            <a:r>
              <a:rPr sz="1100" b="0" spc="5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them.</a:t>
            </a:r>
            <a:r>
              <a:rPr sz="1100" b="0" spc="50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Remember 	</a:t>
            </a:r>
            <a:r>
              <a:rPr sz="1100" b="0" dirty="0">
                <a:latin typeface="Calibri"/>
                <a:cs typeface="Calibri"/>
              </a:rPr>
              <a:t>they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can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watch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support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videos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if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they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need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spc="-25" dirty="0">
                <a:latin typeface="Calibri"/>
                <a:cs typeface="Calibri"/>
              </a:rPr>
              <a:t>to.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dirty="0"/>
              <a:t>What</a:t>
            </a:r>
            <a:r>
              <a:rPr sz="1100" spc="-25" dirty="0"/>
              <a:t> </a:t>
            </a:r>
            <a:r>
              <a:rPr sz="1100" dirty="0"/>
              <a:t>support</a:t>
            </a:r>
            <a:r>
              <a:rPr sz="1100" spc="-20" dirty="0"/>
              <a:t> </a:t>
            </a:r>
            <a:r>
              <a:rPr sz="1100" dirty="0"/>
              <a:t>is</a:t>
            </a:r>
            <a:r>
              <a:rPr sz="1100" spc="-30" dirty="0"/>
              <a:t> </a:t>
            </a:r>
            <a:r>
              <a:rPr sz="1100" dirty="0"/>
              <a:t>available</a:t>
            </a:r>
            <a:r>
              <a:rPr sz="1100" spc="-35" dirty="0"/>
              <a:t> </a:t>
            </a:r>
            <a:r>
              <a:rPr sz="1100" dirty="0"/>
              <a:t>at</a:t>
            </a:r>
            <a:r>
              <a:rPr sz="1100" spc="-20" dirty="0"/>
              <a:t> </a:t>
            </a:r>
            <a:r>
              <a:rPr sz="1100" dirty="0"/>
              <a:t>Chosen</a:t>
            </a:r>
            <a:r>
              <a:rPr sz="1100" spc="-25" dirty="0"/>
              <a:t> </a:t>
            </a:r>
            <a:r>
              <a:rPr sz="1100" dirty="0"/>
              <a:t>Hill</a:t>
            </a:r>
            <a:r>
              <a:rPr sz="1100" spc="-15" dirty="0"/>
              <a:t> </a:t>
            </a:r>
            <a:r>
              <a:rPr sz="1100" spc="-10" dirty="0"/>
              <a:t>School?</a:t>
            </a:r>
            <a:endParaRPr sz="1100"/>
          </a:p>
          <a:p>
            <a:pPr marL="191770" indent="-17907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191770" algn="l"/>
              </a:tabLst>
            </a:pPr>
            <a:r>
              <a:rPr sz="1100" b="0" dirty="0">
                <a:latin typeface="Calibri"/>
                <a:cs typeface="Calibri"/>
              </a:rPr>
              <a:t>Every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Wednesday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lunchtime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help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session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is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provided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in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M20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with</a:t>
            </a:r>
            <a:r>
              <a:rPr sz="1100" b="0" spc="-3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Mr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Herring</a:t>
            </a:r>
            <a:endParaRPr sz="1100">
              <a:latin typeface="Calibri"/>
              <a:cs typeface="Calibri"/>
            </a:endParaRPr>
          </a:p>
          <a:p>
            <a:pPr marL="191770" indent="-17907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191770" algn="l"/>
              </a:tabLst>
            </a:pPr>
            <a:r>
              <a:rPr sz="1100" b="0" dirty="0">
                <a:latin typeface="Calibri"/>
                <a:cs typeface="Calibri"/>
              </a:rPr>
              <a:t>There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are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computers</a:t>
            </a:r>
            <a:r>
              <a:rPr sz="1100" b="0" spc="-3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available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in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library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for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pupil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use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during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school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spc="-25" dirty="0">
                <a:latin typeface="Calibri"/>
                <a:cs typeface="Calibri"/>
              </a:rPr>
              <a:t>day</a:t>
            </a:r>
            <a:endParaRPr sz="1100">
              <a:latin typeface="Calibri"/>
              <a:cs typeface="Calibri"/>
            </a:endParaRPr>
          </a:p>
          <a:p>
            <a:pPr marL="191770" marR="5080" indent="-179070">
              <a:lnSpc>
                <a:spcPct val="101800"/>
              </a:lnSpc>
              <a:spcBef>
                <a:spcPts val="45"/>
              </a:spcBef>
              <a:buFont typeface="Symbol"/>
              <a:buChar char=""/>
              <a:tabLst>
                <a:tab pos="193040" algn="l"/>
              </a:tabLst>
            </a:pPr>
            <a:r>
              <a:rPr sz="1100" b="0" dirty="0">
                <a:latin typeface="Calibri"/>
                <a:cs typeface="Calibri"/>
              </a:rPr>
              <a:t>Class</a:t>
            </a:r>
            <a:r>
              <a:rPr sz="1100" b="0" spc="8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teachers</a:t>
            </a:r>
            <a:r>
              <a:rPr sz="1100" b="0" spc="7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during</a:t>
            </a:r>
            <a:r>
              <a:rPr sz="1100" b="0" spc="8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each</a:t>
            </a:r>
            <a:r>
              <a:rPr sz="1100" b="0" spc="7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lesson</a:t>
            </a:r>
            <a:r>
              <a:rPr sz="1100" b="0" spc="8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–</a:t>
            </a:r>
            <a:r>
              <a:rPr sz="1100" b="0" spc="8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if</a:t>
            </a:r>
            <a:r>
              <a:rPr sz="1100" b="0" spc="8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your</a:t>
            </a:r>
            <a:r>
              <a:rPr sz="1100" b="0" spc="7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child</a:t>
            </a:r>
            <a:r>
              <a:rPr sz="1100" b="0" spc="8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is</a:t>
            </a:r>
            <a:r>
              <a:rPr sz="1100" b="0" spc="7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having</a:t>
            </a:r>
            <a:r>
              <a:rPr sz="1100" b="0" spc="8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an</a:t>
            </a:r>
            <a:r>
              <a:rPr sz="1100" b="0" spc="8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issue</a:t>
            </a:r>
            <a:r>
              <a:rPr sz="1100" b="0" spc="8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with</a:t>
            </a:r>
            <a:r>
              <a:rPr sz="1100" b="0" spc="8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</a:t>
            </a:r>
            <a:r>
              <a:rPr sz="1100" b="0" spc="8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particular</a:t>
            </a:r>
            <a:r>
              <a:rPr sz="1100" b="0" spc="8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question</a:t>
            </a:r>
            <a:r>
              <a:rPr sz="1100" b="0" spc="8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they</a:t>
            </a:r>
            <a:r>
              <a:rPr sz="1100" b="0" spc="8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can</a:t>
            </a:r>
            <a:r>
              <a:rPr sz="1100" b="0" spc="8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ask</a:t>
            </a:r>
            <a:r>
              <a:rPr sz="1100" b="0" spc="90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their 	</a:t>
            </a:r>
            <a:r>
              <a:rPr sz="1100" b="0" dirty="0">
                <a:latin typeface="Calibri"/>
                <a:cs typeface="Calibri"/>
              </a:rPr>
              <a:t>maths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teacher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in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any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lesson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for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spc="-20" dirty="0">
                <a:latin typeface="Calibri"/>
                <a:cs typeface="Calibri"/>
              </a:rPr>
              <a:t>help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12700" marR="6985">
              <a:lnSpc>
                <a:spcPct val="101800"/>
              </a:lnSpc>
            </a:pPr>
            <a:r>
              <a:rPr sz="1100" b="0" dirty="0">
                <a:latin typeface="Calibri"/>
                <a:cs typeface="Calibri"/>
              </a:rPr>
              <a:t>We hope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you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agree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that</a:t>
            </a:r>
            <a:r>
              <a:rPr sz="1100" b="0" spc="-1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Sparx</a:t>
            </a:r>
            <a:r>
              <a:rPr sz="1100" b="0" spc="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will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play</a:t>
            </a:r>
            <a:r>
              <a:rPr sz="1100" b="0" spc="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an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exciting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and important role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in</a:t>
            </a:r>
            <a:r>
              <a:rPr sz="1100" b="0" spc="-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growing your</a:t>
            </a:r>
            <a:r>
              <a:rPr sz="1100" b="0" spc="-1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child’s</a:t>
            </a:r>
            <a:r>
              <a:rPr sz="1100" b="0" spc="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understanding, </a:t>
            </a:r>
            <a:r>
              <a:rPr sz="1100" b="0" spc="-10" dirty="0">
                <a:latin typeface="Calibri"/>
                <a:cs typeface="Calibri"/>
              </a:rPr>
              <a:t>success </a:t>
            </a:r>
            <a:r>
              <a:rPr sz="1100" b="0" dirty="0">
                <a:latin typeface="Calibri"/>
                <a:cs typeface="Calibri"/>
              </a:rPr>
              <a:t>and</a:t>
            </a:r>
            <a:r>
              <a:rPr sz="1100" b="0" spc="-20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confidence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dirty="0">
                <a:latin typeface="Calibri"/>
                <a:cs typeface="Calibri"/>
              </a:rPr>
              <a:t>in</a:t>
            </a:r>
            <a:r>
              <a:rPr sz="1100" b="0" spc="-25" dirty="0">
                <a:latin typeface="Calibri"/>
                <a:cs typeface="Calibri"/>
              </a:rPr>
              <a:t> </a:t>
            </a:r>
            <a:r>
              <a:rPr sz="1100" b="0" spc="-10" dirty="0">
                <a:latin typeface="Calibri"/>
                <a:cs typeface="Calibri"/>
              </a:rPr>
              <a:t>maths.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798" y="589280"/>
            <a:ext cx="6675120" cy="2874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you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questions,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please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contact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your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child’s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maths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teacher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help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required.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Calibri"/>
              <a:cs typeface="Calibri"/>
            </a:endParaRPr>
          </a:p>
          <a:p>
            <a:pPr marL="13335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KS5/Sixth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Form</a:t>
            </a:r>
            <a:endParaRPr sz="1400">
              <a:latin typeface="Calibri"/>
              <a:cs typeface="Calibri"/>
            </a:endParaRPr>
          </a:p>
          <a:p>
            <a:pPr marL="13335">
              <a:lnSpc>
                <a:spcPct val="100000"/>
              </a:lnSpc>
              <a:spcBef>
                <a:spcPts val="50"/>
              </a:spcBef>
            </a:pPr>
            <a:r>
              <a:rPr sz="1100" dirty="0">
                <a:latin typeface="Calibri"/>
                <a:cs typeface="Calibri"/>
              </a:rPr>
              <a:t>Home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each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week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each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class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teacher.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include:</a:t>
            </a:r>
            <a:endParaRPr sz="1100">
              <a:latin typeface="Calibri"/>
              <a:cs typeface="Calibri"/>
            </a:endParaRPr>
          </a:p>
          <a:p>
            <a:pPr marL="191770" indent="-179070">
              <a:lnSpc>
                <a:spcPct val="100000"/>
              </a:lnSpc>
              <a:spcBef>
                <a:spcPts val="70"/>
              </a:spcBef>
              <a:buFont typeface="Symbol"/>
              <a:buChar char=""/>
              <a:tabLst>
                <a:tab pos="191770" algn="l"/>
              </a:tabLst>
            </a:pPr>
            <a:r>
              <a:rPr sz="1100" dirty="0">
                <a:latin typeface="Calibri"/>
                <a:cs typeface="Calibri"/>
              </a:rPr>
              <a:t>Set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questions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text</a:t>
            </a:r>
            <a:r>
              <a:rPr sz="1100" spc="-20" dirty="0">
                <a:latin typeface="Calibri"/>
                <a:cs typeface="Calibri"/>
              </a:rPr>
              <a:t> book</a:t>
            </a:r>
            <a:endParaRPr sz="1100">
              <a:latin typeface="Calibri"/>
              <a:cs typeface="Calibri"/>
            </a:endParaRPr>
          </a:p>
          <a:p>
            <a:pPr marL="191770" indent="-17907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191770" algn="l"/>
              </a:tabLst>
            </a:pPr>
            <a:r>
              <a:rPr sz="1100" dirty="0">
                <a:latin typeface="Calibri"/>
                <a:cs typeface="Calibri"/>
              </a:rPr>
              <a:t>Set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exam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questions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topic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tests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(Zigzag)</a:t>
            </a:r>
            <a:endParaRPr sz="1100">
              <a:latin typeface="Calibri"/>
              <a:cs typeface="Calibri"/>
            </a:endParaRPr>
          </a:p>
          <a:p>
            <a:pPr marL="191770" indent="-17907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191770" algn="l"/>
              </a:tabLst>
            </a:pPr>
            <a:r>
              <a:rPr sz="1100" dirty="0">
                <a:latin typeface="Calibri"/>
                <a:cs typeface="Calibri"/>
              </a:rPr>
              <a:t>Set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exam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questions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practice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papers</a:t>
            </a:r>
            <a:endParaRPr sz="1100">
              <a:latin typeface="Calibri"/>
              <a:cs typeface="Calibri"/>
            </a:endParaRPr>
          </a:p>
          <a:p>
            <a:pPr marL="191770" indent="-17907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191770" algn="l"/>
              </a:tabLst>
            </a:pPr>
            <a:r>
              <a:rPr sz="1100" dirty="0">
                <a:latin typeface="Calibri"/>
                <a:cs typeface="Calibri"/>
              </a:rPr>
              <a:t>Set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questions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bank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level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exam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questions,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topic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topic.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Each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spending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around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4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hours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completing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independent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maths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per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week.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Calibri"/>
              <a:cs typeface="Calibri"/>
            </a:endParaRPr>
          </a:p>
          <a:p>
            <a:pPr marL="13335">
              <a:lnSpc>
                <a:spcPct val="100000"/>
              </a:lnSpc>
            </a:pPr>
            <a:r>
              <a:rPr sz="1400" b="1" spc="-10" dirty="0">
                <a:latin typeface="Calibri"/>
                <a:cs typeface="Calibri"/>
              </a:rPr>
              <a:t>Non-completion</a:t>
            </a:r>
            <a:endParaRPr sz="1400">
              <a:latin typeface="Calibri"/>
              <a:cs typeface="Calibri"/>
            </a:endParaRPr>
          </a:p>
          <a:p>
            <a:pPr marL="12700" marR="5080" algn="just">
              <a:lnSpc>
                <a:spcPct val="101499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Faculty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follows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whole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school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policy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when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there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concern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over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engagement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tasks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or </a:t>
            </a:r>
            <a:r>
              <a:rPr sz="1100" spc="-10" dirty="0">
                <a:latin typeface="Calibri"/>
                <a:cs typeface="Calibri"/>
              </a:rPr>
              <a:t>non-</a:t>
            </a:r>
            <a:r>
              <a:rPr sz="1100" dirty="0">
                <a:latin typeface="Calibri"/>
                <a:cs typeface="Calibri"/>
              </a:rPr>
              <a:t>completion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homework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tasks.</a:t>
            </a:r>
            <a:r>
              <a:rPr sz="1100" spc="1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1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Sparx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homework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1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complete</a:t>
            </a:r>
            <a:r>
              <a:rPr sz="1100" spc="1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email</a:t>
            </a:r>
            <a:r>
              <a:rPr sz="1100" spc="1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automatically</a:t>
            </a:r>
            <a:r>
              <a:rPr sz="1100" spc="1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sent</a:t>
            </a:r>
            <a:r>
              <a:rPr sz="1100" spc="14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to </a:t>
            </a:r>
            <a:r>
              <a:rPr sz="1100" dirty="0">
                <a:latin typeface="Calibri"/>
                <a:cs typeface="Calibri"/>
              </a:rPr>
              <a:t>parents.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pupil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continually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fails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complete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Sparx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homework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contact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inform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parents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try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offer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support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each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access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complete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vital</a:t>
            </a:r>
            <a:r>
              <a:rPr sz="1100" spc="-10" dirty="0">
                <a:latin typeface="Calibri"/>
                <a:cs typeface="Calibri"/>
              </a:rPr>
              <a:t> work.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1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2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5" dirty="0"/>
              <a:t> </a:t>
            </a:r>
            <a:r>
              <a:rPr dirty="0"/>
              <a:t>Home</a:t>
            </a:r>
            <a:r>
              <a:rPr spc="-20" dirty="0"/>
              <a:t> </a:t>
            </a:r>
            <a:r>
              <a:rPr dirty="0"/>
              <a:t>Learning</a:t>
            </a:r>
            <a:r>
              <a:rPr spc="-15" dirty="0"/>
              <a:t> </a:t>
            </a:r>
            <a:r>
              <a:rPr dirty="0"/>
              <a:t>Rationale:</a:t>
            </a:r>
            <a:r>
              <a:rPr spc="-15" dirty="0"/>
              <a:t> </a:t>
            </a:r>
            <a:r>
              <a:rPr spc="-10" dirty="0"/>
              <a:t>MATHEMATICS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150FC6-E3FE-47AA-BD73-DC53ACCBAC6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C4C0A0F-EAC6-4649-9D00-D6CA768B00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F9F7B7-91F8-43CB-BA42-C86253E79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Custom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MATHEMATICS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 Jovicic</dc:creator>
  <dc:description/>
  <cp:revision>1</cp:revision>
  <dcterms:created xsi:type="dcterms:W3CDTF">2026-06-25T09:23:59Z</dcterms:created>
  <dcterms:modified xsi:type="dcterms:W3CDTF">2026-07-20T11:20:07Z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2023-11-07T00:00:00Z</vt:filetime>
  </property>
  <property fmtid="{D5CDD505-2E9C-101B-9397-08002B2CF9AE}" pid="3" name="Creator">
    <vt:lpwstr>Acrobat PDFMaker 23 for Word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23.6.96</vt:lpwstr>
  </property>
  <property fmtid="{D5CDD505-2E9C-101B-9397-08002B2CF9AE}" pid="6" name="SourceModified">
    <vt:lpwstr>D:20231017092136</vt:lpwstr>
  </property>
  <property fmtid="{D5CDD505-2E9C-101B-9397-08002B2CF9AE}" pid="7" name="ContentTypeId">
    <vt:lpwstr>0x010100D8A947F3F0E26E4989F8ECE68BAE6983</vt:lpwstr>
  </property>
</Properties>
</file>