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3517" y="2112921"/>
            <a:ext cx="8429486" cy="958663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157972" y="10774680"/>
            <a:ext cx="1214755" cy="1241425"/>
          </a:xfrm>
          <a:custGeom>
            <a:avLst/>
            <a:gdLst/>
            <a:ahLst/>
            <a:cxnLst/>
            <a:rect l="l" t="t" r="r" b="b"/>
            <a:pathLst>
              <a:path w="1214754" h="1241425">
                <a:moveTo>
                  <a:pt x="607314" y="0"/>
                </a:moveTo>
                <a:lnTo>
                  <a:pt x="559853" y="1867"/>
                </a:lnTo>
                <a:lnTo>
                  <a:pt x="513391" y="7377"/>
                </a:lnTo>
                <a:lnTo>
                  <a:pt x="468063" y="16391"/>
                </a:lnTo>
                <a:lnTo>
                  <a:pt x="424004" y="28773"/>
                </a:lnTo>
                <a:lnTo>
                  <a:pt x="381349" y="44383"/>
                </a:lnTo>
                <a:lnTo>
                  <a:pt x="340234" y="63083"/>
                </a:lnTo>
                <a:lnTo>
                  <a:pt x="300792" y="84737"/>
                </a:lnTo>
                <a:lnTo>
                  <a:pt x="263159" y="109205"/>
                </a:lnTo>
                <a:lnTo>
                  <a:pt x="227471" y="136350"/>
                </a:lnTo>
                <a:lnTo>
                  <a:pt x="193862" y="166033"/>
                </a:lnTo>
                <a:lnTo>
                  <a:pt x="162467" y="198118"/>
                </a:lnTo>
                <a:lnTo>
                  <a:pt x="133421" y="232465"/>
                </a:lnTo>
                <a:lnTo>
                  <a:pt x="106859" y="268937"/>
                </a:lnTo>
                <a:lnTo>
                  <a:pt x="82916" y="307396"/>
                </a:lnTo>
                <a:lnTo>
                  <a:pt x="61728" y="347704"/>
                </a:lnTo>
                <a:lnTo>
                  <a:pt x="43429" y="389722"/>
                </a:lnTo>
                <a:lnTo>
                  <a:pt x="28155" y="433314"/>
                </a:lnTo>
                <a:lnTo>
                  <a:pt x="16039" y="478340"/>
                </a:lnTo>
                <a:lnTo>
                  <a:pt x="7218" y="524663"/>
                </a:lnTo>
                <a:lnTo>
                  <a:pt x="1827" y="572145"/>
                </a:lnTo>
                <a:lnTo>
                  <a:pt x="0" y="620649"/>
                </a:lnTo>
                <a:lnTo>
                  <a:pt x="1827" y="669152"/>
                </a:lnTo>
                <a:lnTo>
                  <a:pt x="7218" y="716634"/>
                </a:lnTo>
                <a:lnTo>
                  <a:pt x="16039" y="762957"/>
                </a:lnTo>
                <a:lnTo>
                  <a:pt x="28155" y="807983"/>
                </a:lnTo>
                <a:lnTo>
                  <a:pt x="43429" y="851575"/>
                </a:lnTo>
                <a:lnTo>
                  <a:pt x="61728" y="893593"/>
                </a:lnTo>
                <a:lnTo>
                  <a:pt x="82916" y="933901"/>
                </a:lnTo>
                <a:lnTo>
                  <a:pt x="106859" y="972360"/>
                </a:lnTo>
                <a:lnTo>
                  <a:pt x="133421" y="1008832"/>
                </a:lnTo>
                <a:lnTo>
                  <a:pt x="162467" y="1043179"/>
                </a:lnTo>
                <a:lnTo>
                  <a:pt x="193862" y="1075264"/>
                </a:lnTo>
                <a:lnTo>
                  <a:pt x="227471" y="1104947"/>
                </a:lnTo>
                <a:lnTo>
                  <a:pt x="263159" y="1132092"/>
                </a:lnTo>
                <a:lnTo>
                  <a:pt x="300792" y="1156560"/>
                </a:lnTo>
                <a:lnTo>
                  <a:pt x="340234" y="1178214"/>
                </a:lnTo>
                <a:lnTo>
                  <a:pt x="381349" y="1196914"/>
                </a:lnTo>
                <a:lnTo>
                  <a:pt x="424004" y="1212524"/>
                </a:lnTo>
                <a:lnTo>
                  <a:pt x="468063" y="1224906"/>
                </a:lnTo>
                <a:lnTo>
                  <a:pt x="513391" y="1233920"/>
                </a:lnTo>
                <a:lnTo>
                  <a:pt x="559853" y="1239430"/>
                </a:lnTo>
                <a:lnTo>
                  <a:pt x="607314" y="1241298"/>
                </a:lnTo>
                <a:lnTo>
                  <a:pt x="654774" y="1239430"/>
                </a:lnTo>
                <a:lnTo>
                  <a:pt x="701236" y="1233920"/>
                </a:lnTo>
                <a:lnTo>
                  <a:pt x="746564" y="1224906"/>
                </a:lnTo>
                <a:lnTo>
                  <a:pt x="790623" y="1212524"/>
                </a:lnTo>
                <a:lnTo>
                  <a:pt x="833278" y="1196914"/>
                </a:lnTo>
                <a:lnTo>
                  <a:pt x="874393" y="1178214"/>
                </a:lnTo>
                <a:lnTo>
                  <a:pt x="913835" y="1156560"/>
                </a:lnTo>
                <a:lnTo>
                  <a:pt x="951468" y="1132092"/>
                </a:lnTo>
                <a:lnTo>
                  <a:pt x="987156" y="1104947"/>
                </a:lnTo>
                <a:lnTo>
                  <a:pt x="1020765" y="1075264"/>
                </a:lnTo>
                <a:lnTo>
                  <a:pt x="1052160" y="1043179"/>
                </a:lnTo>
                <a:lnTo>
                  <a:pt x="1081206" y="1008832"/>
                </a:lnTo>
                <a:lnTo>
                  <a:pt x="1107768" y="972360"/>
                </a:lnTo>
                <a:lnTo>
                  <a:pt x="1131711" y="933901"/>
                </a:lnTo>
                <a:lnTo>
                  <a:pt x="1152899" y="893593"/>
                </a:lnTo>
                <a:lnTo>
                  <a:pt x="1171198" y="851575"/>
                </a:lnTo>
                <a:lnTo>
                  <a:pt x="1186472" y="807983"/>
                </a:lnTo>
                <a:lnTo>
                  <a:pt x="1198588" y="762957"/>
                </a:lnTo>
                <a:lnTo>
                  <a:pt x="1207409" y="716634"/>
                </a:lnTo>
                <a:lnTo>
                  <a:pt x="1212800" y="669152"/>
                </a:lnTo>
                <a:lnTo>
                  <a:pt x="1214628" y="620649"/>
                </a:lnTo>
                <a:lnTo>
                  <a:pt x="1212800" y="572145"/>
                </a:lnTo>
                <a:lnTo>
                  <a:pt x="1207409" y="524663"/>
                </a:lnTo>
                <a:lnTo>
                  <a:pt x="1198588" y="478340"/>
                </a:lnTo>
                <a:lnTo>
                  <a:pt x="1186472" y="433314"/>
                </a:lnTo>
                <a:lnTo>
                  <a:pt x="1171198" y="389722"/>
                </a:lnTo>
                <a:lnTo>
                  <a:pt x="1152899" y="347704"/>
                </a:lnTo>
                <a:lnTo>
                  <a:pt x="1131711" y="307396"/>
                </a:lnTo>
                <a:lnTo>
                  <a:pt x="1107768" y="268937"/>
                </a:lnTo>
                <a:lnTo>
                  <a:pt x="1081206" y="232465"/>
                </a:lnTo>
                <a:lnTo>
                  <a:pt x="1052160" y="198118"/>
                </a:lnTo>
                <a:lnTo>
                  <a:pt x="1020765" y="166033"/>
                </a:lnTo>
                <a:lnTo>
                  <a:pt x="987156" y="136350"/>
                </a:lnTo>
                <a:lnTo>
                  <a:pt x="951468" y="109205"/>
                </a:lnTo>
                <a:lnTo>
                  <a:pt x="913835" y="84737"/>
                </a:lnTo>
                <a:lnTo>
                  <a:pt x="874393" y="63083"/>
                </a:lnTo>
                <a:lnTo>
                  <a:pt x="833278" y="44383"/>
                </a:lnTo>
                <a:lnTo>
                  <a:pt x="790623" y="28773"/>
                </a:lnTo>
                <a:lnTo>
                  <a:pt x="746564" y="16391"/>
                </a:lnTo>
                <a:lnTo>
                  <a:pt x="701236" y="7377"/>
                </a:lnTo>
                <a:lnTo>
                  <a:pt x="654774" y="1867"/>
                </a:lnTo>
                <a:lnTo>
                  <a:pt x="607314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338565" y="10975085"/>
            <a:ext cx="841375" cy="859790"/>
          </a:xfrm>
          <a:custGeom>
            <a:avLst/>
            <a:gdLst/>
            <a:ahLst/>
            <a:cxnLst/>
            <a:rect l="l" t="t" r="r" b="b"/>
            <a:pathLst>
              <a:path w="841375" h="859790">
                <a:moveTo>
                  <a:pt x="420623" y="0"/>
                </a:moveTo>
                <a:lnTo>
                  <a:pt x="374791" y="2521"/>
                </a:lnTo>
                <a:lnTo>
                  <a:pt x="330389" y="9912"/>
                </a:lnTo>
                <a:lnTo>
                  <a:pt x="287672" y="21910"/>
                </a:lnTo>
                <a:lnTo>
                  <a:pt x="246899" y="38252"/>
                </a:lnTo>
                <a:lnTo>
                  <a:pt x="208325" y="58676"/>
                </a:lnTo>
                <a:lnTo>
                  <a:pt x="172207" y="82921"/>
                </a:lnTo>
                <a:lnTo>
                  <a:pt x="138801" y="110724"/>
                </a:lnTo>
                <a:lnTo>
                  <a:pt x="108365" y="141822"/>
                </a:lnTo>
                <a:lnTo>
                  <a:pt x="81154" y="175954"/>
                </a:lnTo>
                <a:lnTo>
                  <a:pt x="57426" y="212857"/>
                </a:lnTo>
                <a:lnTo>
                  <a:pt x="37437" y="252270"/>
                </a:lnTo>
                <a:lnTo>
                  <a:pt x="21443" y="293929"/>
                </a:lnTo>
                <a:lnTo>
                  <a:pt x="9701" y="337573"/>
                </a:lnTo>
                <a:lnTo>
                  <a:pt x="2468" y="382940"/>
                </a:lnTo>
                <a:lnTo>
                  <a:pt x="0" y="429767"/>
                </a:lnTo>
                <a:lnTo>
                  <a:pt x="2468" y="476595"/>
                </a:lnTo>
                <a:lnTo>
                  <a:pt x="9701" y="521962"/>
                </a:lnTo>
                <a:lnTo>
                  <a:pt x="21443" y="565606"/>
                </a:lnTo>
                <a:lnTo>
                  <a:pt x="37437" y="607265"/>
                </a:lnTo>
                <a:lnTo>
                  <a:pt x="57426" y="646678"/>
                </a:lnTo>
                <a:lnTo>
                  <a:pt x="81154" y="683581"/>
                </a:lnTo>
                <a:lnTo>
                  <a:pt x="108365" y="717713"/>
                </a:lnTo>
                <a:lnTo>
                  <a:pt x="138801" y="748811"/>
                </a:lnTo>
                <a:lnTo>
                  <a:pt x="172207" y="776614"/>
                </a:lnTo>
                <a:lnTo>
                  <a:pt x="208325" y="800859"/>
                </a:lnTo>
                <a:lnTo>
                  <a:pt x="246899" y="821283"/>
                </a:lnTo>
                <a:lnTo>
                  <a:pt x="287672" y="837625"/>
                </a:lnTo>
                <a:lnTo>
                  <a:pt x="330389" y="849623"/>
                </a:lnTo>
                <a:lnTo>
                  <a:pt x="374791" y="857014"/>
                </a:lnTo>
                <a:lnTo>
                  <a:pt x="420623" y="859535"/>
                </a:lnTo>
                <a:lnTo>
                  <a:pt x="466456" y="857014"/>
                </a:lnTo>
                <a:lnTo>
                  <a:pt x="510858" y="849623"/>
                </a:lnTo>
                <a:lnTo>
                  <a:pt x="553575" y="837625"/>
                </a:lnTo>
                <a:lnTo>
                  <a:pt x="594348" y="821283"/>
                </a:lnTo>
                <a:lnTo>
                  <a:pt x="632922" y="800859"/>
                </a:lnTo>
                <a:lnTo>
                  <a:pt x="669040" y="776614"/>
                </a:lnTo>
                <a:lnTo>
                  <a:pt x="702446" y="748811"/>
                </a:lnTo>
                <a:lnTo>
                  <a:pt x="732882" y="717713"/>
                </a:lnTo>
                <a:lnTo>
                  <a:pt x="760093" y="683581"/>
                </a:lnTo>
                <a:lnTo>
                  <a:pt x="783821" y="646678"/>
                </a:lnTo>
                <a:lnTo>
                  <a:pt x="803810" y="607265"/>
                </a:lnTo>
                <a:lnTo>
                  <a:pt x="819804" y="565606"/>
                </a:lnTo>
                <a:lnTo>
                  <a:pt x="831546" y="521962"/>
                </a:lnTo>
                <a:lnTo>
                  <a:pt x="838779" y="476595"/>
                </a:lnTo>
                <a:lnTo>
                  <a:pt x="841247" y="429767"/>
                </a:lnTo>
                <a:lnTo>
                  <a:pt x="838779" y="382940"/>
                </a:lnTo>
                <a:lnTo>
                  <a:pt x="831546" y="337573"/>
                </a:lnTo>
                <a:lnTo>
                  <a:pt x="819804" y="293929"/>
                </a:lnTo>
                <a:lnTo>
                  <a:pt x="803810" y="252270"/>
                </a:lnTo>
                <a:lnTo>
                  <a:pt x="783821" y="212857"/>
                </a:lnTo>
                <a:lnTo>
                  <a:pt x="760093" y="175954"/>
                </a:lnTo>
                <a:lnTo>
                  <a:pt x="732882" y="141822"/>
                </a:lnTo>
                <a:lnTo>
                  <a:pt x="702446" y="110724"/>
                </a:lnTo>
                <a:lnTo>
                  <a:pt x="669040" y="82921"/>
                </a:lnTo>
                <a:lnTo>
                  <a:pt x="632922" y="58676"/>
                </a:lnTo>
                <a:lnTo>
                  <a:pt x="594348" y="38252"/>
                </a:lnTo>
                <a:lnTo>
                  <a:pt x="553575" y="21910"/>
                </a:lnTo>
                <a:lnTo>
                  <a:pt x="510858" y="9912"/>
                </a:lnTo>
                <a:lnTo>
                  <a:pt x="466456" y="2521"/>
                </a:lnTo>
                <a:lnTo>
                  <a:pt x="4206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1834" y="-129313"/>
            <a:ext cx="4478020" cy="1488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37745" y="11255589"/>
            <a:ext cx="64262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12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01200" cy="139293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195571" y="6483858"/>
            <a:ext cx="1214755" cy="1241425"/>
            <a:chOff x="4195571" y="6483858"/>
            <a:chExt cx="1214755" cy="1241425"/>
          </a:xfrm>
        </p:grpSpPr>
        <p:sp>
          <p:nvSpPr>
            <p:cNvPr id="5" name="object 5"/>
            <p:cNvSpPr/>
            <p:nvPr/>
          </p:nvSpPr>
          <p:spPr>
            <a:xfrm>
              <a:off x="4195571" y="6483858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4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9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8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9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76165" y="6684264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475386" y="6964607"/>
            <a:ext cx="64262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13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304283" y="7197856"/>
            <a:ext cx="646430" cy="4669155"/>
            <a:chOff x="5304283" y="7197856"/>
            <a:chExt cx="646430" cy="4669155"/>
          </a:xfrm>
        </p:grpSpPr>
        <p:sp>
          <p:nvSpPr>
            <p:cNvPr id="9" name="object 9"/>
            <p:cNvSpPr/>
            <p:nvPr/>
          </p:nvSpPr>
          <p:spPr>
            <a:xfrm>
              <a:off x="5864732" y="7283576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9009" y="7197856"/>
              <a:ext cx="171450" cy="17145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390006" y="11611736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04283" y="1152601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0585" marR="5080" indent="-858519">
              <a:lnSpc>
                <a:spcPct val="100000"/>
              </a:lnSpc>
              <a:spcBef>
                <a:spcPts val="100"/>
              </a:spcBef>
            </a:pPr>
            <a:r>
              <a:rPr dirty="0"/>
              <a:t>KS5</a:t>
            </a:r>
            <a:r>
              <a:rPr spc="-90" dirty="0"/>
              <a:t> </a:t>
            </a:r>
            <a:r>
              <a:rPr spc="-10" dirty="0"/>
              <a:t>Mathematics: </a:t>
            </a:r>
            <a:r>
              <a:rPr dirty="0"/>
              <a:t>Higher</a:t>
            </a:r>
            <a:r>
              <a:rPr spc="-90" dirty="0"/>
              <a:t> </a:t>
            </a:r>
            <a:r>
              <a:rPr spc="-20" dirty="0"/>
              <a:t>Tier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440787" y="11852412"/>
            <a:ext cx="1898014" cy="42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Coordinate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Geometry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Calibri"/>
                <a:cs typeface="Calibri"/>
              </a:rPr>
              <a:t>Equation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of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straight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line,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equation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of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circles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(any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centre)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95297" y="10504737"/>
            <a:ext cx="1143000" cy="42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Further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Algebra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Calibri"/>
                <a:cs typeface="Calibri"/>
              </a:rPr>
              <a:t>Factor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theorem,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Proof,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The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Binomial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Expansion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4973" y="11734670"/>
            <a:ext cx="1780539" cy="820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 marR="75565" indent="572135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Calculus: </a:t>
            </a:r>
            <a:r>
              <a:rPr sz="1000" b="1" dirty="0">
                <a:latin typeface="Calibri"/>
                <a:cs typeface="Calibri"/>
              </a:rPr>
              <a:t>Introduction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to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Differentiation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Calibri"/>
                <a:cs typeface="Calibri"/>
              </a:rPr>
              <a:t>From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first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principles,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general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case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for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polynomials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applications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to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stationary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values,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inc/dec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functions,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tangents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and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normals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89058" y="9992530"/>
            <a:ext cx="1813560" cy="42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Trigonometry</a:t>
            </a:r>
            <a:endParaRPr sz="1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latin typeface="Calibri"/>
                <a:cs typeface="Calibri"/>
              </a:rPr>
              <a:t>Sine/cosine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rules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Solving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Trig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equations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inc.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quadratics,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use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of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Pythagoras'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theorem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60095" y="9667777"/>
            <a:ext cx="2359025" cy="302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Vectors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Calibri"/>
                <a:cs typeface="Calibri"/>
              </a:rPr>
              <a:t>2D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vectors,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geometrical</a:t>
            </a:r>
            <a:r>
              <a:rPr sz="800" dirty="0">
                <a:latin typeface="Calibri"/>
                <a:cs typeface="Calibri"/>
              </a:rPr>
              <a:t> proofs,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magnitude and </a:t>
            </a:r>
            <a:r>
              <a:rPr sz="800" spc="-10" dirty="0">
                <a:latin typeface="Calibri"/>
                <a:cs typeface="Calibri"/>
              </a:rPr>
              <a:t>direction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58982" y="9690772"/>
            <a:ext cx="2065020" cy="42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Statistics: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Data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presentation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Calibri"/>
                <a:cs typeface="Calibri"/>
              </a:rPr>
              <a:t>Data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collection,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measures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of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location</a:t>
            </a:r>
            <a:r>
              <a:rPr sz="800" dirty="0">
                <a:latin typeface="Calibri"/>
                <a:cs typeface="Calibri"/>
              </a:rPr>
              <a:t> and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spread,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representing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data and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correlation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237489" y="10897361"/>
            <a:ext cx="5876925" cy="727710"/>
            <a:chOff x="1237489" y="10897361"/>
            <a:chExt cx="5876925" cy="727710"/>
          </a:xfrm>
        </p:grpSpPr>
        <p:sp>
          <p:nvSpPr>
            <p:cNvPr id="21" name="object 21"/>
            <p:cNvSpPr/>
            <p:nvPr/>
          </p:nvSpPr>
          <p:spPr>
            <a:xfrm>
              <a:off x="3760088" y="1092593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674365" y="1106504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028307" y="1097546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942582" y="1111457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23213" y="11369420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37489" y="1128369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822454" y="6274532"/>
            <a:ext cx="1418590" cy="302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Introduction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to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Mechanics</a:t>
            </a:r>
            <a:endParaRPr sz="1000">
              <a:latin typeface="Calibri"/>
              <a:cs typeface="Calibri"/>
            </a:endParaRPr>
          </a:p>
          <a:p>
            <a:pPr marL="43815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Calibri"/>
                <a:cs typeface="Calibri"/>
              </a:rPr>
              <a:t>Straight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line </a:t>
            </a:r>
            <a:r>
              <a:rPr sz="800" spc="-10" dirty="0">
                <a:latin typeface="Calibri"/>
                <a:cs typeface="Calibri"/>
              </a:rPr>
              <a:t>Kinematics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(SUVAT)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01869" y="7520792"/>
            <a:ext cx="1342390" cy="42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Mechanics</a:t>
            </a:r>
            <a:endParaRPr sz="1000">
              <a:latin typeface="Calibri"/>
              <a:cs typeface="Calibri"/>
            </a:endParaRPr>
          </a:p>
          <a:p>
            <a:pPr marL="12700" marR="5080" indent="-635" algn="ctr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latin typeface="Calibri"/>
                <a:cs typeface="Calibri"/>
              </a:rPr>
              <a:t>Forces,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Newtons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laws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and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further</a:t>
            </a:r>
            <a:r>
              <a:rPr sz="800" spc="-10" dirty="0">
                <a:latin typeface="Calibri"/>
                <a:cs typeface="Calibri"/>
              </a:rPr>
              <a:t> kinematics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with</a:t>
            </a:r>
            <a:r>
              <a:rPr sz="800" spc="-10" dirty="0">
                <a:latin typeface="Calibri"/>
                <a:cs typeface="Calibri"/>
              </a:rPr>
              <a:t> calculus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40166" y="6162309"/>
            <a:ext cx="2477135" cy="4546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Series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Sequences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b="1" i="1" dirty="0">
                <a:latin typeface="Calibri"/>
                <a:cs typeface="Calibri"/>
              </a:rPr>
              <a:t>(most</a:t>
            </a:r>
            <a:r>
              <a:rPr sz="1000" b="1" i="1" spc="-25" dirty="0">
                <a:latin typeface="Calibri"/>
                <a:cs typeface="Calibri"/>
              </a:rPr>
              <a:t> </a:t>
            </a:r>
            <a:r>
              <a:rPr sz="1000" b="1" i="1" dirty="0">
                <a:latin typeface="Calibri"/>
                <a:cs typeface="Calibri"/>
              </a:rPr>
              <a:t>likely</a:t>
            </a:r>
            <a:r>
              <a:rPr sz="1000" b="1" i="1" spc="-10" dirty="0">
                <a:latin typeface="Calibri"/>
                <a:cs typeface="Calibri"/>
              </a:rPr>
              <a:t> </a:t>
            </a:r>
            <a:r>
              <a:rPr sz="1000" b="1" i="1" dirty="0">
                <a:latin typeface="Calibri"/>
                <a:cs typeface="Calibri"/>
              </a:rPr>
              <a:t>covered</a:t>
            </a:r>
            <a:r>
              <a:rPr sz="1000" b="1" i="1" spc="-35" dirty="0">
                <a:latin typeface="Calibri"/>
                <a:cs typeface="Calibri"/>
              </a:rPr>
              <a:t> </a:t>
            </a:r>
            <a:r>
              <a:rPr sz="1000" b="1" i="1" dirty="0">
                <a:latin typeface="Calibri"/>
                <a:cs typeface="Calibri"/>
              </a:rPr>
              <a:t>in</a:t>
            </a:r>
            <a:r>
              <a:rPr sz="1000" b="1" i="1" spc="-20" dirty="0">
                <a:latin typeface="Calibri"/>
                <a:cs typeface="Calibri"/>
              </a:rPr>
              <a:t> </a:t>
            </a:r>
            <a:r>
              <a:rPr sz="1000" b="1" i="1" dirty="0">
                <a:latin typeface="Calibri"/>
                <a:cs typeface="Calibri"/>
              </a:rPr>
              <a:t>term</a:t>
            </a:r>
            <a:r>
              <a:rPr sz="1000" b="1" i="1" spc="-35" dirty="0">
                <a:latin typeface="Calibri"/>
                <a:cs typeface="Calibri"/>
              </a:rPr>
              <a:t> </a:t>
            </a:r>
            <a:r>
              <a:rPr sz="1000" b="1" i="1" dirty="0">
                <a:latin typeface="Calibri"/>
                <a:cs typeface="Calibri"/>
              </a:rPr>
              <a:t>6</a:t>
            </a:r>
            <a:r>
              <a:rPr sz="1000" b="1" i="1" spc="-15" dirty="0">
                <a:latin typeface="Calibri"/>
                <a:cs typeface="Calibri"/>
              </a:rPr>
              <a:t> </a:t>
            </a:r>
            <a:r>
              <a:rPr sz="1000" b="1" i="1" dirty="0">
                <a:latin typeface="Calibri"/>
                <a:cs typeface="Calibri"/>
              </a:rPr>
              <a:t>Year</a:t>
            </a:r>
            <a:r>
              <a:rPr sz="1000" b="1" i="1" spc="-30" dirty="0">
                <a:latin typeface="Calibri"/>
                <a:cs typeface="Calibri"/>
              </a:rPr>
              <a:t> </a:t>
            </a:r>
            <a:r>
              <a:rPr sz="1000" b="1" i="1" spc="-25" dirty="0">
                <a:latin typeface="Calibri"/>
                <a:cs typeface="Calibri"/>
              </a:rPr>
              <a:t>12)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latin typeface="Calibri"/>
                <a:cs typeface="Calibri"/>
              </a:rPr>
              <a:t>Arithmetic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Geometric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Progressions.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Recursive</a:t>
            </a:r>
            <a:r>
              <a:rPr sz="800" spc="4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relations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30278" y="7464355"/>
            <a:ext cx="2097405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Rational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functions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Partial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Fractions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b="1" i="1" dirty="0">
                <a:latin typeface="Calibri"/>
                <a:cs typeface="Calibri"/>
              </a:rPr>
              <a:t>(most</a:t>
            </a:r>
            <a:r>
              <a:rPr sz="1000" b="1" i="1" spc="-25" dirty="0">
                <a:latin typeface="Calibri"/>
                <a:cs typeface="Calibri"/>
              </a:rPr>
              <a:t> </a:t>
            </a:r>
            <a:r>
              <a:rPr sz="1000" b="1" i="1" dirty="0">
                <a:latin typeface="Calibri"/>
                <a:cs typeface="Calibri"/>
              </a:rPr>
              <a:t>likely</a:t>
            </a:r>
            <a:r>
              <a:rPr sz="1000" b="1" i="1" spc="-10" dirty="0">
                <a:latin typeface="Calibri"/>
                <a:cs typeface="Calibri"/>
              </a:rPr>
              <a:t> </a:t>
            </a:r>
            <a:r>
              <a:rPr sz="1000" b="1" i="1" dirty="0">
                <a:latin typeface="Calibri"/>
                <a:cs typeface="Calibri"/>
              </a:rPr>
              <a:t>covered</a:t>
            </a:r>
            <a:r>
              <a:rPr sz="1000" b="1" i="1" spc="-35" dirty="0">
                <a:latin typeface="Calibri"/>
                <a:cs typeface="Calibri"/>
              </a:rPr>
              <a:t> </a:t>
            </a:r>
            <a:r>
              <a:rPr sz="1000" b="1" i="1" dirty="0">
                <a:latin typeface="Calibri"/>
                <a:cs typeface="Calibri"/>
              </a:rPr>
              <a:t>in</a:t>
            </a:r>
            <a:r>
              <a:rPr sz="1000" b="1" i="1" spc="-20" dirty="0">
                <a:latin typeface="Calibri"/>
                <a:cs typeface="Calibri"/>
              </a:rPr>
              <a:t> </a:t>
            </a:r>
            <a:r>
              <a:rPr sz="1000" b="1" i="1" dirty="0">
                <a:latin typeface="Calibri"/>
                <a:cs typeface="Calibri"/>
              </a:rPr>
              <a:t>term</a:t>
            </a:r>
            <a:r>
              <a:rPr sz="1000" b="1" i="1" spc="-35" dirty="0">
                <a:latin typeface="Calibri"/>
                <a:cs typeface="Calibri"/>
              </a:rPr>
              <a:t> </a:t>
            </a:r>
            <a:r>
              <a:rPr sz="1000" b="1" i="1" dirty="0">
                <a:latin typeface="Calibri"/>
                <a:cs typeface="Calibri"/>
              </a:rPr>
              <a:t>6</a:t>
            </a:r>
            <a:r>
              <a:rPr sz="1000" b="1" i="1" spc="-15" dirty="0">
                <a:latin typeface="Calibri"/>
                <a:cs typeface="Calibri"/>
              </a:rPr>
              <a:t> </a:t>
            </a:r>
            <a:r>
              <a:rPr sz="1000" b="1" i="1" dirty="0">
                <a:latin typeface="Calibri"/>
                <a:cs typeface="Calibri"/>
              </a:rPr>
              <a:t>Year</a:t>
            </a:r>
            <a:r>
              <a:rPr sz="1000" b="1" i="1" spc="-30" dirty="0">
                <a:latin typeface="Calibri"/>
                <a:cs typeface="Calibri"/>
              </a:rPr>
              <a:t> </a:t>
            </a:r>
            <a:r>
              <a:rPr sz="1000" b="1" i="1" spc="-25" dirty="0">
                <a:latin typeface="Calibri"/>
                <a:cs typeface="Calibri"/>
              </a:rPr>
              <a:t>12)</a:t>
            </a:r>
            <a:endParaRPr sz="1000">
              <a:latin typeface="Calibri"/>
              <a:cs typeface="Calibri"/>
            </a:endParaRPr>
          </a:p>
          <a:p>
            <a:pPr marL="80645" marR="74295" algn="ctr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Calibri"/>
                <a:cs typeface="Calibri"/>
              </a:rPr>
              <a:t>Four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operations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with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rational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functions.</a:t>
            </a:r>
            <a:r>
              <a:rPr sz="800" spc="-10" dirty="0">
                <a:latin typeface="Calibri"/>
                <a:cs typeface="Calibri"/>
              </a:rPr>
              <a:t> Partial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fractions</a:t>
            </a:r>
            <a:r>
              <a:rPr sz="800" spc="-3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inc.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repeated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factors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05879" y="5349342"/>
            <a:ext cx="1661795" cy="668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Further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Trigonometry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Calibri"/>
                <a:cs typeface="Calibri"/>
              </a:rPr>
              <a:t>Radians,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arc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length,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sector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area,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further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solving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equations</a:t>
            </a:r>
            <a:r>
              <a:rPr sz="800" spc="-3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including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sec,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spc="-20" dirty="0">
                <a:latin typeface="Calibri"/>
                <a:cs typeface="Calibri"/>
              </a:rPr>
              <a:t>cosec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cot,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addition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formulae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double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angle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679807" y="3872635"/>
            <a:ext cx="196215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Calculus: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Further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differentiation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latin typeface="Calibri"/>
                <a:cs typeface="Calibri"/>
              </a:rPr>
              <a:t>Differentiation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of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the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following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functions: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spc="-20" dirty="0">
                <a:latin typeface="Calibri"/>
                <a:cs typeface="Calibri"/>
              </a:rPr>
              <a:t>trig,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exp,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logs,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chain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rule,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product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rule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quotient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rule.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All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applications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995631" y="4039714"/>
            <a:ext cx="2152015" cy="42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Functions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Modelling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Calibri"/>
                <a:cs typeface="Calibri"/>
              </a:rPr>
              <a:t>Modulus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function,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composite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inverse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functions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combining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transformations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881783" y="5326610"/>
            <a:ext cx="1420495" cy="42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Binomial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latin typeface="Calibri"/>
                <a:cs typeface="Calibri"/>
              </a:rPr>
              <a:t>Binomial </a:t>
            </a:r>
            <a:r>
              <a:rPr sz="800" dirty="0">
                <a:latin typeface="Calibri"/>
                <a:cs typeface="Calibri"/>
              </a:rPr>
              <a:t>Expansion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linking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to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partial</a:t>
            </a:r>
            <a:r>
              <a:rPr sz="800" spc="-3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fractions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55653" y="1877535"/>
            <a:ext cx="1315085" cy="42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Further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Vectors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Calibri"/>
                <a:cs typeface="Calibri"/>
              </a:rPr>
              <a:t>3D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vectors,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geometrical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proofs,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magnitude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-3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direction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868872" y="1726856"/>
            <a:ext cx="183261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Mechanics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Calibri"/>
                <a:cs typeface="Calibri"/>
              </a:rPr>
              <a:t>Moments,</a:t>
            </a:r>
            <a:r>
              <a:rPr sz="800" spc="-10" dirty="0">
                <a:latin typeface="Calibri"/>
                <a:cs typeface="Calibri"/>
              </a:rPr>
              <a:t> Forces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at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any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angle,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Friction,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application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of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forces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further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kinematics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projectiles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660398" y="5034537"/>
            <a:ext cx="302260" cy="321945"/>
            <a:chOff x="1660398" y="5034537"/>
            <a:chExt cx="302260" cy="321945"/>
          </a:xfrm>
        </p:grpSpPr>
        <p:sp>
          <p:nvSpPr>
            <p:cNvPr id="38" name="object 38"/>
            <p:cNvSpPr/>
            <p:nvPr/>
          </p:nvSpPr>
          <p:spPr>
            <a:xfrm>
              <a:off x="1746123" y="5120257"/>
              <a:ext cx="187960" cy="207645"/>
            </a:xfrm>
            <a:custGeom>
              <a:avLst/>
              <a:gdLst/>
              <a:ahLst/>
              <a:cxnLst/>
              <a:rect l="l" t="t" r="r" b="b"/>
              <a:pathLst>
                <a:path w="187960" h="207645">
                  <a:moveTo>
                    <a:pt x="187566" y="207264"/>
                  </a:moveTo>
                  <a:lnTo>
                    <a:pt x="0" y="0"/>
                  </a:lnTo>
                </a:path>
              </a:pathLst>
            </a:custGeom>
            <a:ln w="57149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0398" y="5034537"/>
              <a:ext cx="171450" cy="171450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650591" y="3107033"/>
            <a:ext cx="2155190" cy="42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Statistics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latin typeface="Calibri"/>
                <a:cs typeface="Calibri"/>
              </a:rPr>
              <a:t>Conditional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probability,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Regression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correlation,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Normal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Distribution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993393" y="4427220"/>
            <a:ext cx="4164329" cy="3098165"/>
            <a:chOff x="1993393" y="4427220"/>
            <a:chExt cx="4164329" cy="3098165"/>
          </a:xfrm>
        </p:grpSpPr>
        <p:sp>
          <p:nvSpPr>
            <p:cNvPr id="42" name="object 42"/>
            <p:cNvSpPr/>
            <p:nvPr/>
          </p:nvSpPr>
          <p:spPr>
            <a:xfrm>
              <a:off x="6071997" y="445579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986273" y="4594903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079116" y="7230237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3393" y="7144515"/>
              <a:ext cx="171450" cy="171450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5827701" y="10389230"/>
            <a:ext cx="243776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Algebra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Functions</a:t>
            </a:r>
            <a:endParaRPr sz="1000">
              <a:latin typeface="Calibri"/>
              <a:cs typeface="Calibri"/>
            </a:endParaRPr>
          </a:p>
          <a:p>
            <a:pPr marL="12700" marR="5080" indent="635" algn="ctr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Calibri"/>
                <a:cs typeface="Calibri"/>
              </a:rPr>
              <a:t>Indices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 surds,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solving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quadratics,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completing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the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square, </a:t>
            </a:r>
            <a:r>
              <a:rPr sz="800" spc="-10" dirty="0">
                <a:latin typeface="Calibri"/>
                <a:cs typeface="Calibri"/>
              </a:rPr>
              <a:t>inequalities,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graphs of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quadratics,</a:t>
            </a:r>
            <a:r>
              <a:rPr sz="800" dirty="0">
                <a:latin typeface="Calibri"/>
                <a:cs typeface="Calibri"/>
              </a:rPr>
              <a:t> cubics, </a:t>
            </a:r>
            <a:r>
              <a:rPr sz="800" spc="-10" dirty="0">
                <a:latin typeface="Calibri"/>
                <a:cs typeface="Calibri"/>
              </a:rPr>
              <a:t>quartics,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reciprocal</a:t>
            </a:r>
            <a:r>
              <a:rPr sz="800" spc="4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functions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21522" y="8238023"/>
            <a:ext cx="2014855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6545" marR="288290" indent="47625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Calculus: </a:t>
            </a:r>
            <a:r>
              <a:rPr sz="1000" b="1" dirty="0">
                <a:latin typeface="Calibri"/>
                <a:cs typeface="Calibri"/>
              </a:rPr>
              <a:t>Introduction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to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Integration</a:t>
            </a:r>
            <a:endParaRPr sz="1000">
              <a:latin typeface="Calibri"/>
              <a:cs typeface="Calibri"/>
            </a:endParaRPr>
          </a:p>
          <a:p>
            <a:pPr marL="338455" marR="5080" indent="-326390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latin typeface="Calibri"/>
                <a:cs typeface="Calibri"/>
              </a:rPr>
              <a:t>Integrating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as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reverse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process of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differentiation,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applications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to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area under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20" dirty="0">
                <a:latin typeface="Calibri"/>
                <a:cs typeface="Calibri"/>
              </a:rPr>
              <a:t>curve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757608" y="8312237"/>
            <a:ext cx="2475230" cy="42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Exponentials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Logarithms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latin typeface="Calibri"/>
                <a:cs typeface="Calibri"/>
              </a:rPr>
              <a:t>Introduction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to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logs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their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rules,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solving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equations </a:t>
            </a:r>
            <a:r>
              <a:rPr sz="800" spc="-20" dirty="0">
                <a:latin typeface="Calibri"/>
                <a:cs typeface="Calibri"/>
              </a:rPr>
              <a:t>using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logs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exponentials,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log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exponential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graphs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694264" y="7749950"/>
            <a:ext cx="1541780" cy="85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 marR="4064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Statistics: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Probability, </a:t>
            </a:r>
            <a:r>
              <a:rPr sz="1000" b="1" dirty="0">
                <a:latin typeface="Calibri"/>
                <a:cs typeface="Calibri"/>
              </a:rPr>
              <a:t>Statistical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distributions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dirty="0">
                <a:latin typeface="Calibri"/>
                <a:cs typeface="Calibri"/>
              </a:rPr>
              <a:t> Hypothesis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testing</a:t>
            </a:r>
            <a:endParaRPr sz="1000">
              <a:latin typeface="Calibri"/>
              <a:cs typeface="Calibri"/>
            </a:endParaRPr>
          </a:p>
          <a:p>
            <a:pPr marL="12065" marR="5080" indent="1270" algn="ctr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latin typeface="Calibri"/>
                <a:cs typeface="Calibri"/>
              </a:rPr>
              <a:t>Probability,</a:t>
            </a:r>
            <a:r>
              <a:rPr sz="800" spc="6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Probability</a:t>
            </a:r>
            <a:r>
              <a:rPr sz="800" spc="6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distributions,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binomial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distribution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hypothesis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testing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466176" y="3189072"/>
            <a:ext cx="1578610" cy="42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Parametric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Equations</a:t>
            </a:r>
            <a:endParaRPr sz="1000">
              <a:latin typeface="Calibri"/>
              <a:cs typeface="Calibri"/>
            </a:endParaRPr>
          </a:p>
          <a:p>
            <a:pPr marL="12065" marR="5080" indent="-1270" algn="ctr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latin typeface="Calibri"/>
                <a:cs typeface="Calibri"/>
              </a:rPr>
              <a:t>Conversion</a:t>
            </a:r>
            <a:r>
              <a:rPr sz="800" spc="4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between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cartesian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and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parametric,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calculus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with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parametrics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589167" y="3137267"/>
            <a:ext cx="1153795" cy="35750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355"/>
              </a:spcBef>
            </a:pPr>
            <a:r>
              <a:rPr sz="1000" b="1" dirty="0">
                <a:latin typeface="Calibri"/>
                <a:cs typeface="Calibri"/>
              </a:rPr>
              <a:t>Numerical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Methods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800" spc="-10" dirty="0">
                <a:latin typeface="Calibri"/>
                <a:cs typeface="Calibri"/>
              </a:rPr>
              <a:t>Newton-</a:t>
            </a:r>
            <a:r>
              <a:rPr sz="800" dirty="0">
                <a:latin typeface="Calibri"/>
                <a:cs typeface="Calibri"/>
              </a:rPr>
              <a:t>Raphson, </a:t>
            </a:r>
            <a:r>
              <a:rPr sz="800" spc="-10" dirty="0">
                <a:latin typeface="Calibri"/>
                <a:cs typeface="Calibri"/>
              </a:rPr>
              <a:t>Iteration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028700" y="2260092"/>
            <a:ext cx="7558405" cy="8035290"/>
            <a:chOff x="1028700" y="2260092"/>
            <a:chExt cx="7558405" cy="8035290"/>
          </a:xfrm>
        </p:grpSpPr>
        <p:sp>
          <p:nvSpPr>
            <p:cNvPr id="53" name="object 53"/>
            <p:cNvSpPr/>
            <p:nvPr/>
          </p:nvSpPr>
          <p:spPr>
            <a:xfrm>
              <a:off x="2656713" y="4420743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570989" y="455985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640198" y="5094351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4475" y="5008629"/>
              <a:ext cx="171450" cy="17145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163442" y="661987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077719" y="6758983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589901" y="5082160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4177" y="4996439"/>
              <a:ext cx="171450" cy="171450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5182742" y="2905888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7019" y="2820167"/>
              <a:ext cx="171450" cy="17145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6917816" y="230771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832091" y="244682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647313" y="9419462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1589" y="9333741"/>
              <a:ext cx="171450" cy="171450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4999101" y="877481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913377" y="891391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923669" y="882205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837945" y="896116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785997" y="228866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700273" y="242777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738247" y="2878456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52523" y="2792735"/>
              <a:ext cx="171450" cy="171450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7858886" y="2995809"/>
              <a:ext cx="80645" cy="328930"/>
            </a:xfrm>
            <a:custGeom>
              <a:avLst/>
              <a:gdLst/>
              <a:ahLst/>
              <a:cxnLst/>
              <a:rect l="l" t="t" r="r" b="b"/>
              <a:pathLst>
                <a:path w="80645" h="328929">
                  <a:moveTo>
                    <a:pt x="0" y="328752"/>
                  </a:moveTo>
                  <a:lnTo>
                    <a:pt x="80035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53202" y="2910081"/>
              <a:ext cx="171450" cy="171450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7588377" y="9427846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2653" y="9342124"/>
              <a:ext cx="171450" cy="171450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1114419" y="10209657"/>
              <a:ext cx="338455" cy="0"/>
            </a:xfrm>
            <a:custGeom>
              <a:avLst/>
              <a:gdLst/>
              <a:ahLst/>
              <a:cxnLst/>
              <a:rect l="l" t="t" r="r" b="b"/>
              <a:pathLst>
                <a:path w="338455">
                  <a:moveTo>
                    <a:pt x="338200" y="0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8700" y="10123928"/>
              <a:ext cx="171450" cy="171450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8234553" y="8155305"/>
              <a:ext cx="266700" cy="0"/>
            </a:xfrm>
            <a:custGeom>
              <a:avLst/>
              <a:gdLst/>
              <a:ahLst/>
              <a:cxnLst/>
              <a:rect l="l" t="t" r="r" b="b"/>
              <a:pathLst>
                <a:path w="266700">
                  <a:moveTo>
                    <a:pt x="0" y="0"/>
                  </a:moveTo>
                  <a:lnTo>
                    <a:pt x="266484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15308" y="8069581"/>
              <a:ext cx="171450" cy="171450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7527416" y="661987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7441691" y="6758983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3697819" y="5340107"/>
            <a:ext cx="1885314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Calculus: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Further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Integration</a:t>
            </a:r>
            <a:endParaRPr sz="1000">
              <a:latin typeface="Calibri"/>
              <a:cs typeface="Calibri"/>
            </a:endParaRPr>
          </a:p>
          <a:p>
            <a:pPr marL="12700" marR="5080" indent="-1270" algn="ctr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latin typeface="Calibri"/>
                <a:cs typeface="Calibri"/>
              </a:rPr>
              <a:t>Integrating: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trig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functions,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exp, </a:t>
            </a:r>
            <a:r>
              <a:rPr sz="800" spc="-20" dirty="0">
                <a:latin typeface="Calibri"/>
                <a:cs typeface="Calibri"/>
              </a:rPr>
              <a:t>logs,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substitution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parts. </a:t>
            </a:r>
            <a:r>
              <a:rPr sz="800" spc="-10" dirty="0">
                <a:latin typeface="Calibri"/>
                <a:cs typeface="Calibri"/>
              </a:rPr>
              <a:t>Differential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equations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and</a:t>
            </a:r>
            <a:r>
              <a:rPr sz="800" spc="-3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Trapezium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20" dirty="0">
                <a:latin typeface="Calibri"/>
                <a:cs typeface="Calibri"/>
              </a:rPr>
              <a:t>rule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86" name="object 8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0415" y="2278380"/>
            <a:ext cx="359663" cy="470153"/>
          </a:xfrm>
          <a:prstGeom prst="rect">
            <a:avLst/>
          </a:prstGeom>
        </p:spPr>
      </p:pic>
      <p:sp>
        <p:nvSpPr>
          <p:cNvPr id="87" name="object 87"/>
          <p:cNvSpPr txBox="1"/>
          <p:nvPr/>
        </p:nvSpPr>
        <p:spPr>
          <a:xfrm>
            <a:off x="133380" y="2712168"/>
            <a:ext cx="628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Exams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C34768-F96D-4585-B27B-F5DB92BB1F9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6771BE5-1CA7-4A38-883F-067D61E2CE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3F25E9-1294-4ABD-BB7E-9461418E4B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A3 Paper (297x420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KS5 Mathematics: Higher Tier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revision>1</cp:revision>
  <dcterms:created xsi:type="dcterms:W3CDTF">2026-06-25T09:23:59Z</dcterms:created>
  <dcterms:modified xsi:type="dcterms:W3CDTF">2026-07-20T11:19:50Z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2023-06-15T00:00:00Z</vt:filetime>
  </property>
  <property fmtid="{D5CDD505-2E9C-101B-9397-08002B2CF9AE}" pid="3" name="Creator">
    <vt:lpwstr>Acrobat PDFMaker 23 for PowerPoint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23.1.206</vt:lpwstr>
  </property>
  <property fmtid="{D5CDD505-2E9C-101B-9397-08002B2CF9AE}" pid="6" name="ContentTypeId">
    <vt:lpwstr>0x010100D8A947F3F0E26E4989F8ECE68BAE6983</vt:lpwstr>
  </property>
</Properties>
</file>