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7B258C-70A1-3C87-2E03-5E58E7C15BEF}" v="2252" dt="2026-07-17T09:23:06.85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04" y="2112184"/>
            <a:ext cx="8428736" cy="9587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157972" y="10774679"/>
            <a:ext cx="1214755" cy="1242060"/>
          </a:xfrm>
          <a:custGeom>
            <a:avLst/>
            <a:gdLst/>
            <a:ahLst/>
            <a:cxnLst/>
            <a:rect l="l" t="t" r="r" b="b"/>
            <a:pathLst>
              <a:path w="1214754" h="1242059">
                <a:moveTo>
                  <a:pt x="607314" y="0"/>
                </a:moveTo>
                <a:lnTo>
                  <a:pt x="559853" y="1868"/>
                </a:lnTo>
                <a:lnTo>
                  <a:pt x="513391" y="7381"/>
                </a:lnTo>
                <a:lnTo>
                  <a:pt x="468063" y="16401"/>
                </a:lnTo>
                <a:lnTo>
                  <a:pt x="424004" y="28790"/>
                </a:lnTo>
                <a:lnTo>
                  <a:pt x="381349" y="44409"/>
                </a:lnTo>
                <a:lnTo>
                  <a:pt x="340234" y="63121"/>
                </a:lnTo>
                <a:lnTo>
                  <a:pt x="300792" y="84788"/>
                </a:lnTo>
                <a:lnTo>
                  <a:pt x="263159" y="109270"/>
                </a:lnTo>
                <a:lnTo>
                  <a:pt x="227471" y="136432"/>
                </a:lnTo>
                <a:lnTo>
                  <a:pt x="193862" y="166133"/>
                </a:lnTo>
                <a:lnTo>
                  <a:pt x="162467" y="198237"/>
                </a:lnTo>
                <a:lnTo>
                  <a:pt x="133421" y="232605"/>
                </a:lnTo>
                <a:lnTo>
                  <a:pt x="106859" y="269100"/>
                </a:lnTo>
                <a:lnTo>
                  <a:pt x="82916" y="307582"/>
                </a:lnTo>
                <a:lnTo>
                  <a:pt x="61728" y="347915"/>
                </a:lnTo>
                <a:lnTo>
                  <a:pt x="43429" y="389959"/>
                </a:lnTo>
                <a:lnTo>
                  <a:pt x="28155" y="433578"/>
                </a:lnTo>
                <a:lnTo>
                  <a:pt x="16039" y="478632"/>
                </a:lnTo>
                <a:lnTo>
                  <a:pt x="7218" y="524984"/>
                </a:lnTo>
                <a:lnTo>
                  <a:pt x="1827" y="572496"/>
                </a:lnTo>
                <a:lnTo>
                  <a:pt x="0" y="621030"/>
                </a:lnTo>
                <a:lnTo>
                  <a:pt x="1827" y="669563"/>
                </a:lnTo>
                <a:lnTo>
                  <a:pt x="7218" y="717075"/>
                </a:lnTo>
                <a:lnTo>
                  <a:pt x="16039" y="763427"/>
                </a:lnTo>
                <a:lnTo>
                  <a:pt x="28155" y="808481"/>
                </a:lnTo>
                <a:lnTo>
                  <a:pt x="43429" y="852100"/>
                </a:lnTo>
                <a:lnTo>
                  <a:pt x="61728" y="894144"/>
                </a:lnTo>
                <a:lnTo>
                  <a:pt x="82916" y="934477"/>
                </a:lnTo>
                <a:lnTo>
                  <a:pt x="106859" y="972959"/>
                </a:lnTo>
                <a:lnTo>
                  <a:pt x="133421" y="1009454"/>
                </a:lnTo>
                <a:lnTo>
                  <a:pt x="162467" y="1043822"/>
                </a:lnTo>
                <a:lnTo>
                  <a:pt x="193862" y="1075926"/>
                </a:lnTo>
                <a:lnTo>
                  <a:pt x="227471" y="1105627"/>
                </a:lnTo>
                <a:lnTo>
                  <a:pt x="263159" y="1132789"/>
                </a:lnTo>
                <a:lnTo>
                  <a:pt x="300792" y="1157271"/>
                </a:lnTo>
                <a:lnTo>
                  <a:pt x="340234" y="1178938"/>
                </a:lnTo>
                <a:lnTo>
                  <a:pt x="381349" y="1197650"/>
                </a:lnTo>
                <a:lnTo>
                  <a:pt x="424004" y="1213269"/>
                </a:lnTo>
                <a:lnTo>
                  <a:pt x="468063" y="1225658"/>
                </a:lnTo>
                <a:lnTo>
                  <a:pt x="513391" y="1234678"/>
                </a:lnTo>
                <a:lnTo>
                  <a:pt x="559853" y="1240191"/>
                </a:lnTo>
                <a:lnTo>
                  <a:pt x="607314" y="1242060"/>
                </a:lnTo>
                <a:lnTo>
                  <a:pt x="654774" y="1240191"/>
                </a:lnTo>
                <a:lnTo>
                  <a:pt x="701236" y="1234678"/>
                </a:lnTo>
                <a:lnTo>
                  <a:pt x="746564" y="1225658"/>
                </a:lnTo>
                <a:lnTo>
                  <a:pt x="790623" y="1213269"/>
                </a:lnTo>
                <a:lnTo>
                  <a:pt x="833278" y="1197650"/>
                </a:lnTo>
                <a:lnTo>
                  <a:pt x="874393" y="1178938"/>
                </a:lnTo>
                <a:lnTo>
                  <a:pt x="913835" y="1157271"/>
                </a:lnTo>
                <a:lnTo>
                  <a:pt x="951468" y="1132789"/>
                </a:lnTo>
                <a:lnTo>
                  <a:pt x="987156" y="1105627"/>
                </a:lnTo>
                <a:lnTo>
                  <a:pt x="1020765" y="1075926"/>
                </a:lnTo>
                <a:lnTo>
                  <a:pt x="1052160" y="1043822"/>
                </a:lnTo>
                <a:lnTo>
                  <a:pt x="1081206" y="1009454"/>
                </a:lnTo>
                <a:lnTo>
                  <a:pt x="1107768" y="972959"/>
                </a:lnTo>
                <a:lnTo>
                  <a:pt x="1131711" y="934477"/>
                </a:lnTo>
                <a:lnTo>
                  <a:pt x="1152899" y="894144"/>
                </a:lnTo>
                <a:lnTo>
                  <a:pt x="1171198" y="852100"/>
                </a:lnTo>
                <a:lnTo>
                  <a:pt x="1186472" y="808481"/>
                </a:lnTo>
                <a:lnTo>
                  <a:pt x="1198588" y="763427"/>
                </a:lnTo>
                <a:lnTo>
                  <a:pt x="1207409" y="717075"/>
                </a:lnTo>
                <a:lnTo>
                  <a:pt x="1212800" y="669563"/>
                </a:lnTo>
                <a:lnTo>
                  <a:pt x="1214628" y="621030"/>
                </a:lnTo>
                <a:lnTo>
                  <a:pt x="1212800" y="572496"/>
                </a:lnTo>
                <a:lnTo>
                  <a:pt x="1207409" y="524984"/>
                </a:lnTo>
                <a:lnTo>
                  <a:pt x="1198588" y="478632"/>
                </a:lnTo>
                <a:lnTo>
                  <a:pt x="1186472" y="433578"/>
                </a:lnTo>
                <a:lnTo>
                  <a:pt x="1171198" y="389959"/>
                </a:lnTo>
                <a:lnTo>
                  <a:pt x="1152899" y="347915"/>
                </a:lnTo>
                <a:lnTo>
                  <a:pt x="1131711" y="307582"/>
                </a:lnTo>
                <a:lnTo>
                  <a:pt x="1107768" y="269100"/>
                </a:lnTo>
                <a:lnTo>
                  <a:pt x="1081206" y="232605"/>
                </a:lnTo>
                <a:lnTo>
                  <a:pt x="1052160" y="198237"/>
                </a:lnTo>
                <a:lnTo>
                  <a:pt x="1020765" y="166133"/>
                </a:lnTo>
                <a:lnTo>
                  <a:pt x="987156" y="136432"/>
                </a:lnTo>
                <a:lnTo>
                  <a:pt x="951468" y="109270"/>
                </a:lnTo>
                <a:lnTo>
                  <a:pt x="913835" y="84788"/>
                </a:lnTo>
                <a:lnTo>
                  <a:pt x="874393" y="63121"/>
                </a:lnTo>
                <a:lnTo>
                  <a:pt x="833278" y="44409"/>
                </a:lnTo>
                <a:lnTo>
                  <a:pt x="790623" y="28790"/>
                </a:lnTo>
                <a:lnTo>
                  <a:pt x="746564" y="16401"/>
                </a:lnTo>
                <a:lnTo>
                  <a:pt x="701236" y="7381"/>
                </a:lnTo>
                <a:lnTo>
                  <a:pt x="654774" y="1868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337804" y="1097584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1834" y="-130075"/>
            <a:ext cx="4477384" cy="1488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hyperlink" Target="https://chosenhillschool.co.uk/home/curriculum/curriculum-information/year-9-mathematics-foundation/" TargetMode="External"/><Relationship Id="rId12" Type="http://schemas.openxmlformats.org/officeDocument/2006/relationships/image" Target="../media/image9.png"/><Relationship Id="rId2" Type="http://schemas.openxmlformats.org/officeDocument/2006/relationships/hyperlink" Target="https://chosenhillschool.co.uk/home/curriculum/curriculum-information/year-7-mathematics-foundation/" TargetMode="Externa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hyperlink" Target="https://chosenhillschool.co.uk/home/curriculum/curriculum-information/year-8-mathematics-foundation/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89530" y="11256353"/>
            <a:ext cx="5403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Year</a:t>
            </a:r>
            <a:r>
              <a:rPr sz="1600" b="1" u="heavy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b="1" u="heavy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437632" y="8606028"/>
            <a:ext cx="1214755" cy="1240790"/>
            <a:chOff x="5437632" y="8606028"/>
            <a:chExt cx="1214755" cy="1240790"/>
          </a:xfrm>
        </p:grpSpPr>
        <p:sp>
          <p:nvSpPr>
            <p:cNvPr id="5" name="object 5">
              <a:hlinkClick r:id="rId4"/>
            </p:cNvPr>
            <p:cNvSpPr/>
            <p:nvPr/>
          </p:nvSpPr>
          <p:spPr>
            <a:xfrm>
              <a:off x="5437632" y="8606028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90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hlinkClick r:id="rId4"/>
            </p:cNvPr>
            <p:cNvSpPr/>
            <p:nvPr/>
          </p:nvSpPr>
          <p:spPr>
            <a:xfrm>
              <a:off x="5617464" y="8805672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768898" y="9087205"/>
            <a:ext cx="5403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Year</a:t>
            </a:r>
            <a:r>
              <a:rPr sz="16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6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253616" y="9315836"/>
            <a:ext cx="5257165" cy="2540635"/>
            <a:chOff x="2253616" y="9315836"/>
            <a:chExt cx="5257165" cy="2540635"/>
          </a:xfrm>
        </p:grpSpPr>
        <p:sp>
          <p:nvSpPr>
            <p:cNvPr id="9" name="object 9"/>
            <p:cNvSpPr/>
            <p:nvPr/>
          </p:nvSpPr>
          <p:spPr>
            <a:xfrm>
              <a:off x="2339340" y="9401557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3616" y="9315836"/>
              <a:ext cx="171450" cy="1714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424928" y="1160068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39204" y="1151496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66004" y="109697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80280" y="1110886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4865" marR="5080" indent="-812800">
              <a:lnSpc>
                <a:spcPct val="100000"/>
              </a:lnSpc>
              <a:spcBef>
                <a:spcPts val="100"/>
              </a:spcBef>
            </a:pPr>
            <a:r>
              <a:rPr dirty="0"/>
              <a:t>KS3</a:t>
            </a:r>
            <a:r>
              <a:rPr spc="-90" dirty="0"/>
              <a:t> </a:t>
            </a:r>
            <a:r>
              <a:rPr spc="-10" dirty="0"/>
              <a:t>Mathematics: Foundation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033223" y="11848162"/>
            <a:ext cx="808355" cy="62773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lang="en-US" sz="1000" b="1" spc="-1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Four operations with directed </a:t>
            </a:r>
            <a:r>
              <a:rPr lang="en-US" sz="1000" b="1" spc="-1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number</a:t>
            </a:r>
            <a:endParaRPr lang="en-US" sz="1000" b="1" spc="-1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50474" y="10563130"/>
            <a:ext cx="681990" cy="62773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24765" marR="5080" indent="-12700"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Understand and use algebraic notation</a:t>
            </a:r>
            <a:endParaRPr sz="1000" b="1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46348" y="11848289"/>
            <a:ext cx="681990" cy="62773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 indent="635" algn="ctr">
              <a:spcBef>
                <a:spcPts val="95"/>
              </a:spcBef>
            </a:pPr>
            <a:r>
              <a:rPr lang="en-US" sz="1000" b="1" dirty="0">
                <a:latin typeface="Calibri"/>
                <a:cs typeface="Calibri"/>
              </a:rPr>
              <a:t>Number </a:t>
            </a:r>
            <a:r>
              <a:rPr lang="en-US" sz="1000" b="1">
                <a:latin typeface="Calibri"/>
                <a:cs typeface="Calibri"/>
              </a:rPr>
              <a:t>types factors/multiples etc.</a:t>
            </a:r>
            <a:endParaRPr sz="1000" b="1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25249" y="10571099"/>
            <a:ext cx="13087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5811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Fractions,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Decimal </a:t>
            </a:r>
            <a:r>
              <a:rPr sz="1000" b="1" dirty="0">
                <a:latin typeface="Calibri"/>
                <a:cs typeface="Calibri"/>
              </a:rPr>
              <a:t>Percentage,</a:t>
            </a:r>
            <a:r>
              <a:rPr sz="1000" b="1" spc="-5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Equivalence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86296" y="10650642"/>
            <a:ext cx="1435735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 indent="121920">
              <a:spcBef>
                <a:spcPts val="95"/>
              </a:spcBef>
            </a:pPr>
            <a:r>
              <a:rPr lang="en-US" sz="1000" b="1" dirty="0">
                <a:latin typeface="Calibri"/>
                <a:cs typeface="Calibri"/>
              </a:rPr>
              <a:t>Order of operations and </a:t>
            </a:r>
            <a:r>
              <a:rPr lang="en-US" sz="1000" b="1" dirty="0" err="1">
                <a:latin typeface="Calibri"/>
                <a:cs typeface="Calibri"/>
              </a:rPr>
              <a:t>maths</a:t>
            </a:r>
            <a:r>
              <a:rPr lang="en-US" sz="1000" b="1" dirty="0">
                <a:latin typeface="Calibri"/>
                <a:cs typeface="Calibri"/>
              </a:rPr>
              <a:t> challenge exploring</a:t>
            </a:r>
            <a:endParaRPr sz="1000" b="1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50188" y="9199244"/>
            <a:ext cx="410845" cy="2164715"/>
            <a:chOff x="750188" y="9199244"/>
            <a:chExt cx="410845" cy="2164715"/>
          </a:xfrm>
        </p:grpSpPr>
        <p:sp>
          <p:nvSpPr>
            <p:cNvPr id="22" name="object 22"/>
            <p:cNvSpPr/>
            <p:nvPr/>
          </p:nvSpPr>
          <p:spPr>
            <a:xfrm>
              <a:off x="778763" y="11099294"/>
              <a:ext cx="142875" cy="235585"/>
            </a:xfrm>
            <a:custGeom>
              <a:avLst/>
              <a:gdLst/>
              <a:ahLst/>
              <a:cxnLst/>
              <a:rect l="l" t="t" r="r" b="b"/>
              <a:pathLst>
                <a:path w="142875" h="235584">
                  <a:moveTo>
                    <a:pt x="0" y="235496"/>
                  </a:moveTo>
                  <a:lnTo>
                    <a:pt x="142862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5903" y="11013571"/>
              <a:ext cx="171450" cy="1714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8393" y="9199244"/>
              <a:ext cx="302336" cy="28926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568606" y="10682844"/>
            <a:ext cx="1149985" cy="332783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265430" marR="5080" indent="-253365"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Problem solving with</a:t>
            </a:r>
            <a:endParaRPr lang="en-US" sz="1000" b="1" spc="-10" dirty="0">
              <a:latin typeface="Calibri"/>
              <a:cs typeface="Calibri"/>
            </a:endParaRPr>
          </a:p>
          <a:p>
            <a:pPr marL="265430" marR="5080" indent="-253365"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All operations</a:t>
            </a:r>
            <a:endParaRPr lang="en-US" sz="1000" b="1" spc="-1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38896" y="10204830"/>
            <a:ext cx="2945130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Forming and solving equations then assessment 2</a:t>
            </a:r>
            <a:endParaRPr sz="1000" b="1" dirty="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564073" y="8760487"/>
            <a:ext cx="5328920" cy="3077845"/>
            <a:chOff x="2659000" y="8774048"/>
            <a:chExt cx="5328920" cy="3077845"/>
          </a:xfrm>
        </p:grpSpPr>
        <p:sp>
          <p:nvSpPr>
            <p:cNvPr id="28" name="object 28"/>
            <p:cNvSpPr/>
            <p:nvPr/>
          </p:nvSpPr>
          <p:spPr>
            <a:xfrm>
              <a:off x="6790944" y="109697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705219" y="1110886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901939" y="109697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816216" y="1110886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192012" y="11596117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106288" y="1151039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29"/>
                  </a:lnTo>
                  <a:lnTo>
                    <a:pt x="25114" y="25096"/>
                  </a:lnTo>
                  <a:lnTo>
                    <a:pt x="6738" y="52344"/>
                  </a:lnTo>
                  <a:lnTo>
                    <a:pt x="0" y="85712"/>
                  </a:lnTo>
                  <a:lnTo>
                    <a:pt x="6734" y="119080"/>
                  </a:lnTo>
                  <a:lnTo>
                    <a:pt x="25101" y="146330"/>
                  </a:lnTo>
                  <a:lnTo>
                    <a:pt x="52345" y="164706"/>
                  </a:lnTo>
                  <a:lnTo>
                    <a:pt x="85712" y="171450"/>
                  </a:lnTo>
                  <a:lnTo>
                    <a:pt x="119082" y="164713"/>
                  </a:lnTo>
                  <a:lnTo>
                    <a:pt x="146335" y="146342"/>
                  </a:lnTo>
                  <a:lnTo>
                    <a:pt x="164711" y="119093"/>
                  </a:lnTo>
                  <a:lnTo>
                    <a:pt x="171450" y="85725"/>
                  </a:lnTo>
                  <a:lnTo>
                    <a:pt x="164715" y="52356"/>
                  </a:lnTo>
                  <a:lnTo>
                    <a:pt x="146348" y="25107"/>
                  </a:lnTo>
                  <a:lnTo>
                    <a:pt x="119104" y="6736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744724" y="882700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659000" y="896611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034027" y="941984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48304" y="9334124"/>
              <a:ext cx="171450" cy="17145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642104" y="880262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56380" y="894173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630494" y="9667750"/>
            <a:ext cx="1415415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Geometric notation and reasoning</a:t>
            </a:r>
            <a:endParaRPr sz="1000" b="1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219830" y="8650927"/>
            <a:ext cx="1076325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Additon/</a:t>
            </a:r>
            <a:r>
              <a:rPr lang="en-US" sz="1000" b="1" err="1">
                <a:latin typeface="Calibri"/>
                <a:cs typeface="Calibri"/>
              </a:rPr>
              <a:t>subtractio</a:t>
            </a:r>
            <a:r>
              <a:rPr lang="en-US" sz="1000" b="1">
                <a:latin typeface="Calibri"/>
                <a:cs typeface="Calibri"/>
              </a:rPr>
              <a:t>n fractions</a:t>
            </a:r>
            <a:endParaRPr sz="1000" b="1" dirty="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157846" y="9334124"/>
            <a:ext cx="171450" cy="381000"/>
            <a:chOff x="7157846" y="9334124"/>
            <a:chExt cx="171450" cy="381000"/>
          </a:xfrm>
        </p:grpSpPr>
        <p:sp>
          <p:nvSpPr>
            <p:cNvPr id="43" name="object 43"/>
            <p:cNvSpPr/>
            <p:nvPr/>
          </p:nvSpPr>
          <p:spPr>
            <a:xfrm>
              <a:off x="7243571" y="941984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57846" y="9334124"/>
              <a:ext cx="171450" cy="171450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4205775" y="8157438"/>
            <a:ext cx="740410" cy="62773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 dirty="0">
                <a:latin typeface="Calibri"/>
                <a:cs typeface="Calibri"/>
              </a:rPr>
              <a:t>Averages then </a:t>
            </a:r>
            <a:r>
              <a:rPr lang="en-US" sz="1000" b="1" spc="-10">
                <a:latin typeface="Calibri"/>
                <a:cs typeface="Calibri"/>
              </a:rPr>
              <a:t>constructions</a:t>
            </a:r>
            <a:r>
              <a:rPr lang="en-US" sz="1000" b="1" spc="-10" dirty="0">
                <a:latin typeface="Calibri"/>
                <a:cs typeface="Calibri"/>
              </a:rPr>
              <a:t> and Loci</a:t>
            </a:r>
            <a:endParaRPr sz="1000" b="1" spc="-10" dirty="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800509" y="4806127"/>
            <a:ext cx="5150485" cy="4890770"/>
            <a:chOff x="2392679" y="4223003"/>
            <a:chExt cx="5150485" cy="4890770"/>
          </a:xfrm>
        </p:grpSpPr>
        <p:sp>
          <p:nvSpPr>
            <p:cNvPr id="47" name="object 47"/>
            <p:cNvSpPr/>
            <p:nvPr/>
          </p:nvSpPr>
          <p:spPr>
            <a:xfrm>
              <a:off x="7456932" y="880262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392680" y="4223003"/>
              <a:ext cx="5150485" cy="4890770"/>
            </a:xfrm>
            <a:custGeom>
              <a:avLst/>
              <a:gdLst/>
              <a:ahLst/>
              <a:cxnLst/>
              <a:rect l="l" t="t" r="r" b="b"/>
              <a:pathLst>
                <a:path w="5150484" h="4890770">
                  <a:moveTo>
                    <a:pt x="1216152" y="620268"/>
                  </a:moveTo>
                  <a:lnTo>
                    <a:pt x="1214310" y="571804"/>
                  </a:lnTo>
                  <a:lnTo>
                    <a:pt x="1208913" y="524344"/>
                  </a:lnTo>
                  <a:lnTo>
                    <a:pt x="1200086" y="478053"/>
                  </a:lnTo>
                  <a:lnTo>
                    <a:pt x="1187958" y="433057"/>
                  </a:lnTo>
                  <a:lnTo>
                    <a:pt x="1172667" y="389483"/>
                  </a:lnTo>
                  <a:lnTo>
                    <a:pt x="1154341" y="347497"/>
                  </a:lnTo>
                  <a:lnTo>
                    <a:pt x="1133119" y="307213"/>
                  </a:lnTo>
                  <a:lnTo>
                    <a:pt x="1109154" y="268770"/>
                  </a:lnTo>
                  <a:lnTo>
                    <a:pt x="1082560" y="232321"/>
                  </a:lnTo>
                  <a:lnTo>
                    <a:pt x="1053477" y="198005"/>
                  </a:lnTo>
                  <a:lnTo>
                    <a:pt x="1022045" y="165938"/>
                  </a:lnTo>
                  <a:lnTo>
                    <a:pt x="988390" y="136271"/>
                  </a:lnTo>
                  <a:lnTo>
                    <a:pt x="952652" y="109143"/>
                  </a:lnTo>
                  <a:lnTo>
                    <a:pt x="914971" y="84683"/>
                  </a:lnTo>
                  <a:lnTo>
                    <a:pt x="875487" y="63055"/>
                  </a:lnTo>
                  <a:lnTo>
                    <a:pt x="834313" y="44361"/>
                  </a:lnTo>
                  <a:lnTo>
                    <a:pt x="791603" y="28765"/>
                  </a:lnTo>
                  <a:lnTo>
                    <a:pt x="747496" y="16383"/>
                  </a:lnTo>
                  <a:lnTo>
                    <a:pt x="702106" y="7378"/>
                  </a:lnTo>
                  <a:lnTo>
                    <a:pt x="655586" y="1866"/>
                  </a:lnTo>
                  <a:lnTo>
                    <a:pt x="608076" y="0"/>
                  </a:lnTo>
                  <a:lnTo>
                    <a:pt x="560552" y="1866"/>
                  </a:lnTo>
                  <a:lnTo>
                    <a:pt x="514032" y="7378"/>
                  </a:lnTo>
                  <a:lnTo>
                    <a:pt x="468642" y="16383"/>
                  </a:lnTo>
                  <a:lnTo>
                    <a:pt x="424535" y="28765"/>
                  </a:lnTo>
                  <a:lnTo>
                    <a:pt x="381825" y="44361"/>
                  </a:lnTo>
                  <a:lnTo>
                    <a:pt x="340652" y="63055"/>
                  </a:lnTo>
                  <a:lnTo>
                    <a:pt x="301167" y="84683"/>
                  </a:lnTo>
                  <a:lnTo>
                    <a:pt x="263486" y="109143"/>
                  </a:lnTo>
                  <a:lnTo>
                    <a:pt x="227749" y="136271"/>
                  </a:lnTo>
                  <a:lnTo>
                    <a:pt x="194094" y="165938"/>
                  </a:lnTo>
                  <a:lnTo>
                    <a:pt x="162661" y="198005"/>
                  </a:lnTo>
                  <a:lnTo>
                    <a:pt x="133578" y="232321"/>
                  </a:lnTo>
                  <a:lnTo>
                    <a:pt x="106984" y="268770"/>
                  </a:lnTo>
                  <a:lnTo>
                    <a:pt x="83019" y="307213"/>
                  </a:lnTo>
                  <a:lnTo>
                    <a:pt x="61798" y="347497"/>
                  </a:lnTo>
                  <a:lnTo>
                    <a:pt x="43472" y="389483"/>
                  </a:lnTo>
                  <a:lnTo>
                    <a:pt x="28181" y="433057"/>
                  </a:lnTo>
                  <a:lnTo>
                    <a:pt x="16052" y="478053"/>
                  </a:lnTo>
                  <a:lnTo>
                    <a:pt x="7226" y="524344"/>
                  </a:lnTo>
                  <a:lnTo>
                    <a:pt x="1828" y="571804"/>
                  </a:lnTo>
                  <a:lnTo>
                    <a:pt x="0" y="620268"/>
                  </a:lnTo>
                  <a:lnTo>
                    <a:pt x="1828" y="668743"/>
                  </a:lnTo>
                  <a:lnTo>
                    <a:pt x="7226" y="716203"/>
                  </a:lnTo>
                  <a:lnTo>
                    <a:pt x="16052" y="762495"/>
                  </a:lnTo>
                  <a:lnTo>
                    <a:pt x="28181" y="807491"/>
                  </a:lnTo>
                  <a:lnTo>
                    <a:pt x="43472" y="851065"/>
                  </a:lnTo>
                  <a:lnTo>
                    <a:pt x="61798" y="893051"/>
                  </a:lnTo>
                  <a:lnTo>
                    <a:pt x="83019" y="933335"/>
                  </a:lnTo>
                  <a:lnTo>
                    <a:pt x="106984" y="971778"/>
                  </a:lnTo>
                  <a:lnTo>
                    <a:pt x="133578" y="1008227"/>
                  </a:lnTo>
                  <a:lnTo>
                    <a:pt x="162661" y="1042543"/>
                  </a:lnTo>
                  <a:lnTo>
                    <a:pt x="194094" y="1074610"/>
                  </a:lnTo>
                  <a:lnTo>
                    <a:pt x="227749" y="1104277"/>
                  </a:lnTo>
                  <a:lnTo>
                    <a:pt x="263486" y="1131404"/>
                  </a:lnTo>
                  <a:lnTo>
                    <a:pt x="301167" y="1155852"/>
                  </a:lnTo>
                  <a:lnTo>
                    <a:pt x="340652" y="1177493"/>
                  </a:lnTo>
                  <a:lnTo>
                    <a:pt x="381825" y="1196187"/>
                  </a:lnTo>
                  <a:lnTo>
                    <a:pt x="424535" y="1211783"/>
                  </a:lnTo>
                  <a:lnTo>
                    <a:pt x="468642" y="1224165"/>
                  </a:lnTo>
                  <a:lnTo>
                    <a:pt x="514032" y="1233170"/>
                  </a:lnTo>
                  <a:lnTo>
                    <a:pt x="560552" y="1238681"/>
                  </a:lnTo>
                  <a:lnTo>
                    <a:pt x="608076" y="1240536"/>
                  </a:lnTo>
                  <a:lnTo>
                    <a:pt x="655586" y="1238681"/>
                  </a:lnTo>
                  <a:lnTo>
                    <a:pt x="702106" y="1233170"/>
                  </a:lnTo>
                  <a:lnTo>
                    <a:pt x="747496" y="1224165"/>
                  </a:lnTo>
                  <a:lnTo>
                    <a:pt x="791603" y="1211783"/>
                  </a:lnTo>
                  <a:lnTo>
                    <a:pt x="834313" y="1196187"/>
                  </a:lnTo>
                  <a:lnTo>
                    <a:pt x="875487" y="1177493"/>
                  </a:lnTo>
                  <a:lnTo>
                    <a:pt x="914971" y="1155852"/>
                  </a:lnTo>
                  <a:lnTo>
                    <a:pt x="952652" y="1131404"/>
                  </a:lnTo>
                  <a:lnTo>
                    <a:pt x="988390" y="1104277"/>
                  </a:lnTo>
                  <a:lnTo>
                    <a:pt x="1022045" y="1074610"/>
                  </a:lnTo>
                  <a:lnTo>
                    <a:pt x="1053477" y="1042543"/>
                  </a:lnTo>
                  <a:lnTo>
                    <a:pt x="1082560" y="1008227"/>
                  </a:lnTo>
                  <a:lnTo>
                    <a:pt x="1109154" y="971778"/>
                  </a:lnTo>
                  <a:lnTo>
                    <a:pt x="1133119" y="933335"/>
                  </a:lnTo>
                  <a:lnTo>
                    <a:pt x="1154341" y="893051"/>
                  </a:lnTo>
                  <a:lnTo>
                    <a:pt x="1172667" y="851065"/>
                  </a:lnTo>
                  <a:lnTo>
                    <a:pt x="1187958" y="807491"/>
                  </a:lnTo>
                  <a:lnTo>
                    <a:pt x="1200086" y="762495"/>
                  </a:lnTo>
                  <a:lnTo>
                    <a:pt x="1208913" y="716203"/>
                  </a:lnTo>
                  <a:lnTo>
                    <a:pt x="1214310" y="668743"/>
                  </a:lnTo>
                  <a:lnTo>
                    <a:pt x="1216152" y="620268"/>
                  </a:lnTo>
                  <a:close/>
                </a:path>
                <a:path w="5150484" h="4890770">
                  <a:moveTo>
                    <a:pt x="5149977" y="4804461"/>
                  </a:moveTo>
                  <a:lnTo>
                    <a:pt x="5143233" y="4771085"/>
                  </a:lnTo>
                  <a:lnTo>
                    <a:pt x="5124856" y="4743843"/>
                  </a:lnTo>
                  <a:lnTo>
                    <a:pt x="5097602" y="4725467"/>
                  </a:lnTo>
                  <a:lnTo>
                    <a:pt x="5064239" y="4718736"/>
                  </a:lnTo>
                  <a:lnTo>
                    <a:pt x="5030863" y="4725479"/>
                  </a:lnTo>
                  <a:lnTo>
                    <a:pt x="5003622" y="4743856"/>
                  </a:lnTo>
                  <a:lnTo>
                    <a:pt x="4985258" y="4771098"/>
                  </a:lnTo>
                  <a:lnTo>
                    <a:pt x="4978527" y="4804473"/>
                  </a:lnTo>
                  <a:lnTo>
                    <a:pt x="4985258" y="4837836"/>
                  </a:lnTo>
                  <a:lnTo>
                    <a:pt x="5003635" y="4865090"/>
                  </a:lnTo>
                  <a:lnTo>
                    <a:pt x="5030889" y="4883455"/>
                  </a:lnTo>
                  <a:lnTo>
                    <a:pt x="5064264" y="4890186"/>
                  </a:lnTo>
                  <a:lnTo>
                    <a:pt x="5097627" y="4883442"/>
                  </a:lnTo>
                  <a:lnTo>
                    <a:pt x="5124869" y="4865078"/>
                  </a:lnTo>
                  <a:lnTo>
                    <a:pt x="5143233" y="4837823"/>
                  </a:lnTo>
                  <a:lnTo>
                    <a:pt x="5149977" y="4804461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hlinkClick r:id="rId7"/>
            </p:cNvPr>
            <p:cNvSpPr/>
            <p:nvPr/>
          </p:nvSpPr>
          <p:spPr>
            <a:xfrm>
              <a:off x="2574035" y="442264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323972" y="9679204"/>
            <a:ext cx="1393190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Assessment 3 then sets and probab</a:t>
            </a:r>
            <a:r>
              <a:rPr lang="en-US" sz="1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ility</a:t>
            </a:r>
            <a:endParaRPr lang="en-US" sz="10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724873" y="4608271"/>
            <a:ext cx="540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Year</a:t>
            </a:r>
            <a:r>
              <a:rPr sz="1600" b="1" u="sng" spc="-6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600" b="1" u="sng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9</a:t>
            </a:r>
            <a:r>
              <a:rPr sz="1600" b="1" u="none" spc="-5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 </a:t>
            </a:r>
            <a:r>
              <a:rPr sz="1600" b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1058799" y="6603872"/>
            <a:ext cx="6676390" cy="3787140"/>
            <a:chOff x="1058799" y="6603872"/>
            <a:chExt cx="6676390" cy="3787140"/>
          </a:xfrm>
        </p:grpSpPr>
        <p:sp>
          <p:nvSpPr>
            <p:cNvPr id="53" name="object 53"/>
            <p:cNvSpPr/>
            <p:nvPr/>
          </p:nvSpPr>
          <p:spPr>
            <a:xfrm>
              <a:off x="1144517" y="10302239"/>
              <a:ext cx="184785" cy="2540"/>
            </a:xfrm>
            <a:custGeom>
              <a:avLst/>
              <a:gdLst/>
              <a:ahLst/>
              <a:cxnLst/>
              <a:rect l="l" t="t" r="r" b="b"/>
              <a:pathLst>
                <a:path w="184784" h="2540">
                  <a:moveTo>
                    <a:pt x="184302" y="0"/>
                  </a:moveTo>
                  <a:lnTo>
                    <a:pt x="0" y="2501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58799" y="10219011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37" y="0"/>
                  </a:moveTo>
                  <a:lnTo>
                    <a:pt x="52367" y="6736"/>
                  </a:lnTo>
                  <a:lnTo>
                    <a:pt x="25114" y="25107"/>
                  </a:lnTo>
                  <a:lnTo>
                    <a:pt x="6738" y="52356"/>
                  </a:lnTo>
                  <a:lnTo>
                    <a:pt x="0" y="85724"/>
                  </a:lnTo>
                  <a:lnTo>
                    <a:pt x="6734" y="119093"/>
                  </a:lnTo>
                  <a:lnTo>
                    <a:pt x="25101" y="146342"/>
                  </a:lnTo>
                  <a:lnTo>
                    <a:pt x="52345" y="164713"/>
                  </a:lnTo>
                  <a:lnTo>
                    <a:pt x="85712" y="171449"/>
                  </a:lnTo>
                  <a:lnTo>
                    <a:pt x="119082" y="164720"/>
                  </a:lnTo>
                  <a:lnTo>
                    <a:pt x="146335" y="146353"/>
                  </a:lnTo>
                  <a:lnTo>
                    <a:pt x="164711" y="119105"/>
                  </a:lnTo>
                  <a:lnTo>
                    <a:pt x="171450" y="85737"/>
                  </a:lnTo>
                  <a:lnTo>
                    <a:pt x="164715" y="52369"/>
                  </a:lnTo>
                  <a:lnTo>
                    <a:pt x="146348" y="25119"/>
                  </a:lnTo>
                  <a:lnTo>
                    <a:pt x="119104" y="6743"/>
                  </a:lnTo>
                  <a:lnTo>
                    <a:pt x="85737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648955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3230" y="7205094"/>
              <a:ext cx="171450" cy="171450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7141464" y="663244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055740" y="677155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817530" y="9695191"/>
            <a:ext cx="828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Ratio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Scale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726617" y="8598867"/>
            <a:ext cx="11772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Multiplicative</a:t>
            </a:r>
            <a:r>
              <a:rPr sz="1000" b="1" spc="7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Change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188662" y="9454596"/>
            <a:ext cx="866775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 indent="2540">
              <a:spcBef>
                <a:spcPts val="95"/>
              </a:spcBef>
            </a:pPr>
            <a:r>
              <a:rPr lang="en-US" sz="1000" b="1" dirty="0">
                <a:latin typeface="Calibri"/>
                <a:cs typeface="Calibri"/>
              </a:rPr>
              <a:t>Coordinates and </a:t>
            </a:r>
            <a:r>
              <a:rPr lang="en-US" sz="1000" b="1">
                <a:latin typeface="Calibri"/>
                <a:cs typeface="Calibri"/>
              </a:rPr>
              <a:t>graphs</a:t>
            </a:r>
            <a:endParaRPr sz="1000" b="1" dirty="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192023" y="2045207"/>
            <a:ext cx="6501765" cy="5521325"/>
            <a:chOff x="192023" y="2045207"/>
            <a:chExt cx="6501765" cy="5521325"/>
          </a:xfrm>
        </p:grpSpPr>
        <p:sp>
          <p:nvSpPr>
            <p:cNvPr id="63" name="object 63"/>
            <p:cNvSpPr/>
            <p:nvPr/>
          </p:nvSpPr>
          <p:spPr>
            <a:xfrm>
              <a:off x="6608064" y="72710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22340" y="7185282"/>
              <a:ext cx="171450" cy="17145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92023" y="204520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73379" y="2246375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19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7487003" y="7831459"/>
            <a:ext cx="664210" cy="62773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 dirty="0">
                <a:latin typeface="Calibri"/>
                <a:cs typeface="Calibri"/>
              </a:rPr>
              <a:t>Measures and all about </a:t>
            </a:r>
            <a:r>
              <a:rPr lang="en-US" sz="1000" b="1" spc="-10">
                <a:latin typeface="Calibri"/>
                <a:cs typeface="Calibri"/>
              </a:rPr>
              <a:t>fractions</a:t>
            </a:r>
            <a:endParaRPr sz="1000" b="1" spc="-10" dirty="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72147" y="2430602"/>
            <a:ext cx="6426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5348860" y="6613017"/>
            <a:ext cx="654685" cy="955040"/>
            <a:chOff x="5348860" y="6613017"/>
            <a:chExt cx="654685" cy="955040"/>
          </a:xfrm>
        </p:grpSpPr>
        <p:sp>
          <p:nvSpPr>
            <p:cNvPr id="70" name="object 70"/>
            <p:cNvSpPr/>
            <p:nvPr/>
          </p:nvSpPr>
          <p:spPr>
            <a:xfrm>
              <a:off x="5917692" y="664159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831968" y="678070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434584" y="727252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48860" y="7186807"/>
              <a:ext cx="171450" cy="171450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8465553" y="6766107"/>
            <a:ext cx="1001394" cy="640560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 indent="114300"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Collecting</a:t>
            </a:r>
            <a:r>
              <a:rPr sz="1000" b="1" spc="-5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Representing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Data</a:t>
            </a:r>
            <a:r>
              <a:rPr lang="en-US" sz="1000" b="1" spc="-20" dirty="0">
                <a:latin typeface="Calibri"/>
                <a:cs typeface="Calibri"/>
              </a:rPr>
              <a:t> and </a:t>
            </a:r>
            <a:r>
              <a:rPr lang="en-US" sz="1000" b="1" spc="-20" dirty="0" err="1">
                <a:latin typeface="Calibri"/>
                <a:cs typeface="Calibri"/>
              </a:rPr>
              <a:t>scattergraphs</a:t>
            </a:r>
            <a:endParaRPr sz="1000" b="1" spc="-20" dirty="0" err="1">
              <a:latin typeface="Calibri"/>
              <a:cs typeface="Calibri"/>
            </a:endParaRPr>
          </a:p>
          <a:p>
            <a:pPr marL="12700" marR="5080" indent="114300">
              <a:spcBef>
                <a:spcPts val="95"/>
              </a:spcBef>
            </a:pPr>
            <a:endParaRPr lang="en-US" sz="1000" b="1" spc="-20" dirty="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475226" y="7550938"/>
            <a:ext cx="3638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Tables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229786" y="7580158"/>
            <a:ext cx="776605" cy="935513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 indent="2540" algn="ctr"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Brackets, </a:t>
            </a:r>
            <a:r>
              <a:rPr sz="1000" b="1" dirty="0">
                <a:latin typeface="Calibri"/>
                <a:cs typeface="Calibri"/>
              </a:rPr>
              <a:t>Equations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Inequalities</a:t>
            </a:r>
            <a:r>
              <a:rPr lang="en-US" sz="1000" b="1" spc="-10" dirty="0">
                <a:latin typeface="Calibri"/>
                <a:cs typeface="Calibri"/>
              </a:rPr>
              <a:t>, expanding and </a:t>
            </a:r>
            <a:r>
              <a:rPr lang="en-US" sz="1000" b="1" spc="-10" dirty="0" err="1">
                <a:latin typeface="Calibri"/>
                <a:cs typeface="Calibri"/>
              </a:rPr>
              <a:t>factorising</a:t>
            </a:r>
            <a:endParaRPr sz="1000" dirty="0" err="1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249852" y="7554227"/>
            <a:ext cx="3949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Indices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1660779" y="5033394"/>
            <a:ext cx="302260" cy="321945"/>
            <a:chOff x="1660779" y="5033394"/>
            <a:chExt cx="302260" cy="321945"/>
          </a:xfrm>
        </p:grpSpPr>
        <p:sp>
          <p:nvSpPr>
            <p:cNvPr id="79" name="object 79"/>
            <p:cNvSpPr/>
            <p:nvPr/>
          </p:nvSpPr>
          <p:spPr>
            <a:xfrm>
              <a:off x="1746504" y="5119114"/>
              <a:ext cx="187960" cy="207645"/>
            </a:xfrm>
            <a:custGeom>
              <a:avLst/>
              <a:gdLst/>
              <a:ahLst/>
              <a:cxnLst/>
              <a:rect l="l" t="t" r="r" b="b"/>
              <a:pathLst>
                <a:path w="187960" h="207645">
                  <a:moveTo>
                    <a:pt x="187566" y="207264"/>
                  </a:moveTo>
                  <a:lnTo>
                    <a:pt x="0" y="0"/>
                  </a:lnTo>
                </a:path>
              </a:pathLst>
            </a:custGeom>
            <a:ln w="57149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0779" y="5033394"/>
              <a:ext cx="171450" cy="171450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4525810" y="6245933"/>
            <a:ext cx="733425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44450" marR="5080" indent="-31750">
              <a:spcBef>
                <a:spcPts val="95"/>
              </a:spcBef>
            </a:pPr>
            <a:r>
              <a:rPr lang="en-US" sz="1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Standard form</a:t>
            </a:r>
            <a:endParaRPr lang="en-US" sz="10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5472304" y="4427601"/>
            <a:ext cx="171450" cy="339725"/>
            <a:chOff x="5472304" y="4427601"/>
            <a:chExt cx="171450" cy="339725"/>
          </a:xfrm>
        </p:grpSpPr>
        <p:sp>
          <p:nvSpPr>
            <p:cNvPr id="83" name="object 83"/>
            <p:cNvSpPr/>
            <p:nvPr/>
          </p:nvSpPr>
          <p:spPr>
            <a:xfrm>
              <a:off x="5558028" y="445617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472304" y="459528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3861308" y="7682767"/>
            <a:ext cx="750193" cy="47384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14300" marR="5080" indent="-102235">
              <a:spcBef>
                <a:spcPts val="95"/>
              </a:spcBef>
            </a:pPr>
            <a:r>
              <a:rPr lang="en-US" sz="1000" b="1" spc="-10" dirty="0">
                <a:latin typeface="Calibri"/>
                <a:cs typeface="Calibri"/>
              </a:rPr>
              <a:t>Assessment </a:t>
            </a:r>
            <a:r>
              <a:rPr lang="en-US" sz="1000" b="1" spc="-10" dirty="0" err="1">
                <a:latin typeface="Calibri"/>
                <a:cs typeface="Calibri"/>
              </a:rPr>
              <a:t>Maths</a:t>
            </a:r>
            <a:r>
              <a:rPr lang="en-US" sz="1000" b="1" spc="-10" dirty="0">
                <a:latin typeface="Calibri"/>
                <a:cs typeface="Calibri"/>
              </a:rPr>
              <a:t> challenge</a:t>
            </a:r>
            <a:endParaRPr sz="1000" b="1" spc="-10" dirty="0">
              <a:latin typeface="Calibri"/>
              <a:cs typeface="Calibri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3862960" y="4975482"/>
            <a:ext cx="171450" cy="381000"/>
            <a:chOff x="3862960" y="4975482"/>
            <a:chExt cx="171450" cy="381000"/>
          </a:xfrm>
        </p:grpSpPr>
        <p:sp>
          <p:nvSpPr>
            <p:cNvPr id="87" name="object 87"/>
            <p:cNvSpPr/>
            <p:nvPr/>
          </p:nvSpPr>
          <p:spPr>
            <a:xfrm>
              <a:off x="3948684" y="50612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62960" y="4975482"/>
              <a:ext cx="171450" cy="171450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3101526" y="6390113"/>
            <a:ext cx="7918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Number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Sense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543869" y="5329983"/>
            <a:ext cx="7912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Number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Types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748199" y="5362618"/>
            <a:ext cx="6013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Ratio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Proportion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8139196" y="2293416"/>
            <a:ext cx="7404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016327" y="3179745"/>
            <a:ext cx="1057275" cy="486672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Perimeter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Area</a:t>
            </a:r>
          </a:p>
          <a:p>
            <a:pPr marL="12700">
              <a:spcBef>
                <a:spcPts val="95"/>
              </a:spcBef>
            </a:pPr>
            <a:r>
              <a:rPr lang="en-US" sz="1000" b="1" spc="-20" dirty="0">
                <a:latin typeface="Calibri"/>
                <a:cs typeface="Calibri"/>
              </a:rPr>
              <a:t>Including surface </a:t>
            </a:r>
            <a:r>
              <a:rPr lang="en-US" sz="1000" b="1" spc="-20">
                <a:latin typeface="Calibri"/>
                <a:cs typeface="Calibri"/>
              </a:rPr>
              <a:t>area and circles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7606539" y="10729673"/>
            <a:ext cx="587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Sequences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226708" y="11842550"/>
            <a:ext cx="882650" cy="47384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065" marR="5080" algn="ctr"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Fractions and percentages  of amounts</a:t>
            </a:r>
            <a:endParaRPr sz="1000" b="1" dirty="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140152" y="11875691"/>
            <a:ext cx="7404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3520060" y="10964036"/>
            <a:ext cx="1070610" cy="899794"/>
            <a:chOff x="3520060" y="10964036"/>
            <a:chExt cx="1070610" cy="899794"/>
          </a:xfrm>
        </p:grpSpPr>
        <p:sp>
          <p:nvSpPr>
            <p:cNvPr id="98" name="object 98"/>
            <p:cNvSpPr/>
            <p:nvPr/>
          </p:nvSpPr>
          <p:spPr>
            <a:xfrm>
              <a:off x="4504944" y="1156868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9220" y="11482962"/>
              <a:ext cx="171450" cy="171450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3605784" y="1099261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520060" y="1113172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 txBox="1"/>
          <p:nvPr/>
        </p:nvSpPr>
        <p:spPr>
          <a:xfrm>
            <a:off x="310975" y="11366445"/>
            <a:ext cx="740410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Perimeter and area</a:t>
            </a:r>
            <a:endParaRPr sz="1000" b="1" spc="-10" dirty="0"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272011" y="8999173"/>
            <a:ext cx="1043940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248285" marR="5080" indent="-236220">
              <a:spcBef>
                <a:spcPts val="95"/>
              </a:spcBef>
            </a:pPr>
            <a:r>
              <a:rPr lang="en-US" sz="10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Transformations</a:t>
            </a:r>
            <a:endParaRPr lang="en-US" sz="10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04" name="object 104"/>
          <p:cNvGrpSpPr/>
          <p:nvPr/>
        </p:nvGrpSpPr>
        <p:grpSpPr>
          <a:xfrm>
            <a:off x="917138" y="6649282"/>
            <a:ext cx="7887970" cy="5506085"/>
            <a:chOff x="890016" y="6622160"/>
            <a:chExt cx="7887970" cy="5506085"/>
          </a:xfrm>
        </p:grpSpPr>
        <p:pic>
          <p:nvPicPr>
            <p:cNvPr id="105" name="object 10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65192" y="8412479"/>
              <a:ext cx="361187" cy="47091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0016" y="11477244"/>
              <a:ext cx="361187" cy="47091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59095" y="11658600"/>
              <a:ext cx="359663" cy="469391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8616697" y="7176515"/>
              <a:ext cx="132715" cy="207645"/>
            </a:xfrm>
            <a:custGeom>
              <a:avLst/>
              <a:gdLst/>
              <a:ahLst/>
              <a:cxnLst/>
              <a:rect l="l" t="t" r="r" b="b"/>
              <a:pathLst>
                <a:path w="132715" h="207645">
                  <a:moveTo>
                    <a:pt x="132308" y="0"/>
                  </a:moveTo>
                  <a:lnTo>
                    <a:pt x="0" y="207416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30971" y="7298206"/>
              <a:ext cx="171450" cy="171450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4713731" y="665073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628008" y="678984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6613628" y="6192373"/>
            <a:ext cx="740410" cy="332783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</a:p>
          <a:p>
            <a:pPr marL="12700">
              <a:spcBef>
                <a:spcPts val="95"/>
              </a:spcBef>
            </a:pPr>
            <a:r>
              <a:rPr lang="en-US" sz="1000" b="1" spc="-50">
                <a:latin typeface="Calibri"/>
                <a:cs typeface="Calibri"/>
              </a:rPr>
              <a:t>Then averages</a:t>
            </a:r>
            <a:endParaRPr lang="en-US" sz="1000" b="1" spc="-50" dirty="0">
              <a:latin typeface="Calibri"/>
              <a:cs typeface="Calibri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709221" y="5040377"/>
            <a:ext cx="6944995" cy="2647950"/>
            <a:chOff x="858392" y="4918328"/>
            <a:chExt cx="6944995" cy="2647950"/>
          </a:xfrm>
        </p:grpSpPr>
        <p:pic>
          <p:nvPicPr>
            <p:cNvPr id="114" name="object 1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41691" y="6153911"/>
              <a:ext cx="361187" cy="469391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4256532" y="72710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0808" y="7185282"/>
              <a:ext cx="171450" cy="171450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3497579" y="665073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411856" y="678984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2778251" y="724204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2528" y="7156327"/>
              <a:ext cx="171450" cy="171450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8392" y="4918328"/>
              <a:ext cx="301289" cy="286838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147566" y="6016751"/>
              <a:ext cx="338455" cy="0"/>
            </a:xfrm>
            <a:custGeom>
              <a:avLst/>
              <a:gdLst/>
              <a:ahLst/>
              <a:cxnLst/>
              <a:rect l="l" t="t" r="r" b="b"/>
              <a:pathLst>
                <a:path w="338455">
                  <a:moveTo>
                    <a:pt x="338200" y="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61846" y="5931023"/>
              <a:ext cx="171450" cy="171450"/>
            </a:xfrm>
            <a:prstGeom prst="rect">
              <a:avLst/>
            </a:prstGeom>
          </p:spPr>
        </p:pic>
      </p:grpSp>
      <p:sp>
        <p:nvSpPr>
          <p:cNvPr id="124" name="object 124"/>
          <p:cNvSpPr txBox="1"/>
          <p:nvPr/>
        </p:nvSpPr>
        <p:spPr>
          <a:xfrm>
            <a:off x="5624433" y="6435295"/>
            <a:ext cx="587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Sequences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2331831" y="7527222"/>
            <a:ext cx="740410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Perimeter and Area</a:t>
            </a:r>
            <a:endParaRPr sz="1000" b="1" spc="-10" dirty="0">
              <a:latin typeface="Calibri"/>
              <a:cs typeface="Calibri"/>
            </a:endParaRPr>
          </a:p>
        </p:txBody>
      </p:sp>
      <p:pic>
        <p:nvPicPr>
          <p:cNvPr id="126" name="object 1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80004" y="7351776"/>
            <a:ext cx="359651" cy="470915"/>
          </a:xfrm>
          <a:prstGeom prst="rect">
            <a:avLst/>
          </a:prstGeom>
        </p:spPr>
      </p:pic>
      <p:sp>
        <p:nvSpPr>
          <p:cNvPr id="127" name="object 127"/>
          <p:cNvSpPr txBox="1"/>
          <p:nvPr/>
        </p:nvSpPr>
        <p:spPr>
          <a:xfrm>
            <a:off x="1873891" y="6197140"/>
            <a:ext cx="926465" cy="47384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Angles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>
                <a:latin typeface="Calibri"/>
                <a:cs typeface="Calibri"/>
              </a:rPr>
              <a:t>Parallel</a:t>
            </a:r>
            <a:r>
              <a:rPr lang="en-US" sz="1000" b="1" spc="-10" dirty="0">
                <a:latin typeface="Calibri"/>
                <a:cs typeface="Calibri"/>
              </a:rPr>
              <a:t> </a:t>
            </a:r>
            <a:r>
              <a:rPr lang="en-US" sz="1000" b="1" spc="-10">
                <a:latin typeface="Calibri"/>
                <a:cs typeface="Calibri"/>
              </a:rPr>
              <a:t>lines and polygons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8" name="object 128"/>
          <p:cNvGrpSpPr/>
          <p:nvPr/>
        </p:nvGrpSpPr>
        <p:grpSpPr>
          <a:xfrm>
            <a:off x="1721740" y="4416933"/>
            <a:ext cx="3413125" cy="971550"/>
            <a:chOff x="1721740" y="4416933"/>
            <a:chExt cx="3413125" cy="971550"/>
          </a:xfrm>
        </p:grpSpPr>
        <p:sp>
          <p:nvSpPr>
            <p:cNvPr id="129" name="object 129"/>
            <p:cNvSpPr/>
            <p:nvPr/>
          </p:nvSpPr>
          <p:spPr>
            <a:xfrm>
              <a:off x="1807463" y="449884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721740" y="463795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049011" y="509320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63288" y="5007488"/>
              <a:ext cx="171450" cy="171450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4488179" y="444550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402456" y="458461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5" name="object 135"/>
          <p:cNvSpPr txBox="1"/>
          <p:nvPr/>
        </p:nvSpPr>
        <p:spPr>
          <a:xfrm>
            <a:off x="918259" y="7425423"/>
            <a:ext cx="8839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7480" marR="5080" indent="-14541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Area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Trapezia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Circles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366151" y="5879123"/>
            <a:ext cx="1355725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dirty="0">
                <a:latin typeface="Calibri"/>
                <a:cs typeface="Calibri"/>
              </a:rPr>
              <a:t>Assessment 3 and more </a:t>
            </a:r>
            <a:r>
              <a:rPr lang="en-US" sz="1000" b="1" dirty="0" err="1">
                <a:latin typeface="Calibri"/>
                <a:cs typeface="Calibri"/>
              </a:rPr>
              <a:t>maths</a:t>
            </a:r>
            <a:r>
              <a:rPr lang="en-US" sz="1000" b="1" dirty="0">
                <a:latin typeface="Calibri"/>
                <a:cs typeface="Calibri"/>
              </a:rPr>
              <a:t> challenge</a:t>
            </a:r>
            <a:endParaRPr sz="1000" b="1" dirty="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283342" y="4719118"/>
            <a:ext cx="7702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015" marR="5080" indent="-23495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Data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Handling Cycle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1674728" y="5347783"/>
            <a:ext cx="656536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Probability</a:t>
            </a:r>
            <a:endParaRPr sz="1000" b="1" spc="-10" dirty="0">
              <a:latin typeface="Calibri"/>
              <a:cs typeface="Calibri"/>
            </a:endParaRPr>
          </a:p>
        </p:txBody>
      </p:sp>
      <p:grpSp>
        <p:nvGrpSpPr>
          <p:cNvPr id="140" name="object 140"/>
          <p:cNvGrpSpPr/>
          <p:nvPr/>
        </p:nvGrpSpPr>
        <p:grpSpPr>
          <a:xfrm>
            <a:off x="1976627" y="4046220"/>
            <a:ext cx="6683375" cy="1319530"/>
            <a:chOff x="1976627" y="4046220"/>
            <a:chExt cx="6683375" cy="1319530"/>
          </a:xfrm>
        </p:grpSpPr>
        <p:pic>
          <p:nvPicPr>
            <p:cNvPr id="141" name="object 1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76627" y="4046220"/>
              <a:ext cx="359663" cy="470915"/>
            </a:xfrm>
            <a:prstGeom prst="rect">
              <a:avLst/>
            </a:prstGeom>
          </p:spPr>
        </p:pic>
        <p:sp>
          <p:nvSpPr>
            <p:cNvPr id="142" name="object 142"/>
            <p:cNvSpPr/>
            <p:nvPr/>
          </p:nvSpPr>
          <p:spPr>
            <a:xfrm>
              <a:off x="6164580" y="5070348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3" name="object 1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8856" y="4984626"/>
              <a:ext cx="171450" cy="171450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8429249" y="4753353"/>
              <a:ext cx="201930" cy="262890"/>
            </a:xfrm>
            <a:custGeom>
              <a:avLst/>
              <a:gdLst/>
              <a:ahLst/>
              <a:cxnLst/>
              <a:rect l="l" t="t" r="r" b="b"/>
              <a:pathLst>
                <a:path w="201929" h="262889">
                  <a:moveTo>
                    <a:pt x="201688" y="262547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43520" y="4667636"/>
              <a:ext cx="171450" cy="171450"/>
            </a:xfrm>
            <a:prstGeom prst="rect">
              <a:avLst/>
            </a:prstGeom>
          </p:spPr>
        </p:pic>
      </p:grpSp>
      <p:sp>
        <p:nvSpPr>
          <p:cNvPr id="146" name="object 146"/>
          <p:cNvSpPr txBox="1"/>
          <p:nvPr/>
        </p:nvSpPr>
        <p:spPr>
          <a:xfrm>
            <a:off x="4206052" y="4235106"/>
            <a:ext cx="507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Fractions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5048398" y="3894384"/>
            <a:ext cx="669290" cy="627736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b="1" spc="-10">
                <a:latin typeface="Calibri"/>
                <a:cs typeface="Calibri"/>
              </a:rPr>
              <a:t>Percentages</a:t>
            </a:r>
            <a:r>
              <a:rPr lang="en-US" sz="1000" b="1" spc="-10" dirty="0">
                <a:latin typeface="Calibri"/>
                <a:cs typeface="Calibri"/>
              </a:rPr>
              <a:t> </a:t>
            </a:r>
            <a:r>
              <a:rPr lang="en-US" sz="1000" b="1" spc="-10">
                <a:latin typeface="Calibri"/>
                <a:cs typeface="Calibri"/>
              </a:rPr>
              <a:t>including use of multipliers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6171896" y="4145239"/>
            <a:ext cx="8128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190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Estimating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Approximating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3260980" y="2280285"/>
            <a:ext cx="5307330" cy="1490980"/>
            <a:chOff x="3260980" y="2280285"/>
            <a:chExt cx="5307330" cy="1490980"/>
          </a:xfrm>
        </p:grpSpPr>
        <p:sp>
          <p:nvSpPr>
            <p:cNvPr id="150" name="object 150"/>
            <p:cNvSpPr/>
            <p:nvPr/>
          </p:nvSpPr>
          <p:spPr>
            <a:xfrm>
              <a:off x="8215883" y="3685032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1" name="object 1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96638" y="3599307"/>
              <a:ext cx="171450" cy="171450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6315456" y="290626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29732" y="2820548"/>
              <a:ext cx="171450" cy="171450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5181600" y="290474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95876" y="2819024"/>
              <a:ext cx="171450" cy="171450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4076700" y="290474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0976" y="2819024"/>
              <a:ext cx="171450" cy="171450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3346704" y="288340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60980" y="2797688"/>
              <a:ext cx="171450" cy="171450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7036308" y="230886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950583" y="244796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955792" y="231952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870068" y="245863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687824" y="230886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602100" y="244796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761232" y="231648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675508" y="24555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" name="object 168"/>
          <p:cNvSpPr txBox="1"/>
          <p:nvPr/>
        </p:nvSpPr>
        <p:spPr>
          <a:xfrm>
            <a:off x="7145366" y="5360291"/>
            <a:ext cx="6413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223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Algebraic Expressions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7193053" y="3999237"/>
            <a:ext cx="9588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Solving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Equations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Formulae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8469542" y="5029841"/>
            <a:ext cx="831473" cy="47384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Coordinates and linear graph</a:t>
            </a:r>
            <a:r>
              <a:rPr lang="en-US" sz="1000" b="1" spc="-10" dirty="0">
                <a:latin typeface="Calibri"/>
                <a:cs typeface="Calibri"/>
              </a:rPr>
              <a:t>s </a:t>
            </a:r>
            <a:endParaRPr sz="1000" b="1" spc="-10" dirty="0">
              <a:latin typeface="Calibri"/>
              <a:cs typeface="Calibri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7513764" y="3576980"/>
            <a:ext cx="1647825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Quadratics</a:t>
            </a:r>
            <a:endParaRPr sz="1000" b="1" dirty="0">
              <a:latin typeface="Calibri"/>
              <a:cs typeface="Calibri"/>
            </a:endParaRPr>
          </a:p>
        </p:txBody>
      </p:sp>
      <p:pic>
        <p:nvPicPr>
          <p:cNvPr id="172" name="object 17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906257" y="2077211"/>
            <a:ext cx="361186" cy="470915"/>
          </a:xfrm>
          <a:prstGeom prst="rect">
            <a:avLst/>
          </a:prstGeom>
        </p:spPr>
      </p:pic>
      <p:sp>
        <p:nvSpPr>
          <p:cNvPr id="173" name="object 173"/>
          <p:cNvSpPr txBox="1"/>
          <p:nvPr/>
        </p:nvSpPr>
        <p:spPr>
          <a:xfrm>
            <a:off x="5828090" y="3177069"/>
            <a:ext cx="740410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Transformations</a:t>
            </a:r>
            <a:endParaRPr sz="1000" b="1" spc="-10" dirty="0">
              <a:latin typeface="Calibri"/>
              <a:cs typeface="Calibri"/>
            </a:endParaRPr>
          </a:p>
        </p:txBody>
      </p:sp>
      <p:grpSp>
        <p:nvGrpSpPr>
          <p:cNvPr id="174" name="object 174"/>
          <p:cNvGrpSpPr/>
          <p:nvPr/>
        </p:nvGrpSpPr>
        <p:grpSpPr>
          <a:xfrm>
            <a:off x="1341489" y="3024984"/>
            <a:ext cx="7275195" cy="8879840"/>
            <a:chOff x="1273684" y="3011423"/>
            <a:chExt cx="7275195" cy="8879840"/>
          </a:xfrm>
        </p:grpSpPr>
        <p:pic>
          <p:nvPicPr>
            <p:cNvPr id="175" name="object 17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76059" y="3011423"/>
              <a:ext cx="359663" cy="469379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2670047" y="1159611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84324" y="11510395"/>
              <a:ext cx="171450" cy="171450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1746504" y="10898123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660780" y="11037232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50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5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8340850" y="9153145"/>
              <a:ext cx="101600" cy="266700"/>
            </a:xfrm>
            <a:custGeom>
              <a:avLst/>
              <a:gdLst/>
              <a:ahLst/>
              <a:cxnLst/>
              <a:rect l="l" t="t" r="r" b="b"/>
              <a:pathLst>
                <a:path w="101600" h="266700">
                  <a:moveTo>
                    <a:pt x="101523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55127" y="9067424"/>
              <a:ext cx="171450" cy="171450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8196071" y="8173213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76825" y="8087489"/>
              <a:ext cx="171450" cy="171450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2318003" y="6637020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232280" y="677612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359407" y="707593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3684" y="6990212"/>
              <a:ext cx="171450" cy="171450"/>
            </a:xfrm>
            <a:prstGeom prst="rect">
              <a:avLst/>
            </a:prstGeom>
          </p:spPr>
        </p:pic>
        <p:sp>
          <p:nvSpPr>
            <p:cNvPr id="188" name="object 188"/>
            <p:cNvSpPr/>
            <p:nvPr/>
          </p:nvSpPr>
          <p:spPr>
            <a:xfrm>
              <a:off x="6595871" y="447141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6510146" y="461052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7731252" y="4421123"/>
              <a:ext cx="69850" cy="236220"/>
            </a:xfrm>
            <a:custGeom>
              <a:avLst/>
              <a:gdLst/>
              <a:ahLst/>
              <a:cxnLst/>
              <a:rect l="l" t="t" r="r" b="b"/>
              <a:pathLst>
                <a:path w="69850" h="236220">
                  <a:moveTo>
                    <a:pt x="0" y="0"/>
                  </a:moveTo>
                  <a:lnTo>
                    <a:pt x="69456" y="235991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14979" y="4571383"/>
              <a:ext cx="171450" cy="171450"/>
            </a:xfrm>
            <a:prstGeom prst="rect">
              <a:avLst/>
            </a:prstGeom>
          </p:spPr>
        </p:pic>
      </p:grpSp>
      <p:sp>
        <p:nvSpPr>
          <p:cNvPr id="192" name="object 192"/>
          <p:cNvSpPr txBox="1"/>
          <p:nvPr/>
        </p:nvSpPr>
        <p:spPr>
          <a:xfrm>
            <a:off x="5677935" y="5348738"/>
            <a:ext cx="7404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Assessment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-5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93" name="object 193"/>
          <p:cNvGrpSpPr/>
          <p:nvPr/>
        </p:nvGrpSpPr>
        <p:grpSpPr>
          <a:xfrm>
            <a:off x="2377060" y="2278760"/>
            <a:ext cx="6088380" cy="3373754"/>
            <a:chOff x="2377060" y="2278760"/>
            <a:chExt cx="6088380" cy="3373754"/>
          </a:xfrm>
        </p:grpSpPr>
        <p:pic>
          <p:nvPicPr>
            <p:cNvPr id="194" name="object 19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25184" y="5183123"/>
              <a:ext cx="359663" cy="469379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2770632" y="2307335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684908" y="2446444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462784" y="287426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77060" y="2788542"/>
              <a:ext cx="171450" cy="171450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7450835" y="509320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65112" y="5007487"/>
              <a:ext cx="171450" cy="171450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8304277" y="2526791"/>
              <a:ext cx="132715" cy="207645"/>
            </a:xfrm>
            <a:custGeom>
              <a:avLst/>
              <a:gdLst/>
              <a:ahLst/>
              <a:cxnLst/>
              <a:rect l="l" t="t" r="r" b="b"/>
              <a:pathLst>
                <a:path w="132715" h="207644">
                  <a:moveTo>
                    <a:pt x="132308" y="0"/>
                  </a:moveTo>
                  <a:lnTo>
                    <a:pt x="0" y="207416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18551" y="2648480"/>
              <a:ext cx="171450" cy="171450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7562088" y="292303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76364" y="2837311"/>
              <a:ext cx="171450" cy="171450"/>
            </a:xfrm>
            <a:prstGeom prst="rect">
              <a:avLst/>
            </a:prstGeom>
          </p:spPr>
        </p:pic>
      </p:grpSp>
      <p:sp>
        <p:nvSpPr>
          <p:cNvPr id="205" name="object 205"/>
          <p:cNvSpPr txBox="1"/>
          <p:nvPr/>
        </p:nvSpPr>
        <p:spPr>
          <a:xfrm>
            <a:off x="4796590" y="3166562"/>
            <a:ext cx="754380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>
                <a:latin typeface="Calibri"/>
                <a:cs typeface="Calibri"/>
              </a:rPr>
              <a:t>All about data</a:t>
            </a:r>
            <a:endParaRPr sz="1000" b="1" spc="-10" dirty="0">
              <a:latin typeface="Calibri"/>
              <a:cs typeface="Calibri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4583888" y="2131125"/>
            <a:ext cx="2767330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000760" marR="782320" indent="114300">
              <a:spcBef>
                <a:spcPts val="95"/>
              </a:spcBef>
            </a:pPr>
            <a:r>
              <a:rPr lang="en-US" sz="1000" b="1">
                <a:latin typeface="Calibri"/>
                <a:cs typeface="Calibri"/>
              </a:rPr>
              <a:t>Assessment 3</a:t>
            </a:r>
            <a:endParaRPr sz="1000" b="1" dirty="0">
              <a:latin typeface="Calibri"/>
              <a:cs typeface="Calibri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4342347" y="1933116"/>
            <a:ext cx="953608" cy="166071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95"/>
              </a:spcBef>
            </a:pPr>
            <a:r>
              <a:rPr lang="en-US" sz="1000" b="1" spc="-10" dirty="0" err="1">
                <a:latin typeface="Calibri"/>
                <a:cs typeface="Calibri"/>
              </a:rPr>
              <a:t>Scattergraphs</a:t>
            </a:r>
            <a:endParaRPr sz="1000" b="1" spc="-20" dirty="0" err="1">
              <a:latin typeface="Calibri"/>
              <a:cs typeface="Calibri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3797039" y="3175189"/>
            <a:ext cx="6019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Probability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2" name="object 212"/>
          <p:cNvGrpSpPr/>
          <p:nvPr/>
        </p:nvGrpSpPr>
        <p:grpSpPr>
          <a:xfrm>
            <a:off x="1755268" y="2289048"/>
            <a:ext cx="171450" cy="311150"/>
            <a:chOff x="1755268" y="2289048"/>
            <a:chExt cx="171450" cy="311150"/>
          </a:xfrm>
        </p:grpSpPr>
        <p:sp>
          <p:nvSpPr>
            <p:cNvPr id="213" name="object 213"/>
            <p:cNvSpPr/>
            <p:nvPr/>
          </p:nvSpPr>
          <p:spPr>
            <a:xfrm>
              <a:off x="1840991" y="228904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755268" y="2428156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5" name="object 215"/>
          <p:cNvSpPr txBox="1"/>
          <p:nvPr/>
        </p:nvSpPr>
        <p:spPr>
          <a:xfrm>
            <a:off x="2368153" y="1805901"/>
            <a:ext cx="7480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165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Pythagoras’ </a:t>
            </a:r>
            <a:r>
              <a:rPr sz="1000" b="1" dirty="0">
                <a:latin typeface="Calibri"/>
                <a:cs typeface="Calibri"/>
              </a:rPr>
              <a:t>Theorem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Trigonometry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2480424" y="3664966"/>
            <a:ext cx="1011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Click</a:t>
            </a:r>
            <a:r>
              <a:rPr sz="14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for</a:t>
            </a:r>
            <a:r>
              <a:rPr sz="1400" i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4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more</a:t>
            </a:r>
            <a:r>
              <a:rPr sz="1400" i="1" u="none" spc="-2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 </a:t>
            </a:r>
            <a:r>
              <a:rPr sz="1400" i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information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5510872" y="9888461"/>
            <a:ext cx="1011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Click</a:t>
            </a:r>
            <a:r>
              <a:rPr sz="14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for</a:t>
            </a:r>
            <a:r>
              <a:rPr sz="1400" i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4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more</a:t>
            </a:r>
            <a:r>
              <a:rPr sz="1400" i="1" u="none" spc="-2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400" i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information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8245652" y="12091072"/>
            <a:ext cx="1011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9215">
              <a:lnSpc>
                <a:spcPct val="100000"/>
              </a:lnSpc>
              <a:spcBef>
                <a:spcPts val="100"/>
              </a:spcBef>
            </a:pP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Click</a:t>
            </a:r>
            <a:r>
              <a:rPr sz="1400" i="1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i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for</a:t>
            </a:r>
            <a:r>
              <a:rPr sz="1400" i="1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i="1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more</a:t>
            </a:r>
            <a:r>
              <a:rPr sz="1400" i="1" u="none" spc="-2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400" i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information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9" name="object 209">
            <a:extLst>
              <a:ext uri="{FF2B5EF4-FFF2-40B4-BE49-F238E27FC236}">
                <a16:creationId xmlns:a16="http://schemas.microsoft.com/office/drawing/2014/main" id="{4B9CEDA0-1007-9069-359E-3BB9D8270EB1}"/>
              </a:ext>
            </a:extLst>
          </p:cNvPr>
          <p:cNvSpPr txBox="1"/>
          <p:nvPr/>
        </p:nvSpPr>
        <p:spPr>
          <a:xfrm>
            <a:off x="3451866" y="1895794"/>
            <a:ext cx="876407" cy="319959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000" b="1" spc="-10" dirty="0">
                <a:latin typeface="Calibri"/>
                <a:cs typeface="Calibri"/>
              </a:rPr>
              <a:t>Combi</a:t>
            </a:r>
            <a:r>
              <a:rPr lang="en-US" sz="1000" b="1" spc="-10">
                <a:latin typeface="Calibri"/>
                <a:cs typeface="Calibri"/>
              </a:rPr>
              <a:t>ned </a:t>
            </a:r>
            <a:r>
              <a:rPr lang="en-US" sz="1000" b="1" spc="-10" err="1">
                <a:latin typeface="Calibri"/>
                <a:cs typeface="Calibri"/>
              </a:rPr>
              <a:t>probab</a:t>
            </a:r>
            <a:r>
              <a:rPr lang="en-US" sz="1000" b="1" spc="-10">
                <a:latin typeface="Calibri"/>
                <a:cs typeface="Calibri"/>
              </a:rPr>
              <a:t>ility</a:t>
            </a:r>
            <a:endParaRPr sz="1000" b="1" spc="-1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E73028-51D8-452E-87AF-638D64FE0F3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26B7ADE-3C44-4E26-BB8F-EC0536670F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474C6F-1FCB-4DAC-9DAE-4593C2A39E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KS3 Mathematics: Foundation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172</cp:revision>
  <dcterms:created xsi:type="dcterms:W3CDTF">2026-06-25T09:23:53Z</dcterms:created>
  <dcterms:modified xsi:type="dcterms:W3CDTF">2026-07-20T11:18:29Z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2023-04-25T00:00:00Z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23.1.175</vt:lpwstr>
  </property>
  <property fmtid="{D5CDD505-2E9C-101B-9397-08002B2CF9AE}" pid="6" name="ContentTypeId">
    <vt:lpwstr>0x010100D8A947F3F0E26E4989F8ECE68BAE6983</vt:lpwstr>
  </property>
</Properties>
</file>