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F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46CFCC-2C0A-0C2E-9FE2-4E695C294E65}" v="291" dt="2026-06-24T16:59:15.3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800" b="1" i="0">
                <a:solidFill>
                  <a:srgbClr val="004F38"/>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sz="1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6" name="Holder 6"/>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807" y="10794"/>
            <a:ext cx="7539050" cy="2437295"/>
          </a:xfrm>
          <a:prstGeom prst="rect">
            <a:avLst/>
          </a:prstGeom>
        </p:spPr>
      </p:pic>
      <p:sp>
        <p:nvSpPr>
          <p:cNvPr id="17" name="bg object 17"/>
          <p:cNvSpPr/>
          <p:nvPr/>
        </p:nvSpPr>
        <p:spPr>
          <a:xfrm>
            <a:off x="457200" y="9916352"/>
            <a:ext cx="6623684" cy="0"/>
          </a:xfrm>
          <a:custGeom>
            <a:avLst/>
            <a:gdLst/>
            <a:ahLst/>
            <a:cxnLst/>
            <a:rect l="l" t="t" r="r" b="b"/>
            <a:pathLst>
              <a:path w="6623684">
                <a:moveTo>
                  <a:pt x="0" y="0"/>
                </a:moveTo>
                <a:lnTo>
                  <a:pt x="6623684" y="0"/>
                </a:lnTo>
              </a:path>
            </a:pathLst>
          </a:custGeom>
          <a:ln w="12700">
            <a:solidFill>
              <a:srgbClr val="004F38"/>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457200" y="9987474"/>
            <a:ext cx="404494" cy="359406"/>
          </a:xfrm>
          <a:prstGeom prst="rect">
            <a:avLst/>
          </a:prstGeom>
        </p:spPr>
      </p:pic>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6" name="Holder 6"/>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7" name="Holder 7"/>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5" name="Holder 5"/>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57200" y="9916352"/>
            <a:ext cx="6623684" cy="0"/>
          </a:xfrm>
          <a:custGeom>
            <a:avLst/>
            <a:gdLst/>
            <a:ahLst/>
            <a:cxnLst/>
            <a:rect l="l" t="t" r="r" b="b"/>
            <a:pathLst>
              <a:path w="6623684">
                <a:moveTo>
                  <a:pt x="0" y="0"/>
                </a:moveTo>
                <a:lnTo>
                  <a:pt x="6623684" y="0"/>
                </a:lnTo>
              </a:path>
            </a:pathLst>
          </a:custGeom>
          <a:ln w="12700">
            <a:solidFill>
              <a:srgbClr val="004F38"/>
            </a:solidFill>
          </a:ln>
        </p:spPr>
        <p:txBody>
          <a:bodyPr wrap="square" lIns="0" tIns="0" rIns="0" bIns="0" rtlCol="0"/>
          <a:lstStyle/>
          <a:p>
            <a:endParaRPr/>
          </a:p>
        </p:txBody>
      </p:sp>
      <p:pic>
        <p:nvPicPr>
          <p:cNvPr id="17" name="bg object 17"/>
          <p:cNvPicPr/>
          <p:nvPr/>
        </p:nvPicPr>
        <p:blipFill>
          <a:blip r:embed="rId2" cstate="print"/>
          <a:stretch>
            <a:fillRect/>
          </a:stretch>
        </p:blipFill>
        <p:spPr>
          <a:xfrm>
            <a:off x="457200" y="10009062"/>
            <a:ext cx="404494" cy="359407"/>
          </a:xfrm>
          <a:prstGeom prst="rect">
            <a:avLst/>
          </a:prstGeom>
        </p:spPr>
      </p:pic>
      <p:sp>
        <p:nvSpPr>
          <p:cNvPr id="2" name="Holder 2"/>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4" name="Holder 4"/>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4500" y="1695703"/>
            <a:ext cx="4727575" cy="452119"/>
          </a:xfrm>
          <a:prstGeom prst="rect">
            <a:avLst/>
          </a:prstGeom>
        </p:spPr>
        <p:txBody>
          <a:bodyPr wrap="square" lIns="0" tIns="0" rIns="0" bIns="0">
            <a:spAutoFit/>
          </a:bodyPr>
          <a:lstStyle>
            <a:lvl1pPr>
              <a:defRPr sz="2800" b="1" i="0">
                <a:solidFill>
                  <a:srgbClr val="004F38"/>
                </a:solidFill>
                <a:latin typeface="Calibri"/>
                <a:cs typeface="Calibri"/>
              </a:defRPr>
            </a:lvl1pPr>
          </a:lstStyle>
          <a:p>
            <a:endParaRPr/>
          </a:p>
        </p:txBody>
      </p:sp>
      <p:sp>
        <p:nvSpPr>
          <p:cNvPr id="3" name="Holder 3"/>
          <p:cNvSpPr>
            <a:spLocks noGrp="1"/>
          </p:cNvSpPr>
          <p:nvPr>
            <p:ph type="body" idx="1"/>
          </p:nvPr>
        </p:nvSpPr>
        <p:spPr>
          <a:xfrm>
            <a:off x="444359" y="4370122"/>
            <a:ext cx="6673850" cy="5074920"/>
          </a:xfrm>
          <a:prstGeom prst="rect">
            <a:avLst/>
          </a:prstGeom>
        </p:spPr>
        <p:txBody>
          <a:bodyPr wrap="square" lIns="0" tIns="0" rIns="0" bIns="0">
            <a:spAutoFit/>
          </a:bodyPr>
          <a:lstStyle>
            <a:lvl1pPr>
              <a:defRPr sz="11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962660" y="10101706"/>
            <a:ext cx="3793490" cy="152400"/>
          </a:xfrm>
          <a:prstGeom prst="rect">
            <a:avLst/>
          </a:prstGeom>
        </p:spPr>
        <p:txBody>
          <a:bodyPr wrap="square" lIns="0" tIns="0" rIns="0" bIns="0">
            <a:spAutoFit/>
          </a:bodyPr>
          <a:lstStyle>
            <a:lvl1pPr>
              <a:defRPr sz="1000" b="0" i="0">
                <a:solidFill>
                  <a:srgbClr val="004F38"/>
                </a:solidFill>
                <a:latin typeface="Calibri"/>
                <a:cs typeface="Calibri"/>
              </a:defRPr>
            </a:lvl1p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dirty="0"/>
              <a:t>Ra�onale:</a:t>
            </a:r>
            <a:r>
              <a:rPr spc="-25" dirty="0"/>
              <a:t> </a:t>
            </a:r>
            <a:r>
              <a:rPr dirty="0"/>
              <a:t>MODERN</a:t>
            </a:r>
            <a:r>
              <a:rPr spc="-20" dirty="0"/>
              <a:t> </a:t>
            </a:r>
            <a:r>
              <a:rPr dirty="0"/>
              <a:t>FOREIGN</a:t>
            </a:r>
            <a:r>
              <a:rPr spc="-15" dirty="0"/>
              <a:t> </a:t>
            </a:r>
            <a:r>
              <a:rPr spc="-35" dirty="0"/>
              <a:t>LANGUAGES</a:t>
            </a: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6/26/2026</a:t>
            </a:fld>
            <a:endParaRPr lang="en-US"/>
          </a:p>
        </p:txBody>
      </p:sp>
      <p:sp>
        <p:nvSpPr>
          <p:cNvPr id="6" name="Holder 6"/>
          <p:cNvSpPr>
            <a:spLocks noGrp="1"/>
          </p:cNvSpPr>
          <p:nvPr>
            <p:ph type="sldNum" sz="quarter" idx="7"/>
          </p:nvPr>
        </p:nvSpPr>
        <p:spPr>
          <a:xfrm>
            <a:off x="6467347" y="9931400"/>
            <a:ext cx="649604" cy="165734"/>
          </a:xfrm>
          <a:prstGeom prst="rect">
            <a:avLst/>
          </a:prstGeom>
        </p:spPr>
        <p:txBody>
          <a:bodyPr wrap="square" lIns="0" tIns="0" rIns="0" bIns="0">
            <a:spAutoFit/>
          </a:bodyPr>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065" rIns="0" bIns="0" rtlCol="0" anchor="t">
            <a:spAutoFit/>
          </a:bodyPr>
          <a:lstStyle/>
          <a:p>
            <a:pPr marL="12700">
              <a:lnSpc>
                <a:spcPct val="100000"/>
              </a:lnSpc>
              <a:spcBef>
                <a:spcPts val="95"/>
              </a:spcBef>
            </a:pPr>
            <a:r>
              <a:rPr dirty="0"/>
              <a:t>MODERN</a:t>
            </a:r>
            <a:r>
              <a:rPr spc="-70" dirty="0"/>
              <a:t> </a:t>
            </a:r>
            <a:r>
              <a:rPr spc="-10"/>
              <a:t>LANGUAGES</a:t>
            </a:r>
            <a:endParaRPr lang="en-US" spc="-10">
              <a:ea typeface="Calibri"/>
            </a:endParaRPr>
          </a:p>
        </p:txBody>
      </p:sp>
      <p:sp>
        <p:nvSpPr>
          <p:cNvPr id="3" name="object 3"/>
          <p:cNvSpPr txBox="1"/>
          <p:nvPr/>
        </p:nvSpPr>
        <p:spPr>
          <a:xfrm>
            <a:off x="444500" y="2384542"/>
            <a:ext cx="308419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004F38"/>
                </a:solidFill>
                <a:latin typeface="Calibri"/>
                <a:cs typeface="Calibri"/>
              </a:rPr>
              <a:t>Intent</a:t>
            </a:r>
            <a:r>
              <a:rPr sz="1600" b="1" spc="-25" dirty="0">
                <a:solidFill>
                  <a:srgbClr val="004F38"/>
                </a:solidFill>
                <a:latin typeface="Calibri"/>
                <a:cs typeface="Calibri"/>
              </a:rPr>
              <a:t> </a:t>
            </a:r>
            <a:r>
              <a:rPr sz="1600" b="1" dirty="0">
                <a:solidFill>
                  <a:srgbClr val="004F38"/>
                </a:solidFill>
                <a:latin typeface="Calibri"/>
                <a:cs typeface="Calibri"/>
              </a:rPr>
              <a:t>–</a:t>
            </a:r>
            <a:r>
              <a:rPr sz="1600" b="1" spc="-30" dirty="0">
                <a:solidFill>
                  <a:srgbClr val="004F38"/>
                </a:solidFill>
                <a:latin typeface="Calibri"/>
                <a:cs typeface="Calibri"/>
              </a:rPr>
              <a:t> </a:t>
            </a:r>
            <a:r>
              <a:rPr sz="1600" b="1" dirty="0">
                <a:solidFill>
                  <a:srgbClr val="004F38"/>
                </a:solidFill>
                <a:latin typeface="Calibri"/>
                <a:cs typeface="Calibri"/>
              </a:rPr>
              <a:t>What</a:t>
            </a:r>
            <a:r>
              <a:rPr sz="1600" b="1" spc="-65" dirty="0">
                <a:solidFill>
                  <a:srgbClr val="004F38"/>
                </a:solidFill>
                <a:latin typeface="Calibri"/>
                <a:cs typeface="Calibri"/>
              </a:rPr>
              <a:t> </a:t>
            </a:r>
            <a:r>
              <a:rPr sz="1600" b="1" dirty="0">
                <a:solidFill>
                  <a:srgbClr val="004F38"/>
                </a:solidFill>
                <a:latin typeface="Calibri"/>
                <a:cs typeface="Calibri"/>
              </a:rPr>
              <a:t>do</a:t>
            </a:r>
            <a:r>
              <a:rPr sz="1600" b="1" spc="-15" dirty="0">
                <a:solidFill>
                  <a:srgbClr val="004F38"/>
                </a:solidFill>
                <a:latin typeface="Calibri"/>
                <a:cs typeface="Calibri"/>
              </a:rPr>
              <a:t> </a:t>
            </a:r>
            <a:r>
              <a:rPr sz="1600" b="1" dirty="0">
                <a:solidFill>
                  <a:srgbClr val="004F38"/>
                </a:solidFill>
                <a:latin typeface="Calibri"/>
                <a:cs typeface="Calibri"/>
              </a:rPr>
              <a:t>we</a:t>
            </a:r>
            <a:r>
              <a:rPr sz="1600" b="1" spc="-30" dirty="0">
                <a:solidFill>
                  <a:srgbClr val="004F38"/>
                </a:solidFill>
                <a:latin typeface="Calibri"/>
                <a:cs typeface="Calibri"/>
              </a:rPr>
              <a:t> </a:t>
            </a:r>
            <a:r>
              <a:rPr sz="1600" b="1" dirty="0">
                <a:solidFill>
                  <a:srgbClr val="004F38"/>
                </a:solidFill>
                <a:latin typeface="Calibri"/>
                <a:cs typeface="Calibri"/>
              </a:rPr>
              <a:t>learn</a:t>
            </a:r>
            <a:r>
              <a:rPr sz="1600" b="1" spc="-40" dirty="0">
                <a:solidFill>
                  <a:srgbClr val="004F38"/>
                </a:solidFill>
                <a:latin typeface="Calibri"/>
                <a:cs typeface="Calibri"/>
              </a:rPr>
              <a:t> </a:t>
            </a:r>
            <a:r>
              <a:rPr sz="1600" b="1" dirty="0">
                <a:solidFill>
                  <a:srgbClr val="004F38"/>
                </a:solidFill>
                <a:latin typeface="Calibri"/>
                <a:cs typeface="Calibri"/>
              </a:rPr>
              <a:t>and</a:t>
            </a:r>
            <a:r>
              <a:rPr sz="1600" b="1" spc="-20" dirty="0">
                <a:solidFill>
                  <a:srgbClr val="004F38"/>
                </a:solidFill>
                <a:latin typeface="Calibri"/>
                <a:cs typeface="Calibri"/>
              </a:rPr>
              <a:t> why?</a:t>
            </a:r>
            <a:endParaRPr sz="1600">
              <a:latin typeface="Calibri"/>
              <a:cs typeface="Calibri"/>
            </a:endParaRPr>
          </a:p>
        </p:txBody>
      </p:sp>
      <p:sp>
        <p:nvSpPr>
          <p:cNvPr id="4" name="object 4"/>
          <p:cNvSpPr txBox="1"/>
          <p:nvPr/>
        </p:nvSpPr>
        <p:spPr>
          <a:xfrm>
            <a:off x="438894" y="2818436"/>
            <a:ext cx="7229357" cy="2649508"/>
          </a:xfrm>
          <a:prstGeom prst="rect">
            <a:avLst/>
          </a:prstGeom>
        </p:spPr>
        <p:txBody>
          <a:bodyPr vert="horz" wrap="square" lIns="0" tIns="10160" rIns="0" bIns="0" rtlCol="0" anchor="t">
            <a:spAutoFit/>
          </a:bodyPr>
          <a:lstStyle/>
          <a:p>
            <a:pPr marL="171450" indent="-171450" algn="l">
              <a:spcBef>
                <a:spcPts val="80"/>
              </a:spcBef>
              <a:buFont typeface="Arial"/>
              <a:buChar char="•"/>
              <a:tabLst>
                <a:tab pos="192405" algn="l"/>
              </a:tabLst>
            </a:pPr>
            <a:r>
              <a:rPr lang="en-US" sz="1100" spc="-10"/>
              <a:t>To create inquisitive linguists who are curious about the wider world and diverse cultures.</a:t>
            </a:r>
            <a:endParaRPr lang="en-GB"/>
          </a:p>
          <a:p>
            <a:pPr marL="171450" indent="-171450" algn="l">
              <a:spcBef>
                <a:spcPts val="80"/>
              </a:spcBef>
              <a:buFont typeface="Arial"/>
              <a:buChar char="•"/>
              <a:tabLst>
                <a:tab pos="192405" algn="l"/>
              </a:tabLst>
            </a:pPr>
            <a:r>
              <a:rPr lang="en-US" sz="1100" spc="-10"/>
              <a:t>To develop confident communicators who use language to build connections, foster understanding and engage meaningfully with others.</a:t>
            </a:r>
            <a:endParaRPr lang="en-GB"/>
          </a:p>
          <a:p>
            <a:pPr marL="171450" indent="-171450" algn="l">
              <a:spcBef>
                <a:spcPts val="80"/>
              </a:spcBef>
              <a:buFont typeface="Arial"/>
              <a:buChar char="•"/>
              <a:tabLst>
                <a:tab pos="192405" algn="l"/>
              </a:tabLst>
            </a:pPr>
            <a:r>
              <a:rPr lang="en-US" sz="1100" spc="-10"/>
              <a:t>To develop students' literacy, oracy and communication skills through the explicit teaching of phonics, vocabulary and grammar.</a:t>
            </a:r>
            <a:endParaRPr lang="en-GB"/>
          </a:p>
          <a:p>
            <a:pPr marL="171450" indent="-171450" algn="l">
              <a:spcBef>
                <a:spcPts val="80"/>
              </a:spcBef>
              <a:buFont typeface="Arial"/>
              <a:buChar char="•"/>
              <a:tabLst>
                <a:tab pos="192405" algn="l"/>
              </a:tabLst>
            </a:pPr>
            <a:r>
              <a:rPr lang="en-US" sz="1100" spc="-10"/>
              <a:t>To encourage analytical thinking, problem-solving and resilience through the exploration of language patterns and structures.</a:t>
            </a:r>
            <a:endParaRPr lang="en-GB"/>
          </a:p>
          <a:p>
            <a:pPr marL="171450" indent="-171450" algn="l">
              <a:spcBef>
                <a:spcPts val="80"/>
              </a:spcBef>
              <a:buFont typeface="Arial"/>
              <a:buChar char="•"/>
              <a:tabLst>
                <a:tab pos="192405" algn="l"/>
              </a:tabLst>
            </a:pPr>
            <a:r>
              <a:rPr lang="en-US" sz="1100" spc="-10" dirty="0"/>
              <a:t>To develop students' metalinguistic awareness by enabling them to </a:t>
            </a:r>
            <a:r>
              <a:rPr lang="en-US" sz="1100" spc="-10" dirty="0" err="1"/>
              <a:t>recognise</a:t>
            </a:r>
            <a:r>
              <a:rPr lang="en-US" sz="1100" spc="-10" dirty="0"/>
              <a:t> connections between languages and transfer knowledge effectively.</a:t>
            </a:r>
            <a:endParaRPr lang="en-GB"/>
          </a:p>
          <a:p>
            <a:pPr marL="171450" indent="-171450" algn="l">
              <a:spcBef>
                <a:spcPts val="80"/>
              </a:spcBef>
              <a:buFont typeface="Arial"/>
              <a:buChar char="•"/>
              <a:tabLst>
                <a:tab pos="192405" algn="l"/>
              </a:tabLst>
            </a:pPr>
            <a:r>
              <a:rPr lang="en-US" sz="1100" spc="-10"/>
              <a:t>To broaden horizons and raise aspirations through exposure to authentic language, cultures and global perspectives.</a:t>
            </a:r>
            <a:endParaRPr lang="en-GB"/>
          </a:p>
          <a:p>
            <a:pPr marL="171450" indent="-171450" algn="l">
              <a:spcBef>
                <a:spcPts val="80"/>
              </a:spcBef>
              <a:buFont typeface="Arial"/>
              <a:buChar char="•"/>
              <a:tabLst>
                <a:tab pos="192405" algn="l"/>
              </a:tabLst>
            </a:pPr>
            <a:r>
              <a:rPr lang="en-US" sz="1100" spc="-10"/>
              <a:t>To develop culturally aware and globally minded citizens who appreciate diversity and engage positively with the wider world.</a:t>
            </a:r>
            <a:endParaRPr lang="en-GB"/>
          </a:p>
          <a:p>
            <a:pPr marL="171450" indent="-171450" algn="l">
              <a:spcBef>
                <a:spcPts val="80"/>
              </a:spcBef>
              <a:buFont typeface="Arial"/>
              <a:buChar char="•"/>
              <a:tabLst>
                <a:tab pos="192405" algn="l"/>
              </a:tabLst>
            </a:pPr>
            <a:r>
              <a:rPr lang="en-US" sz="1100" spc="-10"/>
              <a:t>To provide an ambitious, inclusive and knowledge-rich curriculum that enables all students to succeed and flourish.</a:t>
            </a:r>
            <a:endParaRPr lang="en-GB"/>
          </a:p>
          <a:p>
            <a:pPr marL="191135" marR="6350" indent="-179070">
              <a:lnSpc>
                <a:spcPct val="101800"/>
              </a:lnSpc>
              <a:spcBef>
                <a:spcPts val="80"/>
              </a:spcBef>
              <a:buFont typeface="Arial"/>
              <a:buChar char="•"/>
              <a:tabLst>
                <a:tab pos="192405" algn="l"/>
              </a:tabLst>
            </a:pPr>
            <a:endParaRPr lang="en-US" sz="1100" spc="-10" dirty="0">
              <a:latin typeface="Calibri"/>
              <a:cs typeface="Calibri"/>
            </a:endParaRPr>
          </a:p>
        </p:txBody>
      </p:sp>
      <p:grpSp>
        <p:nvGrpSpPr>
          <p:cNvPr id="6" name="object 6"/>
          <p:cNvGrpSpPr/>
          <p:nvPr/>
        </p:nvGrpSpPr>
        <p:grpSpPr>
          <a:xfrm>
            <a:off x="4199168" y="1367025"/>
            <a:ext cx="2268220" cy="1156335"/>
            <a:chOff x="4826636" y="2828933"/>
            <a:chExt cx="2268220" cy="1156335"/>
          </a:xfrm>
        </p:grpSpPr>
        <p:sp>
          <p:nvSpPr>
            <p:cNvPr id="7" name="object 7"/>
            <p:cNvSpPr/>
            <p:nvPr/>
          </p:nvSpPr>
          <p:spPr>
            <a:xfrm>
              <a:off x="4836161" y="2838458"/>
              <a:ext cx="2249170" cy="1137285"/>
            </a:xfrm>
            <a:custGeom>
              <a:avLst/>
              <a:gdLst/>
              <a:ahLst/>
              <a:cxnLst/>
              <a:rect l="l" t="t" r="r" b="b"/>
              <a:pathLst>
                <a:path w="2249170" h="1137285">
                  <a:moveTo>
                    <a:pt x="2125408" y="0"/>
                  </a:moveTo>
                  <a:lnTo>
                    <a:pt x="123761" y="0"/>
                  </a:lnTo>
                  <a:lnTo>
                    <a:pt x="75588" y="9725"/>
                  </a:lnTo>
                  <a:lnTo>
                    <a:pt x="36248" y="36248"/>
                  </a:lnTo>
                  <a:lnTo>
                    <a:pt x="9725" y="75588"/>
                  </a:lnTo>
                  <a:lnTo>
                    <a:pt x="0" y="123761"/>
                  </a:lnTo>
                  <a:lnTo>
                    <a:pt x="0" y="1013523"/>
                  </a:lnTo>
                  <a:lnTo>
                    <a:pt x="9725" y="1061696"/>
                  </a:lnTo>
                  <a:lnTo>
                    <a:pt x="36248" y="1101036"/>
                  </a:lnTo>
                  <a:lnTo>
                    <a:pt x="75588" y="1127559"/>
                  </a:lnTo>
                  <a:lnTo>
                    <a:pt x="123761" y="1137285"/>
                  </a:lnTo>
                  <a:lnTo>
                    <a:pt x="2125408" y="1137285"/>
                  </a:lnTo>
                  <a:lnTo>
                    <a:pt x="2173581" y="1127559"/>
                  </a:lnTo>
                  <a:lnTo>
                    <a:pt x="2212921" y="1101036"/>
                  </a:lnTo>
                  <a:lnTo>
                    <a:pt x="2239444" y="1061696"/>
                  </a:lnTo>
                  <a:lnTo>
                    <a:pt x="2249170" y="1013523"/>
                  </a:lnTo>
                  <a:lnTo>
                    <a:pt x="2249170" y="123761"/>
                  </a:lnTo>
                  <a:lnTo>
                    <a:pt x="2239444" y="75588"/>
                  </a:lnTo>
                  <a:lnTo>
                    <a:pt x="2212921" y="36248"/>
                  </a:lnTo>
                  <a:lnTo>
                    <a:pt x="2173581" y="9725"/>
                  </a:lnTo>
                  <a:lnTo>
                    <a:pt x="2125408" y="0"/>
                  </a:lnTo>
                  <a:close/>
                </a:path>
              </a:pathLst>
            </a:custGeom>
            <a:solidFill>
              <a:srgbClr val="97D7D2"/>
            </a:solidFill>
          </p:spPr>
          <p:txBody>
            <a:bodyPr wrap="square" lIns="0" tIns="0" rIns="0" bIns="0" rtlCol="0"/>
            <a:lstStyle/>
            <a:p>
              <a:endParaRPr/>
            </a:p>
          </p:txBody>
        </p:sp>
        <p:sp>
          <p:nvSpPr>
            <p:cNvPr id="8" name="object 8"/>
            <p:cNvSpPr/>
            <p:nvPr/>
          </p:nvSpPr>
          <p:spPr>
            <a:xfrm>
              <a:off x="4836161" y="2838458"/>
              <a:ext cx="2249170" cy="1137285"/>
            </a:xfrm>
            <a:custGeom>
              <a:avLst/>
              <a:gdLst/>
              <a:ahLst/>
              <a:cxnLst/>
              <a:rect l="l" t="t" r="r" b="b"/>
              <a:pathLst>
                <a:path w="2249170" h="1137285">
                  <a:moveTo>
                    <a:pt x="0" y="123761"/>
                  </a:moveTo>
                  <a:lnTo>
                    <a:pt x="9725" y="75588"/>
                  </a:lnTo>
                  <a:lnTo>
                    <a:pt x="36248" y="36248"/>
                  </a:lnTo>
                  <a:lnTo>
                    <a:pt x="75588" y="9725"/>
                  </a:lnTo>
                  <a:lnTo>
                    <a:pt x="123761" y="0"/>
                  </a:lnTo>
                  <a:lnTo>
                    <a:pt x="2125408" y="0"/>
                  </a:lnTo>
                  <a:lnTo>
                    <a:pt x="2173581" y="9725"/>
                  </a:lnTo>
                  <a:lnTo>
                    <a:pt x="2212921" y="36248"/>
                  </a:lnTo>
                  <a:lnTo>
                    <a:pt x="2239444" y="75588"/>
                  </a:lnTo>
                  <a:lnTo>
                    <a:pt x="2249170" y="123761"/>
                  </a:lnTo>
                  <a:lnTo>
                    <a:pt x="2249170" y="1013523"/>
                  </a:lnTo>
                  <a:lnTo>
                    <a:pt x="2239444" y="1061696"/>
                  </a:lnTo>
                  <a:lnTo>
                    <a:pt x="2212921" y="1101036"/>
                  </a:lnTo>
                  <a:lnTo>
                    <a:pt x="2173581" y="1127559"/>
                  </a:lnTo>
                  <a:lnTo>
                    <a:pt x="2125408" y="1137285"/>
                  </a:lnTo>
                  <a:lnTo>
                    <a:pt x="123761" y="1137285"/>
                  </a:lnTo>
                  <a:lnTo>
                    <a:pt x="75588" y="1127559"/>
                  </a:lnTo>
                  <a:lnTo>
                    <a:pt x="36248" y="1101036"/>
                  </a:lnTo>
                  <a:lnTo>
                    <a:pt x="9725" y="1061696"/>
                  </a:lnTo>
                  <a:lnTo>
                    <a:pt x="0" y="1013523"/>
                  </a:lnTo>
                  <a:lnTo>
                    <a:pt x="0" y="123761"/>
                  </a:lnTo>
                  <a:close/>
                </a:path>
              </a:pathLst>
            </a:custGeom>
            <a:ln w="19050">
              <a:solidFill>
                <a:srgbClr val="004F38"/>
              </a:solidFill>
            </a:ln>
          </p:spPr>
          <p:txBody>
            <a:bodyPr wrap="square" lIns="0" tIns="0" rIns="0" bIns="0" rtlCol="0"/>
            <a:lstStyle/>
            <a:p>
              <a:endParaRPr/>
            </a:p>
          </p:txBody>
        </p:sp>
      </p:grpSp>
      <p:sp>
        <p:nvSpPr>
          <p:cNvPr id="9" name="object 9"/>
          <p:cNvSpPr txBox="1"/>
          <p:nvPr/>
        </p:nvSpPr>
        <p:spPr>
          <a:xfrm>
            <a:off x="4344836" y="1505959"/>
            <a:ext cx="1976755" cy="642620"/>
          </a:xfrm>
          <a:prstGeom prst="rect">
            <a:avLst/>
          </a:prstGeom>
        </p:spPr>
        <p:txBody>
          <a:bodyPr vert="horz" wrap="square" lIns="0" tIns="8890" rIns="0" bIns="0" rtlCol="0">
            <a:spAutoFit/>
          </a:bodyPr>
          <a:lstStyle/>
          <a:p>
            <a:pPr marL="20320" marR="13970" algn="ctr">
              <a:lnSpc>
                <a:spcPct val="102000"/>
              </a:lnSpc>
              <a:spcBef>
                <a:spcPts val="70"/>
              </a:spcBef>
            </a:pPr>
            <a:r>
              <a:rPr sz="1000" i="1" dirty="0">
                <a:latin typeface="Calibri"/>
                <a:cs typeface="Calibri"/>
              </a:rPr>
              <a:t>“If</a:t>
            </a:r>
            <a:r>
              <a:rPr sz="1000" i="1" spc="-25" dirty="0">
                <a:latin typeface="Calibri"/>
                <a:cs typeface="Calibri"/>
              </a:rPr>
              <a:t> </a:t>
            </a:r>
            <a:r>
              <a:rPr sz="1000" i="1" dirty="0">
                <a:latin typeface="Calibri"/>
                <a:cs typeface="Calibri"/>
              </a:rPr>
              <a:t>you</a:t>
            </a:r>
            <a:r>
              <a:rPr sz="1000" i="1" spc="-10" dirty="0">
                <a:latin typeface="Calibri"/>
                <a:cs typeface="Calibri"/>
              </a:rPr>
              <a:t> </a:t>
            </a:r>
            <a:r>
              <a:rPr sz="1000" i="1" dirty="0">
                <a:latin typeface="Calibri"/>
                <a:cs typeface="Calibri"/>
              </a:rPr>
              <a:t>talk</a:t>
            </a:r>
            <a:r>
              <a:rPr sz="1000" i="1" spc="-15" dirty="0">
                <a:latin typeface="Calibri"/>
                <a:cs typeface="Calibri"/>
              </a:rPr>
              <a:t> </a:t>
            </a:r>
            <a:r>
              <a:rPr sz="1000" i="1" dirty="0">
                <a:latin typeface="Calibri"/>
                <a:cs typeface="Calibri"/>
              </a:rPr>
              <a:t>to</a:t>
            </a:r>
            <a:r>
              <a:rPr sz="1000" i="1" spc="-10" dirty="0">
                <a:latin typeface="Calibri"/>
                <a:cs typeface="Calibri"/>
              </a:rPr>
              <a:t> </a:t>
            </a:r>
            <a:r>
              <a:rPr sz="1000" i="1" dirty="0">
                <a:latin typeface="Calibri"/>
                <a:cs typeface="Calibri"/>
              </a:rPr>
              <a:t>a</a:t>
            </a:r>
            <a:r>
              <a:rPr sz="1000" i="1" spc="-30" dirty="0">
                <a:latin typeface="Calibri"/>
                <a:cs typeface="Calibri"/>
              </a:rPr>
              <a:t> </a:t>
            </a:r>
            <a:r>
              <a:rPr sz="1000" i="1" dirty="0">
                <a:latin typeface="Calibri"/>
                <a:cs typeface="Calibri"/>
              </a:rPr>
              <a:t>man</a:t>
            </a:r>
            <a:r>
              <a:rPr sz="1000" i="1" spc="-10" dirty="0">
                <a:latin typeface="Calibri"/>
                <a:cs typeface="Calibri"/>
              </a:rPr>
              <a:t> </a:t>
            </a:r>
            <a:r>
              <a:rPr sz="1000" i="1" dirty="0">
                <a:latin typeface="Calibri"/>
                <a:cs typeface="Calibri"/>
              </a:rPr>
              <a:t>in</a:t>
            </a:r>
            <a:r>
              <a:rPr sz="1000" i="1" spc="-15" dirty="0">
                <a:latin typeface="Calibri"/>
                <a:cs typeface="Calibri"/>
              </a:rPr>
              <a:t> </a:t>
            </a:r>
            <a:r>
              <a:rPr sz="1000" i="1" dirty="0">
                <a:latin typeface="Calibri"/>
                <a:cs typeface="Calibri"/>
              </a:rPr>
              <a:t>a</a:t>
            </a:r>
            <a:r>
              <a:rPr sz="1000" i="1" spc="-10" dirty="0">
                <a:latin typeface="Calibri"/>
                <a:cs typeface="Calibri"/>
              </a:rPr>
              <a:t> </a:t>
            </a:r>
            <a:r>
              <a:rPr sz="1000" i="1" dirty="0">
                <a:latin typeface="Calibri"/>
                <a:cs typeface="Calibri"/>
              </a:rPr>
              <a:t>language</a:t>
            </a:r>
            <a:r>
              <a:rPr sz="1000" i="1" spc="-15" dirty="0">
                <a:latin typeface="Calibri"/>
                <a:cs typeface="Calibri"/>
              </a:rPr>
              <a:t> </a:t>
            </a:r>
            <a:r>
              <a:rPr sz="1000" i="1" spc="-25" dirty="0">
                <a:latin typeface="Calibri"/>
                <a:cs typeface="Calibri"/>
              </a:rPr>
              <a:t>he</a:t>
            </a:r>
            <a:r>
              <a:rPr sz="1000" i="1" spc="-10" dirty="0">
                <a:latin typeface="Calibri"/>
                <a:cs typeface="Calibri"/>
              </a:rPr>
              <a:t> understands,</a:t>
            </a:r>
            <a:r>
              <a:rPr sz="1000" i="1" dirty="0">
                <a:latin typeface="Calibri"/>
                <a:cs typeface="Calibri"/>
              </a:rPr>
              <a:t> that goes</a:t>
            </a:r>
            <a:r>
              <a:rPr sz="1000" i="1" spc="-10" dirty="0">
                <a:latin typeface="Calibri"/>
                <a:cs typeface="Calibri"/>
              </a:rPr>
              <a:t> </a:t>
            </a:r>
            <a:r>
              <a:rPr sz="1000" i="1" dirty="0">
                <a:latin typeface="Calibri"/>
                <a:cs typeface="Calibri"/>
              </a:rPr>
              <a:t>to</a:t>
            </a:r>
            <a:r>
              <a:rPr sz="1000" i="1" spc="-5" dirty="0">
                <a:latin typeface="Calibri"/>
                <a:cs typeface="Calibri"/>
              </a:rPr>
              <a:t> </a:t>
            </a:r>
            <a:r>
              <a:rPr sz="1000" i="1" dirty="0">
                <a:latin typeface="Calibri"/>
                <a:cs typeface="Calibri"/>
              </a:rPr>
              <a:t>his</a:t>
            </a:r>
            <a:r>
              <a:rPr sz="1000" i="1" spc="-10" dirty="0">
                <a:latin typeface="Calibri"/>
                <a:cs typeface="Calibri"/>
              </a:rPr>
              <a:t> head.</a:t>
            </a:r>
            <a:endParaRPr sz="1000">
              <a:latin typeface="Calibri"/>
              <a:cs typeface="Calibri"/>
            </a:endParaRPr>
          </a:p>
          <a:p>
            <a:pPr marL="12700" marR="5080" algn="ctr">
              <a:lnSpc>
                <a:spcPct val="101000"/>
              </a:lnSpc>
              <a:spcBef>
                <a:spcPts val="10"/>
              </a:spcBef>
            </a:pPr>
            <a:r>
              <a:rPr sz="1000" i="1" dirty="0">
                <a:latin typeface="Calibri"/>
                <a:cs typeface="Calibri"/>
              </a:rPr>
              <a:t>If</a:t>
            </a:r>
            <a:r>
              <a:rPr sz="1000" i="1" spc="-25" dirty="0">
                <a:latin typeface="Calibri"/>
                <a:cs typeface="Calibri"/>
              </a:rPr>
              <a:t> </a:t>
            </a:r>
            <a:r>
              <a:rPr sz="1000" i="1" dirty="0">
                <a:latin typeface="Calibri"/>
                <a:cs typeface="Calibri"/>
              </a:rPr>
              <a:t>you</a:t>
            </a:r>
            <a:r>
              <a:rPr sz="1000" i="1" spc="-10" dirty="0">
                <a:latin typeface="Calibri"/>
                <a:cs typeface="Calibri"/>
              </a:rPr>
              <a:t> </a:t>
            </a:r>
            <a:r>
              <a:rPr sz="1000" i="1" dirty="0">
                <a:latin typeface="Calibri"/>
                <a:cs typeface="Calibri"/>
              </a:rPr>
              <a:t>talk</a:t>
            </a:r>
            <a:r>
              <a:rPr sz="1000" i="1" spc="-15" dirty="0">
                <a:latin typeface="Calibri"/>
                <a:cs typeface="Calibri"/>
              </a:rPr>
              <a:t> </a:t>
            </a:r>
            <a:r>
              <a:rPr sz="1000" i="1" dirty="0">
                <a:latin typeface="Calibri"/>
                <a:cs typeface="Calibri"/>
              </a:rPr>
              <a:t>to</a:t>
            </a:r>
            <a:r>
              <a:rPr sz="1000" i="1" spc="-10" dirty="0">
                <a:latin typeface="Calibri"/>
                <a:cs typeface="Calibri"/>
              </a:rPr>
              <a:t> </a:t>
            </a:r>
            <a:r>
              <a:rPr sz="1000" i="1" dirty="0">
                <a:latin typeface="Calibri"/>
                <a:cs typeface="Calibri"/>
              </a:rPr>
              <a:t>him</a:t>
            </a:r>
            <a:r>
              <a:rPr sz="1000" i="1" spc="-10" dirty="0">
                <a:latin typeface="Calibri"/>
                <a:cs typeface="Calibri"/>
              </a:rPr>
              <a:t> </a:t>
            </a:r>
            <a:r>
              <a:rPr sz="1000" i="1" dirty="0">
                <a:latin typeface="Calibri"/>
                <a:cs typeface="Calibri"/>
              </a:rPr>
              <a:t>in</a:t>
            </a:r>
            <a:r>
              <a:rPr sz="1000" i="1" spc="-30" dirty="0">
                <a:latin typeface="Calibri"/>
                <a:cs typeface="Calibri"/>
              </a:rPr>
              <a:t> </a:t>
            </a:r>
            <a:r>
              <a:rPr sz="1000" i="1" dirty="0">
                <a:latin typeface="Calibri"/>
                <a:cs typeface="Calibri"/>
              </a:rPr>
              <a:t>his</a:t>
            </a:r>
            <a:r>
              <a:rPr sz="1000" i="1" spc="-20" dirty="0">
                <a:latin typeface="Calibri"/>
                <a:cs typeface="Calibri"/>
              </a:rPr>
              <a:t> </a:t>
            </a:r>
            <a:r>
              <a:rPr sz="1000" i="1" dirty="0">
                <a:latin typeface="Calibri"/>
                <a:cs typeface="Calibri"/>
              </a:rPr>
              <a:t>language,</a:t>
            </a:r>
            <a:r>
              <a:rPr sz="1000" i="1" spc="-10" dirty="0">
                <a:latin typeface="Calibri"/>
                <a:cs typeface="Calibri"/>
              </a:rPr>
              <a:t> </a:t>
            </a:r>
            <a:r>
              <a:rPr sz="1000" i="1" spc="-20" dirty="0">
                <a:latin typeface="Calibri"/>
                <a:cs typeface="Calibri"/>
              </a:rPr>
              <a:t>that </a:t>
            </a:r>
            <a:r>
              <a:rPr sz="1000" i="1" dirty="0">
                <a:latin typeface="Calibri"/>
                <a:cs typeface="Calibri"/>
              </a:rPr>
              <a:t>goes</a:t>
            </a:r>
            <a:r>
              <a:rPr sz="1000" i="1" spc="-20" dirty="0">
                <a:latin typeface="Calibri"/>
                <a:cs typeface="Calibri"/>
              </a:rPr>
              <a:t> </a:t>
            </a:r>
            <a:r>
              <a:rPr sz="1000" i="1" dirty="0">
                <a:latin typeface="Calibri"/>
                <a:cs typeface="Calibri"/>
              </a:rPr>
              <a:t>to</a:t>
            </a:r>
            <a:r>
              <a:rPr sz="1000" i="1" spc="-5" dirty="0">
                <a:latin typeface="Calibri"/>
                <a:cs typeface="Calibri"/>
              </a:rPr>
              <a:t> </a:t>
            </a:r>
            <a:r>
              <a:rPr sz="1000" i="1" dirty="0">
                <a:latin typeface="Calibri"/>
                <a:cs typeface="Calibri"/>
              </a:rPr>
              <a:t>his</a:t>
            </a:r>
            <a:r>
              <a:rPr sz="1000" i="1" spc="-20" dirty="0">
                <a:latin typeface="Calibri"/>
                <a:cs typeface="Calibri"/>
              </a:rPr>
              <a:t> </a:t>
            </a:r>
            <a:r>
              <a:rPr sz="1000" i="1" spc="-10" dirty="0">
                <a:latin typeface="Calibri"/>
                <a:cs typeface="Calibri"/>
              </a:rPr>
              <a:t>heart.”</a:t>
            </a:r>
            <a:endParaRPr sz="1000">
              <a:latin typeface="Calibri"/>
              <a:cs typeface="Calibri"/>
            </a:endParaRPr>
          </a:p>
        </p:txBody>
      </p:sp>
      <p:sp>
        <p:nvSpPr>
          <p:cNvPr id="11" name="object 11"/>
          <p:cNvSpPr txBox="1">
            <a:spLocks noGrp="1"/>
          </p:cNvSpPr>
          <p:nvPr>
            <p:ph type="sldNum" sz="quarter" idx="7"/>
          </p:nvPr>
        </p:nvSpPr>
        <p:spPr>
          <a:xfrm>
            <a:off x="6467347" y="9931400"/>
            <a:ext cx="649604" cy="153888"/>
          </a:xfrm>
          <a:prstGeom prst="rect">
            <a:avLst/>
          </a:prstGeom>
        </p:spPr>
        <p:txBody>
          <a:bodyPr vert="horz" wrap="square" lIns="0" tIns="0" rIns="0" bIns="0" rtlCol="0" anchor="t">
            <a:spAutoFit/>
          </a:bodyPr>
          <a:lstStyle/>
          <a:p>
            <a:pPr marL="12700">
              <a:lnSpc>
                <a:spcPts val="1150"/>
              </a:lnSpc>
            </a:pPr>
            <a:r>
              <a:rPr dirty="0"/>
              <a:t>Page</a:t>
            </a:r>
            <a:r>
              <a:rPr spc="-25" dirty="0"/>
              <a:t> </a:t>
            </a:r>
            <a:fld id="{81D60167-4931-47E6-BA6A-407CBD079E47}" type="slidenum">
              <a:rPr b="1" dirty="0">
                <a:latin typeface="Calibri"/>
                <a:cs typeface="Calibri"/>
              </a:rPr>
              <a:pPr marL="12700">
                <a:lnSpc>
                  <a:spcPts val="1150"/>
                </a:lnSpc>
              </a:pPr>
              <a:t>1</a:t>
            </a:fld>
            <a:r>
              <a:rPr b="1" spc="-5" dirty="0">
                <a:latin typeface="Calibri"/>
                <a:cs typeface="Calibri"/>
              </a:rPr>
              <a:t> </a:t>
            </a:r>
            <a:r>
              <a:t>of</a:t>
            </a:r>
            <a:r>
              <a:rPr lang="en-GB" spc="-20"/>
              <a:t> 3</a:t>
            </a:r>
            <a:endParaRPr lang="en-US" b="1" spc="-50">
              <a:latin typeface="Calibri"/>
              <a:ea typeface="Calibri"/>
              <a:cs typeface="Calibri"/>
            </a:endParaRPr>
          </a:p>
        </p:txBody>
      </p:sp>
      <p:sp>
        <p:nvSpPr>
          <p:cNvPr id="12" name="object 12"/>
          <p:cNvSpPr txBox="1">
            <a:spLocks noGrp="1"/>
          </p:cNvSpPr>
          <p:nvPr>
            <p:ph type="ftr" sz="quarter" idx="5"/>
          </p:nvPr>
        </p:nvSpPr>
        <p:spPr>
          <a:xfrm>
            <a:off x="951455" y="10101706"/>
            <a:ext cx="3793490" cy="130036"/>
          </a:xfrm>
          <a:prstGeom prst="rect">
            <a:avLst/>
          </a:prstGeom>
        </p:spPr>
        <p:txBody>
          <a:bodyPr vert="horz" wrap="square" lIns="0" tIns="0" rIns="0" bIns="0" rtlCol="0" anchor="t">
            <a:spAutoFit/>
          </a:body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lang="en-GB" dirty="0"/>
              <a:t>Rationale</a:t>
            </a:r>
            <a:r>
              <a:rPr dirty="0"/>
              <a:t>:</a:t>
            </a:r>
            <a:r>
              <a:rPr spc="-25" dirty="0"/>
              <a:t> </a:t>
            </a:r>
            <a:r>
              <a:rPr dirty="0"/>
              <a:t>MODERN</a:t>
            </a:r>
            <a:r>
              <a:rPr spc="-20" dirty="0"/>
              <a:t> </a:t>
            </a:r>
            <a:r>
              <a:rPr spc="-35"/>
              <a:t>LANGUAGES</a:t>
            </a:r>
          </a:p>
        </p:txBody>
      </p:sp>
      <p:sp>
        <p:nvSpPr>
          <p:cNvPr id="10" name="object 10"/>
          <p:cNvSpPr txBox="1"/>
          <p:nvPr/>
        </p:nvSpPr>
        <p:spPr>
          <a:xfrm>
            <a:off x="4890555" y="2203298"/>
            <a:ext cx="888365" cy="177800"/>
          </a:xfrm>
          <a:prstGeom prst="rect">
            <a:avLst/>
          </a:prstGeom>
        </p:spPr>
        <p:txBody>
          <a:bodyPr vert="horz" wrap="square" lIns="0" tIns="12065" rIns="0" bIns="0" rtlCol="0">
            <a:spAutoFit/>
          </a:bodyPr>
          <a:lstStyle/>
          <a:p>
            <a:pPr marL="12700">
              <a:lnSpc>
                <a:spcPct val="100000"/>
              </a:lnSpc>
              <a:spcBef>
                <a:spcPts val="95"/>
              </a:spcBef>
            </a:pPr>
            <a:r>
              <a:rPr sz="1000" b="1" dirty="0">
                <a:latin typeface="Calibri"/>
                <a:cs typeface="Calibri"/>
              </a:rPr>
              <a:t>Nelson</a:t>
            </a:r>
            <a:r>
              <a:rPr sz="1000" b="1" spc="-35" dirty="0">
                <a:latin typeface="Calibri"/>
                <a:cs typeface="Calibri"/>
              </a:rPr>
              <a:t> </a:t>
            </a:r>
            <a:r>
              <a:rPr sz="1000" b="1" spc="-10" dirty="0">
                <a:latin typeface="Calibri"/>
                <a:cs typeface="Calibri"/>
              </a:rPr>
              <a:t>Mandela</a:t>
            </a:r>
            <a:endParaRPr sz="1000">
              <a:latin typeface="Calibri"/>
              <a:cs typeface="Calibri"/>
            </a:endParaRPr>
          </a:p>
        </p:txBody>
      </p:sp>
      <p:sp>
        <p:nvSpPr>
          <p:cNvPr id="14" name="Text Placeholder 13">
            <a:extLst>
              <a:ext uri="{FF2B5EF4-FFF2-40B4-BE49-F238E27FC236}">
                <a16:creationId xmlns:a16="http://schemas.microsoft.com/office/drawing/2014/main" id="{1ACD176D-8CD1-ED15-B6D5-83F314B5DFB6}"/>
              </a:ext>
            </a:extLst>
          </p:cNvPr>
          <p:cNvSpPr>
            <a:spLocks noGrp="1"/>
          </p:cNvSpPr>
          <p:nvPr>
            <p:ph type="body" idx="1"/>
          </p:nvPr>
        </p:nvSpPr>
        <p:spPr>
          <a:xfrm>
            <a:off x="433159" y="5629772"/>
            <a:ext cx="6679456" cy="2539157"/>
          </a:xfrm>
        </p:spPr>
        <p:txBody>
          <a:bodyPr wrap="square" lIns="0" tIns="0" rIns="0" bIns="0" anchor="t">
            <a:spAutoFit/>
          </a:bodyPr>
          <a:lstStyle/>
          <a:p>
            <a:pPr algn="l"/>
            <a:r>
              <a:rPr lang="en-GB">
                <a:latin typeface="Aptos"/>
              </a:rPr>
              <a:t>The intent of our Modern Languages curriculum is to provide students with the linguistic knowledge, cultural understanding and communication skills needed to thrive in an increasingly interconnected world. We believe that language learning opens doors to new cultures, experiences and opportunities, developing students both academically and personally.</a:t>
            </a:r>
            <a:endParaRPr lang="en-US"/>
          </a:p>
          <a:p>
            <a:pPr algn="l"/>
            <a:endParaRPr lang="en-GB" dirty="0">
              <a:latin typeface="Aptos"/>
            </a:endParaRPr>
          </a:p>
          <a:p>
            <a:pPr algn="l"/>
            <a:r>
              <a:rPr lang="en-GB">
                <a:latin typeface="Aptos"/>
              </a:rPr>
              <a:t>Through the three pillars of progression – phonics, vocabulary and grammar – students develop the confidence to understand, communicate and interact with increasing accuracy, spontaneity and independence. Our carefully sequenced curriculum enables students to build on prior learning, make connections between languages and cultures, and develop as resilient, confident and knowledgeable linguists who are well prepared for further study, employment and life beyond school.</a:t>
            </a:r>
            <a:endParaRPr lang="en-GB"/>
          </a:p>
          <a:p>
            <a:pPr algn="l"/>
            <a:endParaRPr lang="en-GB" dirty="0">
              <a:latin typeface="Aptos"/>
            </a:endParaRPr>
          </a:p>
          <a:p>
            <a:pPr algn="l"/>
            <a:r>
              <a:rPr lang="en-GB">
                <a:latin typeface="Aptos"/>
              </a:rPr>
              <a:t>Beyond language acquisition, our curriculum promotes curiosity, empathy and cultural awareness. Through authentic language use and cultural exploration, students develop the confidence to communicate effectively and the ambition to pursue further language study and international opportunities in the future.</a:t>
            </a:r>
            <a:endParaRPr lang="en-GB"/>
          </a:p>
          <a:p>
            <a:endParaRPr lang="en-GB" dirty="0">
              <a:ea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xfrm>
            <a:off x="6467347" y="9931400"/>
            <a:ext cx="649604" cy="153888"/>
          </a:xfrm>
          <a:prstGeom prst="rect">
            <a:avLst/>
          </a:prstGeom>
        </p:spPr>
        <p:txBody>
          <a:bodyPr vert="horz" wrap="square" lIns="0" tIns="0" rIns="0" bIns="0" rtlCol="0" anchor="t">
            <a:spAutoFit/>
          </a:bodyPr>
          <a:lstStyle/>
          <a:p>
            <a:pPr marL="12700">
              <a:lnSpc>
                <a:spcPts val="1150"/>
              </a:lnSpc>
            </a:pPr>
            <a:r>
              <a:rPr dirty="0"/>
              <a:t>Page</a:t>
            </a:r>
            <a:r>
              <a:rPr spc="-25" dirty="0"/>
              <a:t> </a:t>
            </a:r>
            <a:fld id="{81D60167-4931-47E6-BA6A-407CBD079E47}" type="slidenum">
              <a:rPr b="1" dirty="0">
                <a:latin typeface="Calibri"/>
                <a:cs typeface="Calibri"/>
              </a:rPr>
              <a:pPr marL="12700">
                <a:lnSpc>
                  <a:spcPts val="1150"/>
                </a:lnSpc>
              </a:pPr>
              <a:t>2</a:t>
            </a:fld>
            <a:r>
              <a:rPr b="1" spc="-5" dirty="0">
                <a:latin typeface="Calibri"/>
                <a:cs typeface="Calibri"/>
              </a:rPr>
              <a:t> </a:t>
            </a:r>
            <a:r>
              <a:t>of</a:t>
            </a:r>
            <a:r>
              <a:rPr lang="en-GB" spc="-20"/>
              <a:t> 3</a:t>
            </a:r>
            <a:endParaRPr lang="en-US" b="1" spc="-50">
              <a:latin typeface="Calibri"/>
              <a:ea typeface="Calibri"/>
              <a:cs typeface="Calibri"/>
            </a:endParaRPr>
          </a:p>
        </p:txBody>
      </p:sp>
      <p:sp>
        <p:nvSpPr>
          <p:cNvPr id="6" name="object 12">
            <a:extLst>
              <a:ext uri="{FF2B5EF4-FFF2-40B4-BE49-F238E27FC236}">
                <a16:creationId xmlns:a16="http://schemas.microsoft.com/office/drawing/2014/main" id="{C10A66FA-F308-5C69-A721-99ECB5E42EBE}"/>
              </a:ext>
            </a:extLst>
          </p:cNvPr>
          <p:cNvSpPr txBox="1">
            <a:spLocks noGrp="1"/>
          </p:cNvSpPr>
          <p:nvPr>
            <p:ph type="ftr" sz="quarter" idx="5"/>
          </p:nvPr>
        </p:nvSpPr>
        <p:spPr>
          <a:xfrm>
            <a:off x="951455" y="10101706"/>
            <a:ext cx="3793490" cy="130036"/>
          </a:xfrm>
          <a:prstGeom prst="rect">
            <a:avLst/>
          </a:prstGeom>
        </p:spPr>
        <p:txBody>
          <a:bodyPr vert="horz" wrap="square" lIns="0" tIns="0" rIns="0" bIns="0" rtlCol="0" anchor="t">
            <a:spAutoFit/>
          </a:body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lang="en-GB" dirty="0"/>
              <a:t>Rationale</a:t>
            </a:r>
            <a:r>
              <a:rPr dirty="0"/>
              <a:t>:</a:t>
            </a:r>
            <a:r>
              <a:rPr spc="-25" dirty="0"/>
              <a:t> </a:t>
            </a:r>
            <a:r>
              <a:rPr dirty="0"/>
              <a:t>MODERN</a:t>
            </a:r>
            <a:r>
              <a:rPr spc="-20" dirty="0"/>
              <a:t> </a:t>
            </a:r>
            <a:r>
              <a:rPr spc="-35"/>
              <a:t>LANGUAGES</a:t>
            </a:r>
          </a:p>
        </p:txBody>
      </p:sp>
      <p:sp>
        <p:nvSpPr>
          <p:cNvPr id="5" name="TextBox 4">
            <a:extLst>
              <a:ext uri="{FF2B5EF4-FFF2-40B4-BE49-F238E27FC236}">
                <a16:creationId xmlns:a16="http://schemas.microsoft.com/office/drawing/2014/main" id="{714BEA66-4D07-A3DE-CBED-A81B83AF3439}"/>
              </a:ext>
            </a:extLst>
          </p:cNvPr>
          <p:cNvSpPr txBox="1"/>
          <p:nvPr/>
        </p:nvSpPr>
        <p:spPr>
          <a:xfrm>
            <a:off x="135578" y="126474"/>
            <a:ext cx="6816545" cy="98180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004F38"/>
                </a:solidFill>
                <a:latin typeface="Aptos"/>
              </a:rPr>
              <a:t>Curriculum Implementation</a:t>
            </a:r>
            <a:endParaRPr lang="en-US" b="1">
              <a:solidFill>
                <a:srgbClr val="004F38"/>
              </a:solidFill>
              <a:latin typeface="Aptos"/>
            </a:endParaRPr>
          </a:p>
          <a:p>
            <a:pPr algn="l"/>
            <a:r>
              <a:rPr lang="en-US" sz="1400" b="1">
                <a:solidFill>
                  <a:srgbClr val="004F38"/>
                </a:solidFill>
                <a:latin typeface="Aptos"/>
                <a:ea typeface="Calibri"/>
                <a:cs typeface="Calibri"/>
              </a:rPr>
              <a:t>Key Stage 3</a:t>
            </a:r>
            <a:endParaRPr lang="en-US" sz="1400">
              <a:solidFill>
                <a:srgbClr val="004F38"/>
              </a:solidFill>
              <a:latin typeface="Aptos"/>
              <a:ea typeface="Calibri"/>
              <a:cs typeface="Calibri"/>
            </a:endParaRPr>
          </a:p>
          <a:p>
            <a:r>
              <a:rPr lang="en-US" sz="1100">
                <a:latin typeface="Aptos"/>
              </a:rPr>
              <a:t>In Year 7, students study either French or Spanish. Through a carefully sequenced curriculum, students develop secure foundations in phonics, vocabulary and grammar, enabling them to communicate successfully from the earliest stages of language learning.</a:t>
            </a:r>
            <a:endParaRPr lang="en-US" sz="1100" dirty="0">
              <a:latin typeface="Aptos"/>
            </a:endParaRPr>
          </a:p>
          <a:p>
            <a:endParaRPr lang="en-US" sz="1100" dirty="0">
              <a:latin typeface="Aptos"/>
            </a:endParaRPr>
          </a:p>
          <a:p>
            <a:r>
              <a:rPr lang="en-US" sz="1100" dirty="0">
                <a:latin typeface="Aptos"/>
              </a:rPr>
              <a:t>In Year 8, students continue with their first </a:t>
            </a:r>
            <a:r>
              <a:rPr lang="en-US" sz="1100">
                <a:latin typeface="Aptos"/>
              </a:rPr>
              <a:t>language,</a:t>
            </a:r>
            <a:r>
              <a:rPr lang="en-US" sz="1100" dirty="0">
                <a:latin typeface="Aptos"/>
              </a:rPr>
              <a:t> and many students begin German as a second language. This approach strengthens students' metalinguistic awareness, develops transferable linguistic skills and deepens their understanding of how languages work. Through the study of more than one language, students become increasingly confident, adaptable and reflective linguists. Students who continue with just their first language only, also have an additional English reading support lesson.</a:t>
            </a:r>
          </a:p>
          <a:p>
            <a:endParaRPr lang="en-US" sz="1100" dirty="0">
              <a:latin typeface="Aptos"/>
            </a:endParaRPr>
          </a:p>
          <a:p>
            <a:r>
              <a:rPr lang="en-US" sz="1100" dirty="0">
                <a:latin typeface="Aptos"/>
              </a:rPr>
              <a:t>All students are encouraged to continue their language-learning journey at GCSE and beyond, </a:t>
            </a:r>
            <a:r>
              <a:rPr lang="en-US" sz="1100" dirty="0" err="1">
                <a:latin typeface="Aptos"/>
              </a:rPr>
              <a:t>recognising</a:t>
            </a:r>
            <a:r>
              <a:rPr lang="en-US" sz="1100" dirty="0">
                <a:latin typeface="Aptos"/>
              </a:rPr>
              <a:t> the significant academic, cultural and professional benefits that multilingualism can provide.</a:t>
            </a:r>
          </a:p>
          <a:p>
            <a:r>
              <a:rPr lang="en-US" sz="1100">
                <a:latin typeface="Aptos"/>
              </a:rPr>
              <a:t>Our faculty employs a range of strategies to ensure students learn in an enjoyable, positive, knowledge-rich and memory-informed environment and applies Dr Gianfranco Conti's Extensive Processing Instruction (EPI) principles to the curriculum.</a:t>
            </a:r>
            <a:endParaRPr lang="en-US" sz="1100" dirty="0">
              <a:latin typeface="Aptos"/>
            </a:endParaRPr>
          </a:p>
          <a:p>
            <a:endParaRPr lang="en-US" sz="1100" dirty="0">
              <a:latin typeface="Aptos"/>
            </a:endParaRPr>
          </a:p>
          <a:p>
            <a:r>
              <a:rPr lang="en-US" sz="1100">
                <a:latin typeface="Aptos"/>
              </a:rPr>
              <a:t>This approach includes:</a:t>
            </a:r>
          </a:p>
          <a:p>
            <a:pPr marL="685800" indent="-228600"/>
            <a:r>
              <a:rPr lang="en-US" sz="1100">
                <a:latin typeface="Aptos"/>
              </a:rPr>
              <a:t>•</a:t>
            </a:r>
            <a:r>
              <a:rPr lang="en-US" sz="1100" i="0" dirty="0">
                <a:latin typeface="Aptos"/>
                <a:ea typeface="Times New Roman"/>
                <a:cs typeface="Times New Roman"/>
              </a:rPr>
              <a:t>            </a:t>
            </a:r>
            <a:r>
              <a:rPr lang="en-US" sz="1100">
                <a:latin typeface="Aptos"/>
              </a:rPr>
              <a:t>Vocabulary presented through sentence builders, enabling students to construct accurate language independently.</a:t>
            </a:r>
          </a:p>
          <a:p>
            <a:pPr marL="685800" indent="-228600"/>
            <a:r>
              <a:rPr lang="en-US" sz="1100">
                <a:latin typeface="Aptos"/>
              </a:rPr>
              <a:t>•</a:t>
            </a:r>
            <a:r>
              <a:rPr lang="en-US" sz="1100" i="0" dirty="0">
                <a:latin typeface="Aptos"/>
                <a:ea typeface="Times New Roman"/>
                <a:cs typeface="Times New Roman"/>
              </a:rPr>
              <a:t>            </a:t>
            </a:r>
            <a:r>
              <a:rPr lang="en-US" sz="1100">
                <a:latin typeface="Aptos"/>
              </a:rPr>
              <a:t>Systematic teaching and revisiting of phonics, vocabulary and grammar through retrieval practice and interleaving.</a:t>
            </a:r>
          </a:p>
          <a:p>
            <a:pPr marL="685800" indent="-228600"/>
            <a:r>
              <a:rPr lang="en-US" sz="1100">
                <a:latin typeface="Aptos"/>
              </a:rPr>
              <a:t>•</a:t>
            </a:r>
            <a:r>
              <a:rPr lang="en-US" sz="1100" i="0" dirty="0">
                <a:latin typeface="Aptos"/>
                <a:ea typeface="Times New Roman"/>
                <a:cs typeface="Times New Roman"/>
              </a:rPr>
              <a:t>            </a:t>
            </a:r>
            <a:r>
              <a:rPr lang="en-US" sz="1100">
                <a:latin typeface="Aptos"/>
              </a:rPr>
              <a:t>Extensive receptive and productive practice through listening, reading, speaking and writing activities that promote long-term retention and fluency.</a:t>
            </a:r>
          </a:p>
          <a:p>
            <a:pPr marL="685800" indent="-228600"/>
            <a:r>
              <a:rPr lang="en-US" sz="1100">
                <a:latin typeface="Aptos"/>
              </a:rPr>
              <a:t>•</a:t>
            </a:r>
            <a:r>
              <a:rPr lang="en-US" sz="1100" i="0" dirty="0">
                <a:latin typeface="Aptos"/>
                <a:ea typeface="Times New Roman"/>
                <a:cs typeface="Times New Roman"/>
              </a:rPr>
              <a:t>            </a:t>
            </a:r>
            <a:r>
              <a:rPr lang="en-US" sz="1100">
                <a:latin typeface="Aptos"/>
              </a:rPr>
              <a:t>Awareness-raising of core grammatical structures that are revisited and interleaved from topic to topic and year to year, ensuring durable learning and clear progression.</a:t>
            </a:r>
            <a:endParaRPr lang="en-US" sz="1100" dirty="0">
              <a:latin typeface="Aptos"/>
            </a:endParaRPr>
          </a:p>
          <a:p>
            <a:pPr marL="685800" indent="-228600"/>
            <a:r>
              <a:rPr lang="en-US" sz="1100" dirty="0">
                <a:latin typeface="Aptos"/>
              </a:rPr>
              <a:t>•</a:t>
            </a:r>
            <a:r>
              <a:rPr lang="en-US" sz="1100" i="0" dirty="0">
                <a:latin typeface="Aptos"/>
                <a:ea typeface="Times New Roman"/>
                <a:cs typeface="Times New Roman"/>
              </a:rPr>
              <a:t>            </a:t>
            </a:r>
            <a:r>
              <a:rPr lang="en-US" sz="1100" dirty="0">
                <a:latin typeface="Aptos"/>
              </a:rPr>
              <a:t>Carefully selected texts that </a:t>
            </a:r>
            <a:r>
              <a:rPr lang="en-US" sz="1100" dirty="0" err="1">
                <a:latin typeface="Aptos"/>
              </a:rPr>
              <a:t>maximise</a:t>
            </a:r>
            <a:r>
              <a:rPr lang="en-US" sz="1100" dirty="0">
                <a:latin typeface="Aptos"/>
              </a:rPr>
              <a:t> comprehensibility whilst gradually increasing challenge and avoiding cognitive overload.</a:t>
            </a:r>
          </a:p>
          <a:p>
            <a:pPr marL="685800" indent="-228600"/>
            <a:r>
              <a:rPr lang="en-US" sz="1100">
                <a:latin typeface="Aptos"/>
              </a:rPr>
              <a:t>•</a:t>
            </a:r>
            <a:r>
              <a:rPr lang="en-US" sz="1100" i="0" dirty="0">
                <a:latin typeface="Aptos"/>
                <a:ea typeface="Times New Roman"/>
                <a:cs typeface="Times New Roman"/>
              </a:rPr>
              <a:t>            </a:t>
            </a:r>
            <a:r>
              <a:rPr lang="en-US" sz="1100">
                <a:latin typeface="Aptos"/>
              </a:rPr>
              <a:t>A strong emphasis on oracy through structured speaking activities, collaborative tasks and spontaneous communication opportunities.</a:t>
            </a:r>
          </a:p>
          <a:p>
            <a:pPr marL="685800" indent="-228600"/>
            <a:r>
              <a:rPr lang="en-US" sz="1100">
                <a:latin typeface="Aptos"/>
              </a:rPr>
              <a:t>•</a:t>
            </a:r>
            <a:r>
              <a:rPr lang="en-US" sz="1100" i="0" dirty="0">
                <a:latin typeface="Aptos"/>
                <a:ea typeface="Times New Roman"/>
                <a:cs typeface="Times New Roman"/>
              </a:rPr>
              <a:t>            </a:t>
            </a:r>
            <a:r>
              <a:rPr lang="en-US" sz="1100">
                <a:latin typeface="Aptos"/>
              </a:rPr>
              <a:t>Opportunities for students to engage with authentic cultural content, competitions, enrichment activities and wider experiences that celebrate language learning and intercultural understanding.</a:t>
            </a:r>
          </a:p>
          <a:p>
            <a:pPr marL="685800" indent="-228600"/>
            <a:endParaRPr lang="en-US" sz="1100" dirty="0">
              <a:latin typeface="Aptos"/>
            </a:endParaRPr>
          </a:p>
          <a:p>
            <a:r>
              <a:rPr lang="en-US" sz="1100">
                <a:latin typeface="Aptos"/>
              </a:rPr>
              <a:t>Our diverse and knowledge-rich curriculum develops confident linguists who enjoy language learning, value cultural diversity and are inspired to participate in the wide range of enrichment opportunities, competitions and events offered by the Modern Languages Faculty. Students leave us well prepared for further study, employment and participation in an increasingly global society.</a:t>
            </a:r>
            <a:endParaRPr lang="en-US" sz="1100" dirty="0">
              <a:latin typeface="Aptos"/>
            </a:endParaRPr>
          </a:p>
          <a:p>
            <a:endParaRPr lang="en-US" sz="1100" dirty="0">
              <a:latin typeface="Aptos"/>
            </a:endParaRPr>
          </a:p>
          <a:p>
            <a:r>
              <a:rPr lang="en-US" sz="1400" b="1">
                <a:solidFill>
                  <a:srgbClr val="004F38"/>
                </a:solidFill>
                <a:latin typeface="Aptos"/>
              </a:rPr>
              <a:t>Key Stage 4</a:t>
            </a:r>
          </a:p>
          <a:p>
            <a:r>
              <a:rPr lang="en-US" sz="1100" dirty="0">
                <a:latin typeface="Aptos"/>
              </a:rPr>
              <a:t>In Years 10 and 11, we interleave all topics within the Edexcel GCSE specification to ensure learning remains connected and cumulative rather than </a:t>
            </a:r>
            <a:r>
              <a:rPr lang="en-US" sz="1100" dirty="0" err="1">
                <a:latin typeface="Aptos"/>
              </a:rPr>
              <a:t>compartmentalised</a:t>
            </a:r>
            <a:r>
              <a:rPr lang="en-US" sz="1100" dirty="0">
                <a:latin typeface="Aptos"/>
              </a:rPr>
              <a:t>. Students regularly revisit previously taught vocabulary and structures, strengthening long-term retention and enabling increasingly sophisticated language use.</a:t>
            </a:r>
          </a:p>
          <a:p>
            <a:r>
              <a:rPr lang="en-US" sz="1100">
                <a:latin typeface="Aptos"/>
              </a:rPr>
              <a:t>Whilst preparing students for examination success, we also expose them to authentic language and cultural content, enabling them to communicate confidently and effectively beyond the classroom and appreciate the value of languages in the wider world.</a:t>
            </a:r>
            <a:endParaRPr lang="en-US" sz="1100" dirty="0">
              <a:latin typeface="Aptos"/>
            </a:endParaRPr>
          </a:p>
          <a:p>
            <a:endParaRPr lang="en-US" sz="1100" dirty="0"/>
          </a:p>
          <a:p>
            <a:r>
              <a:rPr lang="en-US" sz="1400" b="1">
                <a:solidFill>
                  <a:srgbClr val="004F38"/>
                </a:solidFill>
              </a:rPr>
              <a:t>Key Stage 5</a:t>
            </a:r>
          </a:p>
          <a:p>
            <a:r>
              <a:rPr lang="en-US" sz="1100" dirty="0"/>
              <a:t>At A Level, students follow the </a:t>
            </a:r>
            <a:r>
              <a:rPr lang="en-US" sz="1100" dirty="0" err="1"/>
              <a:t>Eduqas</a:t>
            </a:r>
            <a:r>
              <a:rPr lang="en-US" sz="1100" dirty="0"/>
              <a:t> specification and engage with a range of social, political and cultural issues that challenge them intellectually and encourage critical reflection. Students become increasingly independent learners through the study of authentic materials, literature, film and individual research projects.</a:t>
            </a:r>
          </a:p>
          <a:p>
            <a:r>
              <a:rPr lang="en-US" sz="1100" dirty="0"/>
              <a:t>The curriculum develops advanced linguistic competence, cultural awareness and analytical skills. It prepares students exceptionally well for higher education, international opportunities and careers in fields such as business, law, education, translation, diplomacy, tourism and the civil </a:t>
            </a:r>
            <a:r>
              <a:rPr lang="en-US" sz="1100"/>
              <a:t>service. </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63F6A4-1CB7-3377-B542-E5DAE5146868}"/>
              </a:ext>
            </a:extLst>
          </p:cNvPr>
          <p:cNvSpPr txBox="1"/>
          <p:nvPr/>
        </p:nvSpPr>
        <p:spPr>
          <a:xfrm>
            <a:off x="236422" y="608295"/>
            <a:ext cx="6934265"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004F38"/>
                </a:solidFill>
                <a:latin typeface="Aptos"/>
                <a:ea typeface="Aptos"/>
                <a:cs typeface="Aptos"/>
              </a:rPr>
              <a:t>Assessment</a:t>
            </a:r>
          </a:p>
          <a:p>
            <a:r>
              <a:rPr lang="en-US" sz="1100">
                <a:latin typeface="Aptos"/>
                <a:ea typeface="Aptos"/>
                <a:cs typeface="Aptos"/>
              </a:rPr>
              <a:t>Within our Curriculum Map for each language, we have allocated specific Marking Points which are either formative or summative assessments that all teachers within that language deliver. The aim of this is to moderate within and across languages to ensure high standards are achieved across all skills.</a:t>
            </a:r>
          </a:p>
          <a:p>
            <a:r>
              <a:rPr lang="en-US" sz="1100">
                <a:latin typeface="Aptos"/>
                <a:ea typeface="Aptos"/>
                <a:cs typeface="Aptos"/>
              </a:rPr>
              <a:t>In addition to Marking Points, we have fixed Assessment Points which ensure that all skills are assessed under examination conditions. These assessments are moderated within the faculty to ensure consistency and reliability.</a:t>
            </a:r>
          </a:p>
          <a:p>
            <a:r>
              <a:rPr lang="en-US" sz="1100">
                <a:latin typeface="Aptos"/>
                <a:ea typeface="Aptos"/>
                <a:cs typeface="Aptos"/>
              </a:rPr>
              <a:t>Students regularly complete low-stakes retrieval assessments as part of their lessons so that they are continually exposed to prior learning and knowledge can be embedded in long-term memory. Assessment tasks are designed to mirror GCSE-style activities from the early stages of learning, ensuring students are well prepared for future study.</a:t>
            </a:r>
          </a:p>
          <a:p>
            <a:r>
              <a:rPr lang="en-US" sz="1100">
                <a:latin typeface="Aptos"/>
                <a:ea typeface="Aptos"/>
                <a:cs typeface="Aptos"/>
              </a:rPr>
              <a:t>Assessment information is collated through internal tracking systems and discussed during Teaching and Learning meetings, enabling staff to identify trends, monitor progress and plan effective support for individual students and key groups.</a:t>
            </a:r>
          </a:p>
          <a:p>
            <a:endParaRPr lang="en-US" sz="1100" dirty="0">
              <a:latin typeface="Aptos"/>
              <a:ea typeface="Aptos"/>
              <a:cs typeface="Aptos"/>
            </a:endParaRPr>
          </a:p>
          <a:p>
            <a:r>
              <a:rPr lang="en-US" sz="1800" b="1">
                <a:solidFill>
                  <a:srgbClr val="004F38"/>
                </a:solidFill>
                <a:latin typeface="Aptos"/>
                <a:ea typeface="Aptos"/>
                <a:cs typeface="Aptos"/>
              </a:rPr>
              <a:t>Home Learning</a:t>
            </a:r>
          </a:p>
          <a:p>
            <a:r>
              <a:rPr lang="en-US" sz="1100">
                <a:latin typeface="Aptos"/>
                <a:ea typeface="Aptos"/>
                <a:cs typeface="Aptos"/>
              </a:rPr>
              <a:t>Home learning is an essential element of Modern Languages study and is used to support, consolidate and extend work covered in the classroom. It allows the promotion of independent learning skills as students apply knowledge to new contexts and areas of personal interest, whilst encouraging resilience, creativity and initiative.</a:t>
            </a:r>
          </a:p>
          <a:p>
            <a:r>
              <a:rPr lang="en-US" sz="1100">
                <a:latin typeface="Aptos"/>
                <a:ea typeface="Aptos"/>
                <a:cs typeface="Aptos"/>
              </a:rPr>
              <a:t>It is set regularly and is appropriate to the topic and activities covered in lessons. In general, KS3 students will have the equivalent of 30 minutes per week, GCSE students one hour per week and A Level students four hours per week (two hours from each teacher), in addition to independent study tasks set by Modern Languages teachers to be completed during Directed Study Time.</a:t>
            </a:r>
          </a:p>
          <a:p>
            <a:r>
              <a:rPr lang="en-US" sz="1100">
                <a:latin typeface="Aptos"/>
                <a:ea typeface="Aptos"/>
                <a:cs typeface="Aptos"/>
              </a:rPr>
              <a:t>Students are encouraged to take increasing ownership of their learning through vocabulary revision, reading, listening and research activities. This promotes self-regulation, resilience and a commitment to lifelong learning.</a:t>
            </a:r>
          </a:p>
          <a:p>
            <a:r>
              <a:rPr lang="en-US" sz="1100">
                <a:latin typeface="Aptos"/>
                <a:ea typeface="Aptos"/>
                <a:cs typeface="Aptos"/>
              </a:rPr>
              <a:t>All tasks are set and monitored through Class Charts to provide meaningful, accessible and purposeful activities that support long-term retention and student progress.</a:t>
            </a:r>
          </a:p>
          <a:p>
            <a:pPr algn="ctr"/>
            <a:endParaRPr lang="en-GB" sz="1100" dirty="0"/>
          </a:p>
        </p:txBody>
      </p:sp>
      <p:sp>
        <p:nvSpPr>
          <p:cNvPr id="4" name="object 12">
            <a:extLst>
              <a:ext uri="{FF2B5EF4-FFF2-40B4-BE49-F238E27FC236}">
                <a16:creationId xmlns:a16="http://schemas.microsoft.com/office/drawing/2014/main" id="{E1D7125A-4DE8-B94E-C8FA-95CC2505F91D}"/>
              </a:ext>
            </a:extLst>
          </p:cNvPr>
          <p:cNvSpPr txBox="1">
            <a:spLocks noGrp="1"/>
          </p:cNvSpPr>
          <p:nvPr>
            <p:ph type="ftr" sz="quarter" idx="5"/>
          </p:nvPr>
        </p:nvSpPr>
        <p:spPr>
          <a:xfrm>
            <a:off x="951455" y="10101706"/>
            <a:ext cx="3793490" cy="130036"/>
          </a:xfrm>
          <a:prstGeom prst="rect">
            <a:avLst/>
          </a:prstGeom>
        </p:spPr>
        <p:txBody>
          <a:bodyPr vert="horz" wrap="square" lIns="0" tIns="0" rIns="0" bIns="0" rtlCol="0" anchor="t">
            <a:spAutoFit/>
          </a:bodyPr>
          <a:lstStyle/>
          <a:p>
            <a:pPr marL="12700">
              <a:lnSpc>
                <a:spcPts val="1045"/>
              </a:lnSpc>
            </a:pPr>
            <a:r>
              <a:rPr dirty="0"/>
              <a:t>Chosen</a:t>
            </a:r>
            <a:r>
              <a:rPr spc="-20" dirty="0"/>
              <a:t> </a:t>
            </a:r>
            <a:r>
              <a:rPr dirty="0"/>
              <a:t>Hill</a:t>
            </a:r>
            <a:r>
              <a:rPr spc="-20" dirty="0"/>
              <a:t> </a:t>
            </a:r>
            <a:r>
              <a:rPr dirty="0"/>
              <a:t>School</a:t>
            </a:r>
            <a:r>
              <a:rPr spc="-20" dirty="0"/>
              <a:t> </a:t>
            </a:r>
            <a:r>
              <a:rPr dirty="0"/>
              <a:t>Curriculum</a:t>
            </a:r>
            <a:r>
              <a:rPr spc="-10" dirty="0"/>
              <a:t> </a:t>
            </a:r>
            <a:r>
              <a:rPr lang="en-GB" dirty="0"/>
              <a:t>Rationale</a:t>
            </a:r>
            <a:r>
              <a:rPr dirty="0"/>
              <a:t>:</a:t>
            </a:r>
            <a:r>
              <a:rPr spc="-25" dirty="0"/>
              <a:t> </a:t>
            </a:r>
            <a:r>
              <a:rPr dirty="0"/>
              <a:t>MODERN</a:t>
            </a:r>
            <a:r>
              <a:rPr spc="-20" dirty="0"/>
              <a:t> </a:t>
            </a:r>
            <a:r>
              <a:rPr spc="-35"/>
              <a:t>LANGUAGES</a:t>
            </a:r>
          </a:p>
        </p:txBody>
      </p:sp>
      <p:sp>
        <p:nvSpPr>
          <p:cNvPr id="6" name="object 3">
            <a:extLst>
              <a:ext uri="{FF2B5EF4-FFF2-40B4-BE49-F238E27FC236}">
                <a16:creationId xmlns:a16="http://schemas.microsoft.com/office/drawing/2014/main" id="{6295854A-7BCF-6098-E0F5-D6115E3A42C5}"/>
              </a:ext>
            </a:extLst>
          </p:cNvPr>
          <p:cNvSpPr txBox="1">
            <a:spLocks noGrp="1"/>
          </p:cNvSpPr>
          <p:nvPr>
            <p:ph type="sldNum" sz="quarter" idx="7"/>
          </p:nvPr>
        </p:nvSpPr>
        <p:spPr>
          <a:xfrm>
            <a:off x="6467347" y="9931400"/>
            <a:ext cx="649604" cy="153888"/>
          </a:xfrm>
          <a:prstGeom prst="rect">
            <a:avLst/>
          </a:prstGeom>
        </p:spPr>
        <p:txBody>
          <a:bodyPr vert="horz" wrap="square" lIns="0" tIns="0" rIns="0" bIns="0" rtlCol="0" anchor="t">
            <a:spAutoFit/>
          </a:bodyPr>
          <a:lstStyle/>
          <a:p>
            <a:pPr marL="12700">
              <a:lnSpc>
                <a:spcPts val="1150"/>
              </a:lnSpc>
            </a:pPr>
            <a:r>
              <a:rPr dirty="0"/>
              <a:t>Page</a:t>
            </a:r>
            <a:r>
              <a:rPr spc="-25" dirty="0"/>
              <a:t> </a:t>
            </a:r>
            <a:fld id="{81D60167-4931-47E6-BA6A-407CBD079E47}" type="slidenum">
              <a:rPr b="1" dirty="0">
                <a:latin typeface="Calibri"/>
                <a:cs typeface="Calibri"/>
              </a:rPr>
              <a:pPr marL="12700">
                <a:lnSpc>
                  <a:spcPts val="1150"/>
                </a:lnSpc>
              </a:pPr>
              <a:t>3</a:t>
            </a:fld>
            <a:r>
              <a:rPr b="1" spc="-5" dirty="0">
                <a:latin typeface="Calibri"/>
                <a:cs typeface="Calibri"/>
              </a:rPr>
              <a:t> </a:t>
            </a:r>
            <a:r>
              <a:t>of</a:t>
            </a:r>
            <a:r>
              <a:rPr lang="en-GB" spc="-20"/>
              <a:t> 3</a:t>
            </a:r>
            <a:endParaRPr lang="en-US" b="1" spc="-50">
              <a:latin typeface="Calibri"/>
              <a:ea typeface="Calibri"/>
              <a:cs typeface="Calibri"/>
            </a:endParaRPr>
          </a:p>
        </p:txBody>
      </p:sp>
    </p:spTree>
    <p:extLst>
      <p:ext uri="{BB962C8B-B14F-4D97-AF65-F5344CB8AC3E}">
        <p14:creationId xmlns:p14="http://schemas.microsoft.com/office/powerpoint/2010/main" val="4207818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A947F3F0E26E4989F8ECE68BAE6983" ma:contentTypeVersion="8" ma:contentTypeDescription="Create a new document." ma:contentTypeScope="" ma:versionID="0fd7f68f944c74416b053ea6e3fb6970">
  <xsd:schema xmlns:xsd="http://www.w3.org/2001/XMLSchema" xmlns:xs="http://www.w3.org/2001/XMLSchema" xmlns:p="http://schemas.microsoft.com/office/2006/metadata/properties" xmlns:ns2="423c4b8b-f4a7-4eab-b7d3-cb2ebf996f3c" xmlns:ns3="0aba31ba-e239-4783-a95a-451dd5287272" targetNamespace="http://schemas.microsoft.com/office/2006/metadata/properties" ma:root="true" ma:fieldsID="196fc31b6d2d661ba932cec7f112ce1f" ns2:_="" ns3:_="">
    <xsd:import namespace="423c4b8b-f4a7-4eab-b7d3-cb2ebf996f3c"/>
    <xsd:import namespace="0aba31ba-e239-4783-a95a-451dd52872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3c4b8b-f4a7-4eab-b7d3-cb2ebf996f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ba31ba-e239-4783-a95a-451dd52872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33375D-60CF-4ADE-B7BA-86DD53164B3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007723-8908-4FA3-B93C-32536440D395}">
  <ds:schemaRefs>
    <ds:schemaRef ds:uri="http://schemas.microsoft.com/sharepoint/v3/contenttype/forms"/>
  </ds:schemaRefs>
</ds:datastoreItem>
</file>

<file path=customXml/itemProps3.xml><?xml version="1.0" encoding="utf-8"?>
<ds:datastoreItem xmlns:ds="http://schemas.openxmlformats.org/officeDocument/2006/customXml" ds:itemID="{C38EB35E-41E1-4F06-81C2-1E02DD3364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3c4b8b-f4a7-4eab-b7d3-cb2ebf996f3c"/>
    <ds:schemaRef ds:uri="0aba31ba-e239-4783-a95a-451dd52872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Custom</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MODERN LANGUAGES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 Jovicic</dc:creator>
  <dc:description/>
  <cp:revision>93</cp:revision>
  <dcterms:created xsi:type="dcterms:W3CDTF">2026-06-24T12:35:03Z</dcterms:created>
  <dcterms:modified xsi:type="dcterms:W3CDTF">2026-06-26T07:31:25Z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2023-10-23T00:00:00Z</vt:filetime>
  </property>
  <property fmtid="{D5CDD505-2E9C-101B-9397-08002B2CF9AE}" pid="3" name="Creator">
    <vt:lpwstr>Acrobat PDFMaker 23 for Word</vt:lpwstr>
  </property>
  <property fmtid="{D5CDD505-2E9C-101B-9397-08002B2CF9AE}" pid="4" name="LastSaved">
    <vt:filetime>2026-06-24T00:00:00Z</vt:filetime>
  </property>
  <property fmtid="{D5CDD505-2E9C-101B-9397-08002B2CF9AE}" pid="5" name="Producer">
    <vt:lpwstr>Adobe PDF Library 23.6.96</vt:lpwstr>
  </property>
  <property fmtid="{D5CDD505-2E9C-101B-9397-08002B2CF9AE}" pid="6" name="SourceModified">
    <vt:lpwstr>D:20231023113059</vt:lpwstr>
  </property>
  <property fmtid="{D5CDD505-2E9C-101B-9397-08002B2CF9AE}" pid="7" name="ContentTypeId">
    <vt:lpwstr>0x010100D8A947F3F0E26E4989F8ECE68BAE6983</vt:lpwstr>
  </property>
</Properties>
</file>