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42" y="-15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2020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429"/>
            <a:ext cx="7539100" cy="243992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87470"/>
            <a:ext cx="404494" cy="35940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57200" y="9899839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2020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9896664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97630"/>
            <a:ext cx="404494" cy="35940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866645"/>
            <a:ext cx="129413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4169790"/>
            <a:ext cx="6674484" cy="559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2020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964" y="10103230"/>
            <a:ext cx="258826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8617" y="9932619"/>
            <a:ext cx="650240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HISTORY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2555493"/>
            <a:ext cx="30829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Intent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What</a:t>
            </a:r>
            <a:r>
              <a:rPr sz="1600" b="1" spc="-6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learn</a:t>
            </a:r>
            <a:r>
              <a:rPr sz="1600" b="1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and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why?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2976118"/>
            <a:ext cx="3485515" cy="10464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1699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purpose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Chosen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students </a:t>
            </a:r>
            <a:r>
              <a:rPr sz="1100" dirty="0">
                <a:latin typeface="Calibri"/>
                <a:cs typeface="Calibri"/>
              </a:rPr>
              <a:t>understand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complexity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past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whilst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ability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weigh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evidence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interpretations.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are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taught</a:t>
            </a:r>
            <a:r>
              <a:rPr sz="1100" spc="1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how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write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lang="en-GB" sz="1100" spc="150" dirty="0">
                <a:latin typeface="Calibri"/>
                <a:cs typeface="Calibri"/>
              </a:rPr>
              <a:t>and think </a:t>
            </a:r>
            <a:r>
              <a:rPr sz="1100" dirty="0">
                <a:latin typeface="Calibri"/>
                <a:cs typeface="Calibri"/>
              </a:rPr>
              <a:t>like</a:t>
            </a:r>
            <a:r>
              <a:rPr sz="1100" spc="1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historians,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reach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judgements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well-</a:t>
            </a:r>
            <a:r>
              <a:rPr sz="1100" dirty="0">
                <a:latin typeface="Calibri"/>
                <a:cs typeface="Calibri"/>
              </a:rPr>
              <a:t>selected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evidence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argument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verbalise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historical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thinking.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dirty="0"/>
              <a:t>largely informed</a:t>
            </a:r>
            <a:r>
              <a:rPr spc="-10" dirty="0"/>
              <a:t> </a:t>
            </a:r>
            <a:r>
              <a:rPr dirty="0"/>
              <a:t>by</a:t>
            </a:r>
            <a:r>
              <a:rPr spc="-2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National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for</a:t>
            </a:r>
            <a:r>
              <a:rPr spc="-15" dirty="0"/>
              <a:t> </a:t>
            </a:r>
            <a:r>
              <a:rPr dirty="0"/>
              <a:t>History</a:t>
            </a:r>
            <a:r>
              <a:rPr spc="-25" dirty="0"/>
              <a:t> </a:t>
            </a:r>
            <a:r>
              <a:rPr dirty="0"/>
              <a:t>so</a:t>
            </a:r>
            <a:r>
              <a:rPr spc="-10" dirty="0"/>
              <a:t> </a:t>
            </a:r>
            <a:r>
              <a:rPr dirty="0"/>
              <a:t>that</a:t>
            </a:r>
            <a:r>
              <a:rPr spc="-40" dirty="0"/>
              <a:t> </a:t>
            </a:r>
            <a:r>
              <a:rPr spc="-10" dirty="0"/>
              <a:t>students:</a:t>
            </a:r>
          </a:p>
          <a:p>
            <a:pPr marL="468630" marR="8255" indent="-227965" algn="just">
              <a:lnSpc>
                <a:spcPct val="110000"/>
              </a:lnSpc>
              <a:spcBef>
                <a:spcPts val="1300"/>
              </a:spcBef>
              <a:buFont typeface="Symbol"/>
              <a:buChar char=""/>
              <a:tabLst>
                <a:tab pos="469900" algn="l"/>
              </a:tabLst>
            </a:pPr>
            <a:r>
              <a:rPr dirty="0">
                <a:solidFill>
                  <a:srgbClr val="000000"/>
                </a:solidFill>
              </a:rPr>
              <a:t>Know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understand</a:t>
            </a:r>
            <a:r>
              <a:rPr spc="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history</a:t>
            </a:r>
            <a:r>
              <a:rPr spc="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these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islands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</a:t>
            </a:r>
            <a:r>
              <a:rPr spc="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coherent,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chronological</a:t>
            </a:r>
            <a:r>
              <a:rPr spc="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narrative,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from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7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earliest 	</a:t>
            </a:r>
            <a:r>
              <a:rPr dirty="0">
                <a:solidFill>
                  <a:srgbClr val="000000"/>
                </a:solidFill>
              </a:rPr>
              <a:t>times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present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day: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how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people’s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lives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have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shaped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this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nation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how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Britain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has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influenced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been 	</a:t>
            </a:r>
            <a:r>
              <a:rPr dirty="0">
                <a:solidFill>
                  <a:srgbClr val="000000"/>
                </a:solidFill>
              </a:rPr>
              <a:t>influenced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by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wider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world.</a:t>
            </a:r>
          </a:p>
          <a:p>
            <a:pPr marL="468630" marR="8255" indent="-227965" algn="just">
              <a:lnSpc>
                <a:spcPct val="110000"/>
              </a:lnSpc>
              <a:spcBef>
                <a:spcPts val="45"/>
              </a:spcBef>
              <a:buFont typeface="Symbol"/>
              <a:buChar char=""/>
              <a:tabLst>
                <a:tab pos="469900" algn="l"/>
              </a:tabLst>
            </a:pPr>
            <a:r>
              <a:rPr dirty="0">
                <a:solidFill>
                  <a:srgbClr val="000000"/>
                </a:solidFill>
              </a:rPr>
              <a:t>Gain</a:t>
            </a:r>
            <a:r>
              <a:rPr spc="2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2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deploy</a:t>
            </a:r>
            <a:r>
              <a:rPr spc="2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2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historically</a:t>
            </a:r>
            <a:r>
              <a:rPr spc="2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grounded</a:t>
            </a:r>
            <a:r>
              <a:rPr spc="2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understanding</a:t>
            </a:r>
            <a:r>
              <a:rPr spc="2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2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abstract</a:t>
            </a:r>
            <a:r>
              <a:rPr spc="2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terms</a:t>
            </a:r>
            <a:r>
              <a:rPr spc="2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e.g.</a:t>
            </a:r>
            <a:r>
              <a:rPr spc="2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parliament,</a:t>
            </a:r>
            <a:r>
              <a:rPr spc="2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empire</a:t>
            </a:r>
            <a:r>
              <a:rPr spc="270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and 	</a:t>
            </a:r>
            <a:r>
              <a:rPr spc="-10" dirty="0">
                <a:solidFill>
                  <a:srgbClr val="000000"/>
                </a:solidFill>
              </a:rPr>
              <a:t>nationalism.</a:t>
            </a:r>
          </a:p>
          <a:p>
            <a:pPr marL="468630" marR="6350" indent="-227965" algn="just">
              <a:lnSpc>
                <a:spcPct val="109500"/>
              </a:lnSpc>
              <a:spcBef>
                <a:spcPts val="70"/>
              </a:spcBef>
              <a:buFont typeface="Symbol"/>
              <a:buChar char=""/>
              <a:tabLst>
                <a:tab pos="469900" algn="l"/>
              </a:tabLst>
            </a:pPr>
            <a:r>
              <a:rPr dirty="0">
                <a:solidFill>
                  <a:srgbClr val="000000"/>
                </a:solidFill>
              </a:rPr>
              <a:t>Understand historical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concepts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such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continuity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change,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cause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consequence,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similarity,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difference 	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significance,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use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them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make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connections, draw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contrasts,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analyse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trends,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frame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historically-</a:t>
            </a:r>
            <a:r>
              <a:rPr spc="-10" dirty="0">
                <a:solidFill>
                  <a:srgbClr val="000000"/>
                </a:solidFill>
              </a:rPr>
              <a:t>valid 	</a:t>
            </a:r>
            <a:r>
              <a:rPr dirty="0">
                <a:solidFill>
                  <a:srgbClr val="000000"/>
                </a:solidFill>
              </a:rPr>
              <a:t>questions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create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their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own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structured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accounts,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including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written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narratives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analyses.</a:t>
            </a:r>
          </a:p>
          <a:p>
            <a:pPr marL="468630" marR="6350" indent="-227965" algn="just">
              <a:lnSpc>
                <a:spcPct val="1098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dirty="0">
                <a:solidFill>
                  <a:srgbClr val="000000"/>
                </a:solidFill>
              </a:rPr>
              <a:t>Understand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methods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enquiry,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including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how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evidence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is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used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rigorously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make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historical 	</a:t>
            </a:r>
            <a:r>
              <a:rPr dirty="0">
                <a:solidFill>
                  <a:srgbClr val="000000"/>
                </a:solidFill>
              </a:rPr>
              <a:t>claims,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discern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how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why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contrasting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arguments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interpretations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gain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perspective 	</a:t>
            </a:r>
            <a:r>
              <a:rPr dirty="0">
                <a:solidFill>
                  <a:srgbClr val="000000"/>
                </a:solidFill>
              </a:rPr>
              <a:t>by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placing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their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growing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knowledge</a:t>
            </a:r>
            <a:r>
              <a:rPr spc="10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into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different</a:t>
            </a:r>
            <a:r>
              <a:rPr spc="10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contexts,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understanding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10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connections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between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local, 	</a:t>
            </a:r>
            <a:r>
              <a:rPr dirty="0">
                <a:solidFill>
                  <a:srgbClr val="000000"/>
                </a:solidFill>
              </a:rPr>
              <a:t>regional,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national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international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history;</a:t>
            </a:r>
            <a:r>
              <a:rPr spc="-10" dirty="0">
                <a:solidFill>
                  <a:srgbClr val="000000"/>
                </a:solidFill>
              </a:rPr>
              <a:t> between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cultural,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economic,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military,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political,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religious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social 	</a:t>
            </a:r>
            <a:r>
              <a:rPr dirty="0">
                <a:solidFill>
                  <a:srgbClr val="000000"/>
                </a:solidFill>
              </a:rPr>
              <a:t>history;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between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short-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long-</a:t>
            </a:r>
            <a:r>
              <a:rPr dirty="0">
                <a:solidFill>
                  <a:srgbClr val="000000"/>
                </a:solidFill>
              </a:rPr>
              <a:t>term</a:t>
            </a:r>
            <a:r>
              <a:rPr spc="-10" dirty="0">
                <a:solidFill>
                  <a:srgbClr val="000000"/>
                </a:solidFill>
              </a:rPr>
              <a:t> timescales.</a:t>
            </a:r>
          </a:p>
          <a:p>
            <a:pPr marL="4661535" algn="just">
              <a:lnSpc>
                <a:spcPct val="100000"/>
              </a:lnSpc>
              <a:spcBef>
                <a:spcPts val="120"/>
              </a:spcBef>
            </a:pP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National</a:t>
            </a:r>
            <a:r>
              <a:rPr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Curriculum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i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History</a:t>
            </a:r>
          </a:p>
          <a:p>
            <a:pPr>
              <a:lnSpc>
                <a:spcPct val="100000"/>
              </a:lnSpc>
            </a:pPr>
            <a:endParaRPr i="1" spc="-1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Implementation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 –</a:t>
            </a:r>
            <a:r>
              <a:rPr sz="1600" b="1" spc="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is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the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curriculum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planned?</a:t>
            </a:r>
            <a:endParaRPr sz="1600">
              <a:latin typeface="Calibri"/>
              <a:cs typeface="Calibri"/>
            </a:endParaRPr>
          </a:p>
          <a:p>
            <a:pPr marL="1524635" marR="5080" algn="just">
              <a:lnSpc>
                <a:spcPct val="101600"/>
              </a:lnSpc>
              <a:spcBef>
                <a:spcPts val="1380"/>
              </a:spcBef>
            </a:pPr>
            <a:r>
              <a:rPr dirty="0">
                <a:solidFill>
                  <a:srgbClr val="000000"/>
                </a:solidFill>
              </a:rPr>
              <a:t>In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Years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7,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8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9,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topics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have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been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carefully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chosen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allow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broad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understanding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subject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</a:t>
            </a:r>
            <a:r>
              <a:rPr spc="2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possible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while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at</a:t>
            </a:r>
            <a:r>
              <a:rPr spc="2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same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time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providing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sound</a:t>
            </a:r>
            <a:r>
              <a:rPr spc="2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foundation</a:t>
            </a:r>
            <a:r>
              <a:rPr spc="280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of </a:t>
            </a:r>
            <a:r>
              <a:rPr dirty="0">
                <a:solidFill>
                  <a:srgbClr val="000000"/>
                </a:solidFill>
              </a:rPr>
              <a:t>knowledge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skills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for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those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progressing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Edexcel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GCSE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(9-</a:t>
            </a:r>
            <a:r>
              <a:rPr dirty="0">
                <a:solidFill>
                  <a:srgbClr val="000000"/>
                </a:solidFill>
              </a:rPr>
              <a:t>1)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History.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We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ensure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that </a:t>
            </a:r>
            <a:r>
              <a:rPr spc="-10" dirty="0">
                <a:solidFill>
                  <a:srgbClr val="000000"/>
                </a:solidFill>
              </a:rPr>
              <a:t>students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understand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how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the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church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state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developed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the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medieval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early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modern </a:t>
            </a:r>
            <a:r>
              <a:rPr dirty="0">
                <a:solidFill>
                  <a:srgbClr val="000000"/>
                </a:solidFill>
              </a:rPr>
              <a:t>periods,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how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empire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has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shaped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our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nation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key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significant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moments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the </a:t>
            </a:r>
            <a:r>
              <a:rPr dirty="0">
                <a:solidFill>
                  <a:srgbClr val="000000"/>
                </a:solidFill>
              </a:rPr>
              <a:t>modern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age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such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World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Wars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Holocaust.</a:t>
            </a:r>
          </a:p>
          <a:p>
            <a:pPr>
              <a:lnSpc>
                <a:spcPct val="100000"/>
              </a:lnSpc>
            </a:pPr>
            <a:endParaRPr spc="-10" dirty="0">
              <a:solidFill>
                <a:srgbClr val="000000"/>
              </a:solidFill>
            </a:endParaRPr>
          </a:p>
          <a:p>
            <a:pPr marL="1524635" marR="5715" algn="just">
              <a:lnSpc>
                <a:spcPct val="101800"/>
              </a:lnSpc>
            </a:pPr>
            <a:r>
              <a:rPr dirty="0">
                <a:solidFill>
                  <a:srgbClr val="000000"/>
                </a:solidFill>
              </a:rPr>
              <a:t>At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GCSE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Level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we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continue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our studies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by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following the Edexcel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GCE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History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course. </a:t>
            </a:r>
            <a:r>
              <a:rPr dirty="0">
                <a:solidFill>
                  <a:srgbClr val="000000"/>
                </a:solidFill>
              </a:rPr>
              <a:t>At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all</a:t>
            </a:r>
            <a:r>
              <a:rPr spc="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stages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our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curriculum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gives</a:t>
            </a:r>
            <a:r>
              <a:rPr spc="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students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exposure</a:t>
            </a:r>
            <a:r>
              <a:rPr spc="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10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both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breadth</a:t>
            </a:r>
            <a:r>
              <a:rPr spc="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depth</a:t>
            </a:r>
            <a:r>
              <a:rPr spc="9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studies. </a:t>
            </a:r>
            <a:r>
              <a:rPr dirty="0">
                <a:solidFill>
                  <a:srgbClr val="000000"/>
                </a:solidFill>
              </a:rPr>
              <a:t>There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balance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British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non-</a:t>
            </a:r>
            <a:r>
              <a:rPr dirty="0">
                <a:solidFill>
                  <a:srgbClr val="000000"/>
                </a:solidFill>
              </a:rPr>
              <a:t>British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History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topics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opportunity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for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students </a:t>
            </a:r>
            <a:r>
              <a:rPr dirty="0">
                <a:solidFill>
                  <a:srgbClr val="000000"/>
                </a:solidFill>
              </a:rPr>
              <a:t>to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engage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historical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investigations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coursework.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There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is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also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strong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emphasis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on </a:t>
            </a:r>
            <a:r>
              <a:rPr dirty="0">
                <a:solidFill>
                  <a:srgbClr val="000000"/>
                </a:solidFill>
              </a:rPr>
              <a:t>historical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concepts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at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all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stages of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the</a:t>
            </a:r>
            <a:r>
              <a:rPr spc="-10" dirty="0">
                <a:solidFill>
                  <a:srgbClr val="000000"/>
                </a:solidFill>
              </a:rPr>
              <a:t> curriculum.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020184" y="2978149"/>
            <a:ext cx="3067050" cy="1188085"/>
            <a:chOff x="4020184" y="2978149"/>
            <a:chExt cx="3067050" cy="1188085"/>
          </a:xfrm>
        </p:grpSpPr>
        <p:sp>
          <p:nvSpPr>
            <p:cNvPr id="7" name="object 7"/>
            <p:cNvSpPr/>
            <p:nvPr/>
          </p:nvSpPr>
          <p:spPr>
            <a:xfrm>
              <a:off x="4029709" y="2987674"/>
              <a:ext cx="3048000" cy="1169035"/>
            </a:xfrm>
            <a:custGeom>
              <a:avLst/>
              <a:gdLst/>
              <a:ahLst/>
              <a:cxnLst/>
              <a:rect l="l" t="t" r="r" b="b"/>
              <a:pathLst>
                <a:path w="3048000" h="1169035">
                  <a:moveTo>
                    <a:pt x="2920745" y="0"/>
                  </a:moveTo>
                  <a:lnTo>
                    <a:pt x="127253" y="0"/>
                  </a:lnTo>
                  <a:lnTo>
                    <a:pt x="77688" y="10007"/>
                  </a:lnTo>
                  <a:lnTo>
                    <a:pt x="37242" y="37290"/>
                  </a:lnTo>
                  <a:lnTo>
                    <a:pt x="9989" y="77741"/>
                  </a:lnTo>
                  <a:lnTo>
                    <a:pt x="0" y="127253"/>
                  </a:lnTo>
                  <a:lnTo>
                    <a:pt x="0" y="1041780"/>
                  </a:lnTo>
                  <a:lnTo>
                    <a:pt x="9989" y="1091346"/>
                  </a:lnTo>
                  <a:lnTo>
                    <a:pt x="37242" y="1131792"/>
                  </a:lnTo>
                  <a:lnTo>
                    <a:pt x="77688" y="1159045"/>
                  </a:lnTo>
                  <a:lnTo>
                    <a:pt x="127253" y="1169034"/>
                  </a:lnTo>
                  <a:lnTo>
                    <a:pt x="2920745" y="1169034"/>
                  </a:lnTo>
                  <a:lnTo>
                    <a:pt x="2970311" y="1159045"/>
                  </a:lnTo>
                  <a:lnTo>
                    <a:pt x="3010757" y="1131792"/>
                  </a:lnTo>
                  <a:lnTo>
                    <a:pt x="3038010" y="1091346"/>
                  </a:lnTo>
                  <a:lnTo>
                    <a:pt x="3047999" y="1041780"/>
                  </a:lnTo>
                  <a:lnTo>
                    <a:pt x="3047999" y="127253"/>
                  </a:lnTo>
                  <a:lnTo>
                    <a:pt x="3038010" y="77741"/>
                  </a:lnTo>
                  <a:lnTo>
                    <a:pt x="3010757" y="37290"/>
                  </a:lnTo>
                  <a:lnTo>
                    <a:pt x="2970311" y="10007"/>
                  </a:lnTo>
                  <a:lnTo>
                    <a:pt x="2920745" y="0"/>
                  </a:lnTo>
                  <a:close/>
                </a:path>
              </a:pathLst>
            </a:custGeom>
            <a:solidFill>
              <a:srgbClr val="97D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29709" y="2987674"/>
              <a:ext cx="3048000" cy="1169035"/>
            </a:xfrm>
            <a:custGeom>
              <a:avLst/>
              <a:gdLst/>
              <a:ahLst/>
              <a:cxnLst/>
              <a:rect l="l" t="t" r="r" b="b"/>
              <a:pathLst>
                <a:path w="3048000" h="1169035">
                  <a:moveTo>
                    <a:pt x="0" y="127253"/>
                  </a:moveTo>
                  <a:lnTo>
                    <a:pt x="9989" y="77741"/>
                  </a:lnTo>
                  <a:lnTo>
                    <a:pt x="37242" y="37290"/>
                  </a:lnTo>
                  <a:lnTo>
                    <a:pt x="77688" y="10007"/>
                  </a:lnTo>
                  <a:lnTo>
                    <a:pt x="127253" y="0"/>
                  </a:lnTo>
                  <a:lnTo>
                    <a:pt x="2920745" y="0"/>
                  </a:lnTo>
                  <a:lnTo>
                    <a:pt x="2970311" y="10007"/>
                  </a:lnTo>
                  <a:lnTo>
                    <a:pt x="3010757" y="37290"/>
                  </a:lnTo>
                  <a:lnTo>
                    <a:pt x="3038010" y="77741"/>
                  </a:lnTo>
                  <a:lnTo>
                    <a:pt x="3047999" y="127253"/>
                  </a:lnTo>
                  <a:lnTo>
                    <a:pt x="3047999" y="1041780"/>
                  </a:lnTo>
                  <a:lnTo>
                    <a:pt x="3038010" y="1091346"/>
                  </a:lnTo>
                  <a:lnTo>
                    <a:pt x="3010757" y="1131792"/>
                  </a:lnTo>
                  <a:lnTo>
                    <a:pt x="2970311" y="1159045"/>
                  </a:lnTo>
                  <a:lnTo>
                    <a:pt x="2920745" y="1169034"/>
                  </a:lnTo>
                  <a:lnTo>
                    <a:pt x="127253" y="1169034"/>
                  </a:lnTo>
                  <a:lnTo>
                    <a:pt x="77688" y="1159045"/>
                  </a:lnTo>
                  <a:lnTo>
                    <a:pt x="37242" y="1131792"/>
                  </a:lnTo>
                  <a:lnTo>
                    <a:pt x="9989" y="1091346"/>
                  </a:lnTo>
                  <a:lnTo>
                    <a:pt x="0" y="1041780"/>
                  </a:lnTo>
                  <a:lnTo>
                    <a:pt x="0" y="127253"/>
                  </a:lnTo>
                  <a:close/>
                </a:path>
              </a:pathLst>
            </a:custGeom>
            <a:ln w="19050">
              <a:solidFill>
                <a:srgbClr val="004F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77665" y="3090417"/>
            <a:ext cx="2775585" cy="9518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32384" algn="ctr">
              <a:lnSpc>
                <a:spcPct val="101600"/>
              </a:lnSpc>
              <a:spcBef>
                <a:spcPts val="75"/>
              </a:spcBef>
            </a:pPr>
            <a:r>
              <a:rPr sz="1000" i="1" dirty="0">
                <a:latin typeface="Calibri"/>
                <a:cs typeface="Calibri"/>
              </a:rPr>
              <a:t>‘History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so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many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things: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material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culture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25" dirty="0">
                <a:latin typeface="Calibri"/>
                <a:cs typeface="Calibri"/>
              </a:rPr>
              <a:t> the</a:t>
            </a:r>
            <a:r>
              <a:rPr sz="1000" i="1" dirty="0">
                <a:latin typeface="Calibri"/>
                <a:cs typeface="Calibri"/>
              </a:rPr>
              <a:t> past;</a:t>
            </a:r>
            <a:r>
              <a:rPr sz="1000" i="1" spc="-10" dirty="0">
                <a:latin typeface="Calibri"/>
                <a:cs typeface="Calibri"/>
              </a:rPr>
              <a:t> understanding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lost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communities;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charting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the</a:t>
            </a:r>
            <a:r>
              <a:rPr sz="1000" i="1" dirty="0">
                <a:latin typeface="Calibri"/>
                <a:cs typeface="Calibri"/>
              </a:rPr>
              <a:t> rise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fall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civilisations.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Yet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history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also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provides </a:t>
            </a:r>
            <a:r>
              <a:rPr sz="1000" i="1" dirty="0">
                <a:latin typeface="Calibri"/>
                <a:cs typeface="Calibri"/>
              </a:rPr>
              <a:t>us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with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collective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memory;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it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gives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sense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connection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place,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time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community’</a:t>
            </a:r>
            <a:endParaRPr sz="1000">
              <a:latin typeface="Calibri"/>
              <a:cs typeface="Calibri"/>
            </a:endParaRPr>
          </a:p>
          <a:p>
            <a:pPr marL="2016125" algn="ctr">
              <a:lnSpc>
                <a:spcPct val="100000"/>
              </a:lnSpc>
              <a:spcBef>
                <a:spcPts val="25"/>
              </a:spcBef>
            </a:pPr>
            <a:r>
              <a:rPr sz="1000" b="1" dirty="0">
                <a:latin typeface="Calibri"/>
                <a:cs typeface="Calibri"/>
              </a:rPr>
              <a:t>Tristram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Hunt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7733842"/>
            <a:ext cx="1397635" cy="200913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776731"/>
            <a:ext cx="6674484" cy="39565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sz="1600" b="1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student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understanding?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1365"/>
              </a:spcBef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Years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7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8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range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formative,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summative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diagnostic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marking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feedback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student’s level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knowledge,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addition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books,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complete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range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formal </a:t>
            </a:r>
            <a:r>
              <a:rPr sz="1100" dirty="0">
                <a:latin typeface="Calibri"/>
                <a:cs typeface="Calibri"/>
              </a:rPr>
              <a:t>assessments,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focus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source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interpretations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extended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writing.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At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GCSE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regular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assessments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put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together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using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real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mark </a:t>
            </a:r>
            <a:r>
              <a:rPr sz="1100" dirty="0">
                <a:latin typeface="Calibri"/>
                <a:cs typeface="Calibri"/>
              </a:rPr>
              <a:t>schemes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give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best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possible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practice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exam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style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assessment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Mock </a:t>
            </a:r>
            <a:r>
              <a:rPr sz="1100" dirty="0">
                <a:latin typeface="Calibri"/>
                <a:cs typeface="Calibri"/>
              </a:rPr>
              <a:t>exams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take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place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Years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10-</a:t>
            </a:r>
            <a:r>
              <a:rPr sz="1100" dirty="0">
                <a:latin typeface="Calibri"/>
                <a:cs typeface="Calibri"/>
              </a:rPr>
              <a:t>13,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usually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main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school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hall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again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replicate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experience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closely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as </a:t>
            </a:r>
            <a:r>
              <a:rPr sz="1100" spc="-10" dirty="0">
                <a:latin typeface="Calibri"/>
                <a:cs typeface="Calibri"/>
              </a:rPr>
              <a:t>possible.</a:t>
            </a:r>
            <a:endParaRPr sz="1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40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 dirty="0">
              <a:latin typeface="Calibri"/>
              <a:cs typeface="Calibri"/>
            </a:endParaRPr>
          </a:p>
          <a:p>
            <a:pPr marL="12700" marR="2042795" algn="just">
              <a:lnSpc>
                <a:spcPct val="101699"/>
              </a:lnSpc>
              <a:spcBef>
                <a:spcPts val="1375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3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essential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element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History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3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support, </a:t>
            </a:r>
            <a:r>
              <a:rPr sz="1100" dirty="0">
                <a:latin typeface="Calibri"/>
                <a:cs typeface="Calibri"/>
              </a:rPr>
              <a:t>consolidate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extend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covered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classroom.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frequently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regularly.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general,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KS3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30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minutes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week, </a:t>
            </a:r>
            <a:r>
              <a:rPr sz="1100" dirty="0">
                <a:latin typeface="Calibri"/>
                <a:cs typeface="Calibri"/>
              </a:rPr>
              <a:t>GCSE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hour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week,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hours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addition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directed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school.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monitored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Class </a:t>
            </a:r>
            <a:r>
              <a:rPr sz="1100" dirty="0">
                <a:latin typeface="Calibri"/>
                <a:cs typeface="Calibri"/>
              </a:rPr>
              <a:t>Charts.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History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Department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staff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always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available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department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guidance.</a:t>
            </a:r>
            <a:r>
              <a:rPr lang="en-GB" sz="1100" spc="-10" dirty="0">
                <a:latin typeface="Calibri"/>
                <a:cs typeface="Calibri"/>
              </a:rPr>
              <a:t>   Key Stage Three Home Learning Tasks are included in their unit workbooks and Years 10 and 11 have separate revision style Home Learning booklets.  </a:t>
            </a:r>
            <a:endParaRPr sz="1100" dirty="0">
              <a:latin typeface="Calibri"/>
              <a:cs typeface="Calibri"/>
            </a:endParaRPr>
          </a:p>
        </p:txBody>
      </p:sp>
      <p:pic>
        <p:nvPicPr>
          <p:cNvPr id="3" name="object 3" descr="Class Charts | University of Birmingham School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7442" y="3175276"/>
            <a:ext cx="1944026" cy="11237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spc="-10" dirty="0"/>
              <a:t>Curriculum </a:t>
            </a:r>
            <a:r>
              <a:rPr dirty="0"/>
              <a:t>Rationale: </a:t>
            </a:r>
            <a:r>
              <a:rPr spc="-10" dirty="0"/>
              <a:t>HISTORY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880AC0-EF19-4538-8165-7142EEF41EE4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423c4b8b-f4a7-4eab-b7d3-cb2ebf996f3c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0aba31ba-e239-4783-a95a-451dd528727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A32BB91-28C5-4476-91B1-1588886CD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B7D2DA-7D88-4F1F-84F2-2486F1893C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778</Words>
  <Application>Microsoft Office PowerPoint</Application>
  <PresentationFormat>Custom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HISTORY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</dc:title>
  <dc:creator>S Jovicic</dc:creator>
  <cp:lastModifiedBy>L Treen</cp:lastModifiedBy>
  <cp:revision>3</cp:revision>
  <dcterms:created xsi:type="dcterms:W3CDTF">2026-06-24T13:42:36Z</dcterms:created>
  <dcterms:modified xsi:type="dcterms:W3CDTF">2026-07-06T10:36:08Z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2023-10-16T00:00:00Z</vt:filetime>
  </property>
  <property fmtid="{D5CDD505-2E9C-101B-9397-08002B2CF9AE}" pid="4" name="Creator">
    <vt:lpwstr>Microsoft® Word 2019</vt:lpwstr>
  </property>
  <property fmtid="{D5CDD505-2E9C-101B-9397-08002B2CF9AE}" pid="5" name="LastSaved">
    <vt:filetime>2026-06-24T00:00:00Z</vt:filetime>
  </property>
  <property fmtid="{D5CDD505-2E9C-101B-9397-08002B2CF9AE}" pid="6" name="Producer">
    <vt:lpwstr>Microsoft® Word 2019</vt:lpwstr>
  </property>
  <property fmtid="{D5CDD505-2E9C-101B-9397-08002B2CF9AE}" pid="7" name="ContentTypeId">
    <vt:lpwstr>0x010100D8A947F3F0E26E4989F8ECE68BAE6983</vt:lpwstr>
  </property>
</Properties>
</file>