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1048" y="-30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25" dirty="0"/>
              <a:t> </a:t>
            </a:r>
            <a:r>
              <a:rPr dirty="0"/>
              <a:t>Hill</a:t>
            </a:r>
            <a:r>
              <a:rPr spc="-30" dirty="0"/>
              <a:t> </a:t>
            </a:r>
            <a:r>
              <a:rPr dirty="0"/>
              <a:t>School</a:t>
            </a:r>
            <a:r>
              <a:rPr spc="-25" dirty="0"/>
              <a:t> </a:t>
            </a:r>
            <a:r>
              <a:rPr dirty="0"/>
              <a:t>Curriculum</a:t>
            </a:r>
            <a:r>
              <a:rPr spc="-20" dirty="0"/>
              <a:t> </a:t>
            </a:r>
            <a:r>
              <a:rPr dirty="0"/>
              <a:t>Rationale:</a:t>
            </a:r>
            <a:r>
              <a:rPr spc="-35" dirty="0"/>
              <a:t> </a:t>
            </a:r>
            <a:r>
              <a:rPr spc="-20" dirty="0"/>
              <a:t>HEALTH </a:t>
            </a:r>
            <a:r>
              <a:rPr dirty="0"/>
              <a:t>AND</a:t>
            </a:r>
            <a:r>
              <a:rPr spc="-30" dirty="0"/>
              <a:t> </a:t>
            </a:r>
            <a:r>
              <a:rPr dirty="0"/>
              <a:t>SOCIAL</a:t>
            </a:r>
            <a:r>
              <a:rPr spc="-25" dirty="0"/>
              <a:t> </a:t>
            </a:r>
            <a:r>
              <a:rPr spc="-20" dirty="0"/>
              <a:t>CARE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25" dirty="0"/>
              <a:t> </a:t>
            </a:r>
            <a:r>
              <a:rPr dirty="0"/>
              <a:t>Hill</a:t>
            </a:r>
            <a:r>
              <a:rPr spc="-30" dirty="0"/>
              <a:t> </a:t>
            </a:r>
            <a:r>
              <a:rPr dirty="0"/>
              <a:t>School</a:t>
            </a:r>
            <a:r>
              <a:rPr spc="-25" dirty="0"/>
              <a:t> </a:t>
            </a:r>
            <a:r>
              <a:rPr dirty="0"/>
              <a:t>Curriculum</a:t>
            </a:r>
            <a:r>
              <a:rPr spc="-20" dirty="0"/>
              <a:t> </a:t>
            </a:r>
            <a:r>
              <a:rPr dirty="0"/>
              <a:t>Rationale:</a:t>
            </a:r>
            <a:r>
              <a:rPr spc="-35" dirty="0"/>
              <a:t> </a:t>
            </a:r>
            <a:r>
              <a:rPr spc="-20" dirty="0"/>
              <a:t>HEALTH </a:t>
            </a:r>
            <a:r>
              <a:rPr dirty="0"/>
              <a:t>AND</a:t>
            </a:r>
            <a:r>
              <a:rPr spc="-30" dirty="0"/>
              <a:t> </a:t>
            </a:r>
            <a:r>
              <a:rPr dirty="0"/>
              <a:t>SOCIAL</a:t>
            </a:r>
            <a:r>
              <a:rPr spc="-25" dirty="0"/>
              <a:t> </a:t>
            </a:r>
            <a:r>
              <a:rPr spc="-20" dirty="0"/>
              <a:t>CARE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25" dirty="0"/>
              <a:t> </a:t>
            </a:r>
            <a:r>
              <a:rPr dirty="0"/>
              <a:t>Hill</a:t>
            </a:r>
            <a:r>
              <a:rPr spc="-30" dirty="0"/>
              <a:t> </a:t>
            </a:r>
            <a:r>
              <a:rPr dirty="0"/>
              <a:t>School</a:t>
            </a:r>
            <a:r>
              <a:rPr spc="-25" dirty="0"/>
              <a:t> </a:t>
            </a:r>
            <a:r>
              <a:rPr dirty="0"/>
              <a:t>Curriculum</a:t>
            </a:r>
            <a:r>
              <a:rPr spc="-20" dirty="0"/>
              <a:t> </a:t>
            </a:r>
            <a:r>
              <a:rPr dirty="0"/>
              <a:t>Rationale:</a:t>
            </a:r>
            <a:r>
              <a:rPr spc="-35" dirty="0"/>
              <a:t> </a:t>
            </a:r>
            <a:r>
              <a:rPr spc="-20" dirty="0"/>
              <a:t>HEALTH </a:t>
            </a:r>
            <a:r>
              <a:rPr dirty="0"/>
              <a:t>AND</a:t>
            </a:r>
            <a:r>
              <a:rPr spc="-30" dirty="0"/>
              <a:t> </a:t>
            </a:r>
            <a:r>
              <a:rPr dirty="0"/>
              <a:t>SOCIAL</a:t>
            </a:r>
            <a:r>
              <a:rPr spc="-25" dirty="0"/>
              <a:t> </a:t>
            </a:r>
            <a:r>
              <a:rPr spc="-20" dirty="0"/>
              <a:t>CARE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25" dirty="0"/>
              <a:t> </a:t>
            </a:r>
            <a:r>
              <a:rPr dirty="0"/>
              <a:t>Hill</a:t>
            </a:r>
            <a:r>
              <a:rPr spc="-30" dirty="0"/>
              <a:t> </a:t>
            </a:r>
            <a:r>
              <a:rPr dirty="0"/>
              <a:t>School</a:t>
            </a:r>
            <a:r>
              <a:rPr spc="-25" dirty="0"/>
              <a:t> </a:t>
            </a:r>
            <a:r>
              <a:rPr dirty="0"/>
              <a:t>Curriculum</a:t>
            </a:r>
            <a:r>
              <a:rPr spc="-20" dirty="0"/>
              <a:t> </a:t>
            </a:r>
            <a:r>
              <a:rPr dirty="0"/>
              <a:t>Rationale:</a:t>
            </a:r>
            <a:r>
              <a:rPr spc="-35" dirty="0"/>
              <a:t> </a:t>
            </a:r>
            <a:r>
              <a:rPr spc="-20" dirty="0"/>
              <a:t>HEALTH </a:t>
            </a:r>
            <a:r>
              <a:rPr dirty="0"/>
              <a:t>AND</a:t>
            </a:r>
            <a:r>
              <a:rPr spc="-30" dirty="0"/>
              <a:t> </a:t>
            </a:r>
            <a:r>
              <a:rPr dirty="0"/>
              <a:t>SOCIAL</a:t>
            </a:r>
            <a:r>
              <a:rPr spc="-25" dirty="0"/>
              <a:t> </a:t>
            </a:r>
            <a:r>
              <a:rPr spc="-20" dirty="0"/>
              <a:t>CARE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25" dirty="0"/>
              <a:t> </a:t>
            </a:r>
            <a:r>
              <a:rPr dirty="0"/>
              <a:t>Hill</a:t>
            </a:r>
            <a:r>
              <a:rPr spc="-30" dirty="0"/>
              <a:t> </a:t>
            </a:r>
            <a:r>
              <a:rPr dirty="0"/>
              <a:t>School</a:t>
            </a:r>
            <a:r>
              <a:rPr spc="-25" dirty="0"/>
              <a:t> </a:t>
            </a:r>
            <a:r>
              <a:rPr dirty="0"/>
              <a:t>Curriculum</a:t>
            </a:r>
            <a:r>
              <a:rPr spc="-20" dirty="0"/>
              <a:t> </a:t>
            </a:r>
            <a:r>
              <a:rPr dirty="0"/>
              <a:t>Rationale:</a:t>
            </a:r>
            <a:r>
              <a:rPr spc="-35" dirty="0"/>
              <a:t> </a:t>
            </a:r>
            <a:r>
              <a:rPr spc="-20" dirty="0"/>
              <a:t>HEALTH </a:t>
            </a:r>
            <a:r>
              <a:rPr dirty="0"/>
              <a:t>AND</a:t>
            </a:r>
            <a:r>
              <a:rPr spc="-30" dirty="0"/>
              <a:t> </a:t>
            </a:r>
            <a:r>
              <a:rPr dirty="0"/>
              <a:t>SOCIAL</a:t>
            </a:r>
            <a:r>
              <a:rPr spc="-25" dirty="0"/>
              <a:t> </a:t>
            </a:r>
            <a:r>
              <a:rPr spc="-20" dirty="0"/>
              <a:t>CARE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962660" y="10101706"/>
            <a:ext cx="3505835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25" dirty="0"/>
              <a:t> </a:t>
            </a:r>
            <a:r>
              <a:rPr dirty="0"/>
              <a:t>Hill</a:t>
            </a:r>
            <a:r>
              <a:rPr spc="-30" dirty="0"/>
              <a:t> </a:t>
            </a:r>
            <a:r>
              <a:rPr dirty="0"/>
              <a:t>School</a:t>
            </a:r>
            <a:r>
              <a:rPr spc="-25" dirty="0"/>
              <a:t> </a:t>
            </a:r>
            <a:r>
              <a:rPr dirty="0"/>
              <a:t>Curriculum</a:t>
            </a:r>
            <a:r>
              <a:rPr spc="-20" dirty="0"/>
              <a:t> </a:t>
            </a:r>
            <a:r>
              <a:rPr dirty="0"/>
              <a:t>Rationale:</a:t>
            </a:r>
            <a:r>
              <a:rPr spc="-35" dirty="0"/>
              <a:t> </a:t>
            </a:r>
            <a:r>
              <a:rPr spc="-20" dirty="0"/>
              <a:t>HEALTH </a:t>
            </a:r>
            <a:r>
              <a:rPr dirty="0"/>
              <a:t>AND</a:t>
            </a:r>
            <a:r>
              <a:rPr spc="-30" dirty="0"/>
              <a:t> </a:t>
            </a:r>
            <a:r>
              <a:rPr dirty="0"/>
              <a:t>SOCIAL</a:t>
            </a:r>
            <a:r>
              <a:rPr spc="-25" dirty="0"/>
              <a:t> </a:t>
            </a:r>
            <a:r>
              <a:rPr spc="-20" dirty="0"/>
              <a:t>CARE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467347" y="9931400"/>
            <a:ext cx="649604" cy="165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69"/>
            <a:ext cx="7560564" cy="244868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9992552"/>
            <a:ext cx="404494" cy="35940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457200" y="9907462"/>
            <a:ext cx="6623684" cy="0"/>
          </a:xfrm>
          <a:custGeom>
            <a:avLst/>
            <a:gdLst/>
            <a:ahLst/>
            <a:cxnLst/>
            <a:rect l="l" t="t" r="r" b="b"/>
            <a:pathLst>
              <a:path w="6623684">
                <a:moveTo>
                  <a:pt x="0" y="0"/>
                </a:moveTo>
                <a:lnTo>
                  <a:pt x="6623684" y="0"/>
                </a:lnTo>
              </a:path>
            </a:pathLst>
          </a:custGeom>
          <a:ln w="12700">
            <a:solidFill>
              <a:srgbClr val="004F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44500" y="1739899"/>
            <a:ext cx="3224530" cy="8299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30" dirty="0">
                <a:solidFill>
                  <a:srgbClr val="004F38"/>
                </a:solidFill>
                <a:latin typeface="Arial Black"/>
                <a:cs typeface="Arial Black"/>
              </a:rPr>
              <a:t>HEALTH</a:t>
            </a:r>
            <a:r>
              <a:rPr sz="2000" spc="-90" dirty="0">
                <a:solidFill>
                  <a:srgbClr val="004F38"/>
                </a:solidFill>
                <a:latin typeface="Arial Black"/>
                <a:cs typeface="Arial Black"/>
              </a:rPr>
              <a:t> </a:t>
            </a:r>
            <a:r>
              <a:rPr sz="2000" spc="-320" dirty="0">
                <a:solidFill>
                  <a:srgbClr val="004F38"/>
                </a:solidFill>
                <a:latin typeface="Arial Black"/>
                <a:cs typeface="Arial Black"/>
              </a:rPr>
              <a:t>&amp;</a:t>
            </a:r>
            <a:r>
              <a:rPr sz="2000" spc="-80" dirty="0">
                <a:solidFill>
                  <a:srgbClr val="004F38"/>
                </a:solidFill>
                <a:latin typeface="Arial Black"/>
                <a:cs typeface="Arial Black"/>
              </a:rPr>
              <a:t> </a:t>
            </a:r>
            <a:r>
              <a:rPr sz="2000" spc="-95" dirty="0">
                <a:solidFill>
                  <a:srgbClr val="004F38"/>
                </a:solidFill>
                <a:latin typeface="Arial Black"/>
                <a:cs typeface="Arial Black"/>
              </a:rPr>
              <a:t>SOCIAL</a:t>
            </a:r>
            <a:r>
              <a:rPr sz="2000" spc="-70" dirty="0">
                <a:solidFill>
                  <a:srgbClr val="004F38"/>
                </a:solidFill>
                <a:latin typeface="Arial Black"/>
                <a:cs typeface="Arial Black"/>
              </a:rPr>
              <a:t> </a:t>
            </a:r>
            <a:r>
              <a:rPr sz="2000" spc="-45" dirty="0">
                <a:solidFill>
                  <a:srgbClr val="004F38"/>
                </a:solidFill>
                <a:latin typeface="Arial Black"/>
                <a:cs typeface="Arial Black"/>
              </a:rPr>
              <a:t>CARE</a:t>
            </a:r>
            <a:endParaRPr sz="2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010"/>
              </a:spcBef>
            </a:pP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Intent</a:t>
            </a:r>
            <a:r>
              <a:rPr sz="1600" b="1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–</a:t>
            </a:r>
            <a:r>
              <a:rPr sz="1600" b="1" spc="-3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What</a:t>
            </a:r>
            <a:r>
              <a:rPr sz="1600" b="1" spc="-6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do</a:t>
            </a:r>
            <a:r>
              <a:rPr sz="1600" b="1" spc="-1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we</a:t>
            </a:r>
            <a:r>
              <a:rPr sz="1600" b="1" spc="-3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learn</a:t>
            </a:r>
            <a:r>
              <a:rPr sz="1600" b="1" spc="-4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and</a:t>
            </a:r>
            <a:r>
              <a:rPr sz="1600" b="1" spc="-20" dirty="0">
                <a:solidFill>
                  <a:srgbClr val="004F38"/>
                </a:solidFill>
                <a:latin typeface="Calibri"/>
                <a:cs typeface="Calibri"/>
              </a:rPr>
              <a:t> why?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1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25" dirty="0"/>
              <a:t> </a:t>
            </a:r>
            <a:r>
              <a:rPr dirty="0"/>
              <a:t>Hill</a:t>
            </a:r>
            <a:r>
              <a:rPr spc="-30" dirty="0"/>
              <a:t> </a:t>
            </a:r>
            <a:r>
              <a:rPr dirty="0"/>
              <a:t>School</a:t>
            </a:r>
            <a:r>
              <a:rPr spc="-25" dirty="0"/>
              <a:t> </a:t>
            </a:r>
            <a:r>
              <a:rPr dirty="0"/>
              <a:t>Curriculum</a:t>
            </a:r>
            <a:r>
              <a:rPr spc="-20" dirty="0"/>
              <a:t> </a:t>
            </a:r>
            <a:r>
              <a:rPr dirty="0"/>
              <a:t>Rationale:</a:t>
            </a:r>
            <a:r>
              <a:rPr spc="-35" dirty="0"/>
              <a:t> </a:t>
            </a:r>
            <a:r>
              <a:rPr spc="-20" dirty="0"/>
              <a:t>HEALTH </a:t>
            </a:r>
            <a:r>
              <a:rPr dirty="0"/>
              <a:t>AND</a:t>
            </a:r>
            <a:r>
              <a:rPr spc="-30" dirty="0"/>
              <a:t> </a:t>
            </a:r>
            <a:r>
              <a:rPr dirty="0"/>
              <a:t>SOCIAL</a:t>
            </a:r>
            <a:r>
              <a:rPr spc="-25" dirty="0"/>
              <a:t> </a:t>
            </a:r>
            <a:r>
              <a:rPr spc="-20" dirty="0"/>
              <a:t>CARE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44359" y="2721301"/>
            <a:ext cx="6674484" cy="6658609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6350" algn="just">
              <a:lnSpc>
                <a:spcPct val="101800"/>
              </a:lnSpc>
              <a:spcBef>
                <a:spcPts val="80"/>
              </a:spcBef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Health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Social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Care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curriculum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aims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 equip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specialised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knowledge and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practical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skills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relevant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industry.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learn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0" dirty="0">
                <a:latin typeface="Calibri"/>
                <a:cs typeface="Calibri"/>
              </a:rPr>
              <a:t> interpret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health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data,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make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recommendations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lifestyle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changes,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practice </a:t>
            </a:r>
            <a:r>
              <a:rPr sz="1100" dirty="0">
                <a:latin typeface="Calibri"/>
                <a:cs typeface="Calibri"/>
              </a:rPr>
              <a:t>measurements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like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pulse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rate,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BMI,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blood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pressure,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peak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flow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they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would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sector.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This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practical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exposure </a:t>
            </a:r>
            <a:r>
              <a:rPr sz="1100" dirty="0">
                <a:latin typeface="Calibri"/>
                <a:cs typeface="Calibri"/>
              </a:rPr>
              <a:t>enables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understand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data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used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government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health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strategies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make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recommendations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akin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to </a:t>
            </a:r>
            <a:r>
              <a:rPr sz="1100" dirty="0">
                <a:latin typeface="Calibri"/>
                <a:cs typeface="Calibri"/>
              </a:rPr>
              <a:t>healthcare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professionals.</a:t>
            </a:r>
            <a:endParaRPr sz="1100" dirty="0">
              <a:latin typeface="Calibri"/>
              <a:cs typeface="Calibri"/>
            </a:endParaRPr>
          </a:p>
          <a:p>
            <a:pPr marL="12700" marR="5080" algn="just">
              <a:lnSpc>
                <a:spcPct val="101800"/>
              </a:lnSpc>
              <a:spcBef>
                <a:spcPts val="1330"/>
              </a:spcBef>
            </a:pPr>
            <a:r>
              <a:rPr sz="1100" dirty="0">
                <a:latin typeface="Calibri"/>
                <a:cs typeface="Calibri"/>
              </a:rPr>
              <a:t>They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also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become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familiar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care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values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like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respect,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safeguarding,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communication,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dignity,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duty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care,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and </a:t>
            </a:r>
            <a:r>
              <a:rPr sz="1100" spc="-10" dirty="0">
                <a:latin typeface="Calibri"/>
                <a:cs typeface="Calibri"/>
              </a:rPr>
              <a:t>anti-discriminatory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practice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through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role</a:t>
            </a:r>
            <a:r>
              <a:rPr sz="1100" spc="-10" dirty="0">
                <a:latin typeface="Calibri"/>
                <a:cs typeface="Calibri"/>
              </a:rPr>
              <a:t> plays.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focusing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these</a:t>
            </a:r>
            <a:r>
              <a:rPr sz="1100" spc="-10" dirty="0">
                <a:latin typeface="Calibri"/>
                <a:cs typeface="Calibri"/>
              </a:rPr>
              <a:t> values,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gain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insights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into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what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it</a:t>
            </a:r>
            <a:r>
              <a:rPr sz="1100" spc="-10" dirty="0">
                <a:latin typeface="Calibri"/>
                <a:cs typeface="Calibri"/>
              </a:rPr>
              <a:t> takes</a:t>
            </a:r>
            <a:r>
              <a:rPr sz="1100" spc="-25" dirty="0">
                <a:latin typeface="Calibri"/>
                <a:cs typeface="Calibri"/>
              </a:rPr>
              <a:t> to </a:t>
            </a:r>
            <a:r>
              <a:rPr sz="1100" dirty="0">
                <a:latin typeface="Calibri"/>
                <a:cs typeface="Calibri"/>
              </a:rPr>
              <a:t>work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health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social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care,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understanding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skills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needed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compassionate</a:t>
            </a:r>
            <a:r>
              <a:rPr sz="1100" dirty="0">
                <a:latin typeface="Calibri"/>
                <a:cs typeface="Calibri"/>
              </a:rPr>
              <a:t> and</a:t>
            </a:r>
            <a:r>
              <a:rPr sz="1100" spc="-10" dirty="0">
                <a:latin typeface="Calibri"/>
                <a:cs typeface="Calibri"/>
              </a:rPr>
              <a:t> effective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care.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 dirty="0">
              <a:latin typeface="Calibri"/>
              <a:cs typeface="Calibri"/>
            </a:endParaRPr>
          </a:p>
          <a:p>
            <a:pPr marL="12700" marR="6350" algn="just">
              <a:lnSpc>
                <a:spcPct val="101699"/>
              </a:lnSpc>
              <a:spcBef>
                <a:spcPts val="5"/>
              </a:spcBef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curriculum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incorporates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real-life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examples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deepen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students'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understanding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sector's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roles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challenges, </a:t>
            </a:r>
            <a:r>
              <a:rPr sz="1100" dirty="0">
                <a:latin typeface="Calibri"/>
                <a:cs typeface="Calibri"/>
              </a:rPr>
              <a:t>including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issues</a:t>
            </a:r>
            <a:r>
              <a:rPr sz="1100" spc="1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like</a:t>
            </a:r>
            <a:r>
              <a:rPr sz="1100" spc="1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care</a:t>
            </a:r>
            <a:r>
              <a:rPr sz="1100" spc="1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home</a:t>
            </a:r>
            <a:r>
              <a:rPr sz="1100" spc="1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abuse.</a:t>
            </a:r>
            <a:r>
              <a:rPr sz="1100" spc="10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This</a:t>
            </a:r>
            <a:r>
              <a:rPr sz="1100" spc="1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encourages</a:t>
            </a:r>
            <a:r>
              <a:rPr sz="1100" spc="1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reflective</a:t>
            </a:r>
            <a:r>
              <a:rPr sz="1100" spc="1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thinking</a:t>
            </a:r>
            <a:r>
              <a:rPr sz="1100" spc="10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10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ethical</a:t>
            </a:r>
            <a:r>
              <a:rPr sz="1100" spc="1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decision-</a:t>
            </a:r>
            <a:r>
              <a:rPr sz="1100" dirty="0">
                <a:latin typeface="Calibri"/>
                <a:cs typeface="Calibri"/>
              </a:rPr>
              <a:t>making</a:t>
            </a:r>
            <a:r>
              <a:rPr sz="1100" spc="1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114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improve </a:t>
            </a:r>
            <a:r>
              <a:rPr sz="1100" dirty="0">
                <a:latin typeface="Calibri"/>
                <a:cs typeface="Calibri"/>
              </a:rPr>
              <a:t>sector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practices.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engage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mock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role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plays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representing different </a:t>
            </a:r>
            <a:r>
              <a:rPr sz="1100" dirty="0">
                <a:latin typeface="Calibri"/>
                <a:cs typeface="Calibri"/>
              </a:rPr>
              <a:t>health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social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care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services,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promoting </a:t>
            </a:r>
            <a:r>
              <a:rPr sz="1100" dirty="0">
                <a:latin typeface="Calibri"/>
                <a:cs typeface="Calibri"/>
              </a:rPr>
              <a:t>conscientiousness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when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reviewing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their </a:t>
            </a:r>
            <a:r>
              <a:rPr sz="1100" spc="-10" dirty="0">
                <a:latin typeface="Calibri"/>
                <a:cs typeface="Calibri"/>
              </a:rPr>
              <a:t>practice.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Moreover,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curriculum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delves into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Calibri"/>
                <a:cs typeface="Calibri"/>
              </a:rPr>
              <a:t> fundamentals</a:t>
            </a:r>
            <a:r>
              <a:rPr sz="1100" dirty="0">
                <a:latin typeface="Calibri"/>
                <a:cs typeface="Calibri"/>
              </a:rPr>
              <a:t> of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assessing individuals'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growth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and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development, identifying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influential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factors and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recognizing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normal development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patterns.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This </a:t>
            </a:r>
            <a:r>
              <a:rPr sz="1100" dirty="0">
                <a:latin typeface="Calibri"/>
                <a:cs typeface="Calibri"/>
              </a:rPr>
              <a:t>knowledge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equips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careers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involving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child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development,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enabling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them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spot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abnormalities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make </a:t>
            </a:r>
            <a:r>
              <a:rPr sz="1100" dirty="0">
                <a:latin typeface="Calibri"/>
                <a:cs typeface="Calibri"/>
              </a:rPr>
              <a:t>informed</a:t>
            </a:r>
            <a:r>
              <a:rPr sz="1100" spc="1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decisions</a:t>
            </a:r>
            <a:r>
              <a:rPr sz="1100" spc="1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about</a:t>
            </a:r>
            <a:r>
              <a:rPr sz="1100" spc="114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1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safety</a:t>
            </a:r>
            <a:r>
              <a:rPr sz="1100" spc="1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1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well-</a:t>
            </a:r>
            <a:r>
              <a:rPr sz="1100" dirty="0">
                <a:latin typeface="Calibri"/>
                <a:cs typeface="Calibri"/>
              </a:rPr>
              <a:t>being</a:t>
            </a:r>
            <a:r>
              <a:rPr sz="1100" spc="114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1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children</a:t>
            </a:r>
            <a:r>
              <a:rPr sz="1100" spc="1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1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their</a:t>
            </a:r>
            <a:r>
              <a:rPr sz="1100" spc="1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care.</a:t>
            </a:r>
            <a:r>
              <a:rPr sz="1100" spc="1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1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essence,</a:t>
            </a:r>
            <a:r>
              <a:rPr sz="1100" spc="1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1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curriculum</a:t>
            </a:r>
            <a:r>
              <a:rPr sz="1100" spc="114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fosters</a:t>
            </a:r>
            <a:r>
              <a:rPr sz="1100" spc="125" dirty="0">
                <a:latin typeface="Calibri"/>
                <a:cs typeface="Calibri"/>
              </a:rPr>
              <a:t> </a:t>
            </a:r>
            <a:r>
              <a:rPr sz="1100" spc="-50" dirty="0">
                <a:latin typeface="Calibri"/>
                <a:cs typeface="Calibri"/>
              </a:rPr>
              <a:t>a</a:t>
            </a:r>
            <a:r>
              <a:rPr sz="1100" dirty="0">
                <a:latin typeface="Calibri"/>
                <a:cs typeface="Calibri"/>
              </a:rPr>
              <a:t> practical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understanding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sector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promotes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responsible,</a:t>
            </a:r>
            <a:r>
              <a:rPr sz="1100" spc="-10" dirty="0">
                <a:latin typeface="Calibri"/>
                <a:cs typeface="Calibri"/>
              </a:rPr>
              <a:t> informed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practice.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600" b="1" spc="-10" dirty="0">
                <a:solidFill>
                  <a:srgbClr val="004F38"/>
                </a:solidFill>
                <a:latin typeface="Calibri"/>
                <a:cs typeface="Calibri"/>
              </a:rPr>
              <a:t>Implementation</a:t>
            </a:r>
            <a:r>
              <a:rPr sz="1600" b="1" spc="-3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How</a:t>
            </a:r>
            <a:r>
              <a:rPr sz="1600" b="1" spc="-3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is</a:t>
            </a:r>
            <a:r>
              <a:rPr sz="1600" b="1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the</a:t>
            </a:r>
            <a:r>
              <a:rPr sz="1600" b="1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curriculum</a:t>
            </a:r>
            <a:r>
              <a:rPr sz="1600" b="1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04F38"/>
                </a:solidFill>
                <a:latin typeface="Calibri"/>
                <a:cs typeface="Calibri"/>
              </a:rPr>
              <a:t>planned?</a:t>
            </a:r>
            <a:endParaRPr sz="1600" dirty="0">
              <a:latin typeface="Calibri"/>
              <a:cs typeface="Calibri"/>
            </a:endParaRPr>
          </a:p>
          <a:p>
            <a:pPr marL="12700" marR="5080" algn="just">
              <a:lnSpc>
                <a:spcPct val="101699"/>
              </a:lnSpc>
              <a:spcBef>
                <a:spcPts val="1375"/>
              </a:spcBef>
            </a:pPr>
            <a:r>
              <a:rPr sz="1100" dirty="0">
                <a:latin typeface="Calibri"/>
                <a:cs typeface="Calibri"/>
              </a:rPr>
              <a:t>During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Key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Stage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4,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cover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components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1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2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course,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using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knowledge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gained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human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lifespan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development as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foundation. They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learn about </a:t>
            </a:r>
            <a:r>
              <a:rPr sz="1100" spc="-10" dirty="0">
                <a:latin typeface="Calibri"/>
                <a:cs typeface="Calibri"/>
              </a:rPr>
              <a:t>developmental</a:t>
            </a:r>
            <a:r>
              <a:rPr sz="1100" dirty="0">
                <a:latin typeface="Calibri"/>
                <a:cs typeface="Calibri"/>
              </a:rPr>
              <a:t> milestones,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motor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skills,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identification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of </a:t>
            </a:r>
            <a:r>
              <a:rPr sz="1100" spc="-10" dirty="0">
                <a:latin typeface="Calibri"/>
                <a:cs typeface="Calibri"/>
              </a:rPr>
              <a:t>developmental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disorders.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This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knowledge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helps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them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recognize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atypical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health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conditions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and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understand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the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physical, </a:t>
            </a:r>
            <a:r>
              <a:rPr sz="1100" dirty="0">
                <a:latin typeface="Calibri"/>
                <a:cs typeface="Calibri"/>
              </a:rPr>
              <a:t>emotional,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social,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cultural factors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affecting </a:t>
            </a:r>
            <a:r>
              <a:rPr sz="1100" dirty="0">
                <a:latin typeface="Calibri"/>
                <a:cs typeface="Calibri"/>
              </a:rPr>
              <a:t>individuals.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Then,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they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progress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component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3,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they build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on </a:t>
            </a:r>
            <a:r>
              <a:rPr sz="1100" dirty="0">
                <a:latin typeface="Calibri"/>
                <a:cs typeface="Calibri"/>
              </a:rPr>
              <a:t>their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prior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knowledge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explore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factors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influencing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health.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This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includes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analysing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impact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behaviours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like </a:t>
            </a:r>
            <a:r>
              <a:rPr sz="1100" dirty="0">
                <a:latin typeface="Calibri"/>
                <a:cs typeface="Calibri"/>
              </a:rPr>
              <a:t>smoking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understanding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various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health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conditions.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learn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measure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well-</a:t>
            </a:r>
            <a:r>
              <a:rPr sz="1100" dirty="0">
                <a:latin typeface="Calibri"/>
                <a:cs typeface="Calibri"/>
              </a:rPr>
              <a:t>being,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draw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conclusions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from </a:t>
            </a:r>
            <a:r>
              <a:rPr sz="1100" dirty="0">
                <a:latin typeface="Calibri"/>
                <a:cs typeface="Calibri"/>
              </a:rPr>
              <a:t>data,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comprehend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support professionals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offer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 healthier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lifestyle.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 end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course,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are </a:t>
            </a:r>
            <a:r>
              <a:rPr sz="1100" dirty="0">
                <a:latin typeface="Calibri"/>
                <a:cs typeface="Calibri"/>
              </a:rPr>
              <a:t>equipped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work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sector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possess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knowledge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lead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healthier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lives.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 dirty="0">
              <a:latin typeface="Calibri"/>
              <a:cs typeface="Calibri"/>
            </a:endParaRPr>
          </a:p>
          <a:p>
            <a:pPr marL="12700" marR="8255" algn="just">
              <a:lnSpc>
                <a:spcPct val="101800"/>
              </a:lnSpc>
            </a:pPr>
            <a:r>
              <a:rPr sz="1100" dirty="0">
                <a:latin typeface="Calibri"/>
                <a:cs typeface="Calibri"/>
              </a:rPr>
              <a:t>During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Key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stage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5,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progress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through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Unit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1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2,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followed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lang="en-GB" sz="1100" spc="75" dirty="0">
                <a:latin typeface="Calibri"/>
                <a:cs typeface="Calibri"/>
              </a:rPr>
              <a:t>5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lang="en-GB" sz="1100" spc="50" dirty="0">
                <a:latin typeface="Calibri"/>
                <a:cs typeface="Calibri"/>
              </a:rPr>
              <a:t>3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Unit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lang="en-GB" sz="1100" spc="60" dirty="0">
                <a:latin typeface="Calibri"/>
                <a:cs typeface="Calibri"/>
              </a:rPr>
              <a:t>5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optional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topic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for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have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selected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</a:t>
            </a:r>
            <a:r>
              <a:rPr lang="en-GB" sz="1100" dirty="0" err="1">
                <a:latin typeface="Calibri"/>
                <a:cs typeface="Calibri"/>
              </a:rPr>
              <a:t>romoting</a:t>
            </a:r>
            <a:r>
              <a:rPr lang="en-GB" sz="1100" dirty="0">
                <a:latin typeface="Calibri"/>
                <a:cs typeface="Calibri"/>
              </a:rPr>
              <a:t> Health Education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this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proved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exciting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accessible</a:t>
            </a:r>
            <a:r>
              <a:rPr sz="1100" spc="-10" dirty="0">
                <a:latin typeface="Calibri"/>
                <a:cs typeface="Calibri"/>
              </a:rPr>
              <a:t> option</a:t>
            </a:r>
            <a:endParaRPr lang="en-GB" sz="1100" spc="-10">
              <a:latin typeface="Calibri"/>
              <a:cs typeface="Calibri"/>
            </a:endParaRPr>
          </a:p>
          <a:p>
            <a:pPr marL="12700" marR="8255" algn="just">
              <a:lnSpc>
                <a:spcPct val="101800"/>
              </a:lnSpc>
            </a:pPr>
            <a:endParaRPr sz="11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600" b="1" spc="-10" dirty="0">
                <a:solidFill>
                  <a:srgbClr val="004F38"/>
                </a:solidFill>
                <a:latin typeface="Calibri"/>
                <a:cs typeface="Calibri"/>
              </a:rPr>
              <a:t>Assessment</a:t>
            </a:r>
            <a:r>
              <a:rPr sz="1600" b="1" spc="-3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How</a:t>
            </a:r>
            <a:r>
              <a:rPr sz="1600" b="1" spc="-3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do</a:t>
            </a:r>
            <a:r>
              <a:rPr sz="1600" b="1" spc="-2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we</a:t>
            </a:r>
            <a:r>
              <a:rPr sz="1600" b="1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assess</a:t>
            </a:r>
            <a:r>
              <a:rPr sz="1600" b="1" spc="-3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student</a:t>
            </a:r>
            <a:r>
              <a:rPr sz="1600" b="1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04F38"/>
                </a:solidFill>
                <a:latin typeface="Calibri"/>
                <a:cs typeface="Calibri"/>
              </a:rPr>
              <a:t>understanding?</a:t>
            </a:r>
            <a:endParaRPr sz="1600" dirty="0">
              <a:latin typeface="Calibri"/>
              <a:cs typeface="Calibri"/>
            </a:endParaRPr>
          </a:p>
          <a:p>
            <a:pPr marL="12700" marR="6350" algn="just">
              <a:lnSpc>
                <a:spcPct val="101800"/>
              </a:lnSpc>
              <a:spcBef>
                <a:spcPts val="1375"/>
              </a:spcBef>
            </a:pPr>
            <a:r>
              <a:rPr sz="1100" spc="-5" dirty="0">
                <a:latin typeface="Calibri"/>
                <a:cs typeface="Calibri"/>
              </a:rPr>
              <a:t>Students</a:t>
            </a:r>
            <a:r>
              <a:rPr sz="1100" spc="-6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will</a:t>
            </a:r>
            <a:r>
              <a:rPr sz="1100" spc="-60" dirty="0">
                <a:latin typeface="Calibri"/>
                <a:cs typeface="Calibri"/>
              </a:rPr>
              <a:t> </a:t>
            </a:r>
            <a:r>
              <a:rPr sz="1100" spc="-15" dirty="0">
                <a:latin typeface="Calibri"/>
                <a:cs typeface="Calibri"/>
              </a:rPr>
              <a:t>be</a:t>
            </a:r>
            <a:r>
              <a:rPr sz="1100" spc="-5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assessed</a:t>
            </a:r>
            <a:r>
              <a:rPr sz="1100" spc="-7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w</a:t>
            </a:r>
            <a:r>
              <a:rPr sz="1100" spc="-5" dirty="0">
                <a:latin typeface="Calibri"/>
                <a:cs typeface="Calibri"/>
              </a:rPr>
              <a:t>h</a:t>
            </a:r>
            <a:r>
              <a:rPr sz="1100" dirty="0">
                <a:latin typeface="Calibri"/>
                <a:cs typeface="Calibri"/>
              </a:rPr>
              <a:t>en</a:t>
            </a:r>
            <a:r>
              <a:rPr sz="1100" spc="-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a</a:t>
            </a:r>
            <a:r>
              <a:rPr sz="1100" dirty="0">
                <a:latin typeface="Calibri"/>
                <a:cs typeface="Calibri"/>
              </a:rPr>
              <a:t>ch</a:t>
            </a:r>
            <a:r>
              <a:rPr sz="1100" spc="-6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component</a:t>
            </a:r>
            <a:r>
              <a:rPr sz="1100" spc="-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7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the</a:t>
            </a:r>
            <a:r>
              <a:rPr sz="1100" spc="-7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composite</a:t>
            </a:r>
            <a:r>
              <a:rPr sz="1100" spc="-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7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taught.</a:t>
            </a:r>
            <a:r>
              <a:rPr sz="1100" spc="-7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During</a:t>
            </a:r>
            <a:r>
              <a:rPr sz="1100" spc="-6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Key</a:t>
            </a:r>
            <a:r>
              <a:rPr sz="1100" spc="-5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Stage</a:t>
            </a:r>
            <a:r>
              <a:rPr sz="1100" spc="-7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4</a:t>
            </a:r>
            <a:r>
              <a:rPr sz="1100" spc="-6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they</a:t>
            </a:r>
            <a:r>
              <a:rPr sz="1100" spc="-6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will</a:t>
            </a:r>
            <a:r>
              <a:rPr sz="1100" spc="-6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sit</a:t>
            </a:r>
            <a:r>
              <a:rPr sz="1100" spc="-5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two</a:t>
            </a:r>
            <a:r>
              <a:rPr sz="1100" spc="-6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internal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assessments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an</a:t>
            </a:r>
            <a:r>
              <a:rPr sz="1100" dirty="0">
                <a:latin typeface="Calibri"/>
                <a:cs typeface="Calibri"/>
              </a:rPr>
              <a:t>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1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external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15" dirty="0">
                <a:latin typeface="Calibri"/>
                <a:cs typeface="Calibri"/>
              </a:rPr>
              <a:t>exam.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In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KS5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they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will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sit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two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internal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assessments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a</a:t>
            </a:r>
            <a:r>
              <a:rPr sz="1100" spc="-20" dirty="0">
                <a:latin typeface="Calibri"/>
                <a:cs typeface="Calibri"/>
              </a:rPr>
              <a:t>n</a:t>
            </a:r>
            <a:r>
              <a:rPr sz="1100" dirty="0">
                <a:latin typeface="Calibri"/>
                <a:cs typeface="Calibri"/>
              </a:rPr>
              <a:t>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two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external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5" dirty="0">
                <a:latin typeface="Calibri"/>
                <a:cs typeface="Calibri"/>
              </a:rPr>
              <a:t>exams.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There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will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also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be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end of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topic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tests</a:t>
            </a:r>
            <a:r>
              <a:rPr sz="1100" spc="-10" dirty="0">
                <a:latin typeface="Calibri"/>
                <a:cs typeface="Calibri"/>
              </a:rPr>
              <a:t> regularly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for </a:t>
            </a:r>
            <a:r>
              <a:rPr sz="1100" dirty="0">
                <a:latin typeface="Calibri"/>
                <a:cs typeface="Calibri"/>
              </a:rPr>
              <a:t>all </a:t>
            </a:r>
            <a:r>
              <a:rPr sz="1100" spc="-20" dirty="0">
                <a:latin typeface="Calibri"/>
                <a:cs typeface="Calibri"/>
              </a:rPr>
              <a:t>Key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stages.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9992552"/>
            <a:ext cx="404494" cy="35940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57200" y="9907462"/>
            <a:ext cx="6623684" cy="0"/>
          </a:xfrm>
          <a:custGeom>
            <a:avLst/>
            <a:gdLst/>
            <a:ahLst/>
            <a:cxnLst/>
            <a:rect l="l" t="t" r="r" b="b"/>
            <a:pathLst>
              <a:path w="6623684">
                <a:moveTo>
                  <a:pt x="0" y="0"/>
                </a:moveTo>
                <a:lnTo>
                  <a:pt x="6623684" y="0"/>
                </a:lnTo>
              </a:path>
            </a:pathLst>
          </a:custGeom>
          <a:ln w="12700">
            <a:solidFill>
              <a:srgbClr val="004F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4500" y="435355"/>
            <a:ext cx="6668770" cy="2169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Home</a:t>
            </a:r>
            <a:r>
              <a:rPr sz="1600" b="1" spc="-4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04F38"/>
                </a:solidFill>
                <a:latin typeface="Calibri"/>
                <a:cs typeface="Calibri"/>
              </a:rPr>
              <a:t>Learning</a:t>
            </a:r>
            <a:endParaRPr sz="1600">
              <a:latin typeface="Calibri"/>
              <a:cs typeface="Calibri"/>
            </a:endParaRPr>
          </a:p>
          <a:p>
            <a:pPr marL="12700" marR="98425">
              <a:lnSpc>
                <a:spcPct val="101499"/>
              </a:lnSpc>
              <a:spcBef>
                <a:spcPts val="35"/>
              </a:spcBef>
            </a:pPr>
            <a:r>
              <a:rPr sz="1100" dirty="0">
                <a:latin typeface="Calibri"/>
                <a:cs typeface="Calibri"/>
              </a:rPr>
              <a:t>At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Key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stage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4,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all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tasks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Class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Charts.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We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also</a:t>
            </a:r>
            <a:r>
              <a:rPr sz="1100" spc="-10" dirty="0">
                <a:latin typeface="Calibri"/>
                <a:cs typeface="Calibri"/>
              </a:rPr>
              <a:t> make </a:t>
            </a:r>
            <a:r>
              <a:rPr sz="1100" dirty="0">
                <a:latin typeface="Calibri"/>
                <a:cs typeface="Calibri"/>
              </a:rPr>
              <a:t>use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Seneca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provides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great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opportunity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assess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their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own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learning.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Homework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set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regularly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vary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length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but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can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expect </a:t>
            </a:r>
            <a:r>
              <a:rPr sz="1100" dirty="0">
                <a:latin typeface="Calibri"/>
                <a:cs typeface="Calibri"/>
              </a:rPr>
              <a:t>at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between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60-</a:t>
            </a:r>
            <a:r>
              <a:rPr sz="1100" dirty="0">
                <a:latin typeface="Calibri"/>
                <a:cs typeface="Calibri"/>
              </a:rPr>
              <a:t>120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mins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per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fortnight.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actively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encouraged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create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their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own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revision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material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and </a:t>
            </a:r>
            <a:r>
              <a:rPr sz="1100" dirty="0">
                <a:latin typeface="Calibri"/>
                <a:cs typeface="Calibri"/>
              </a:rPr>
              <a:t>complete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knowledge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organisers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also.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Calibri"/>
              <a:cs typeface="Calibri"/>
            </a:endParaRPr>
          </a:p>
          <a:p>
            <a:pPr marL="12700" marR="5080">
              <a:lnSpc>
                <a:spcPct val="103299"/>
              </a:lnSpc>
            </a:pPr>
            <a:r>
              <a:rPr sz="1100" dirty="0">
                <a:latin typeface="Calibri"/>
                <a:cs typeface="Calibri"/>
              </a:rPr>
              <a:t>At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Post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16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out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lesson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learning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include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Directed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Study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time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well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homework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expecta</a:t>
            </a:r>
            <a:r>
              <a:rPr sz="1100" dirty="0">
                <a:latin typeface="Tahoma"/>
                <a:cs typeface="Tahoma"/>
              </a:rPr>
              <a:t>ti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is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develop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independent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work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ethos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they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seeking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out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learning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opportuni</a:t>
            </a:r>
            <a:r>
              <a:rPr sz="1100" dirty="0">
                <a:latin typeface="Tahoma"/>
                <a:cs typeface="Tahoma"/>
              </a:rPr>
              <a:t>ti</a:t>
            </a:r>
            <a:r>
              <a:rPr sz="1100" dirty="0">
                <a:latin typeface="Calibri"/>
                <a:cs typeface="Calibri"/>
              </a:rPr>
              <a:t>es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throughout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the </a:t>
            </a:r>
            <a:r>
              <a:rPr sz="1100" dirty="0">
                <a:latin typeface="Calibri"/>
                <a:cs typeface="Calibri"/>
              </a:rPr>
              <a:t>week.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Post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16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work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complete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focus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exam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prac</a:t>
            </a:r>
            <a:r>
              <a:rPr sz="1100" dirty="0">
                <a:latin typeface="Tahoma"/>
                <a:cs typeface="Tahoma"/>
              </a:rPr>
              <a:t>ti</a:t>
            </a:r>
            <a:r>
              <a:rPr sz="1100" dirty="0">
                <a:latin typeface="Calibri"/>
                <a:cs typeface="Calibri"/>
              </a:rPr>
              <a:t>ce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equivalent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around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2-</a:t>
            </a:r>
            <a:r>
              <a:rPr sz="1100" dirty="0">
                <a:latin typeface="Calibri"/>
                <a:cs typeface="Calibri"/>
              </a:rPr>
              <a:t>3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hours</a:t>
            </a:r>
            <a:r>
              <a:rPr sz="1100" spc="5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per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week.</a:t>
            </a:r>
            <a:r>
              <a:rPr sz="1100" spc="2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Additional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tasks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facilitate </a:t>
            </a:r>
            <a:r>
              <a:rPr sz="1100" dirty="0">
                <a:latin typeface="Calibri"/>
                <a:cs typeface="Calibri"/>
              </a:rPr>
              <a:t>knowledge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consolidation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vary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from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completing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assessment </a:t>
            </a:r>
            <a:r>
              <a:rPr sz="1100" dirty="0">
                <a:latin typeface="Calibri"/>
                <a:cs typeface="Calibri"/>
              </a:rPr>
              <a:t>mats,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filling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knowledge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organisers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writing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summary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relevant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documentary.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actively encouraged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consolidate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their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knowledge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create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revision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material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after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each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lesson.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2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25" dirty="0"/>
              <a:t> </a:t>
            </a:r>
            <a:r>
              <a:rPr dirty="0"/>
              <a:t>Hill</a:t>
            </a:r>
            <a:r>
              <a:rPr spc="-30" dirty="0"/>
              <a:t> </a:t>
            </a:r>
            <a:r>
              <a:rPr dirty="0"/>
              <a:t>School</a:t>
            </a:r>
            <a:r>
              <a:rPr spc="-25" dirty="0"/>
              <a:t> </a:t>
            </a:r>
            <a:r>
              <a:rPr dirty="0"/>
              <a:t>Curriculum</a:t>
            </a:r>
            <a:r>
              <a:rPr spc="-20" dirty="0"/>
              <a:t> </a:t>
            </a:r>
            <a:r>
              <a:rPr dirty="0"/>
              <a:t>Rationale:</a:t>
            </a:r>
            <a:r>
              <a:rPr spc="-35" dirty="0"/>
              <a:t> </a:t>
            </a:r>
            <a:r>
              <a:rPr spc="-20" dirty="0"/>
              <a:t>HEALTH </a:t>
            </a:r>
            <a:r>
              <a:rPr dirty="0"/>
              <a:t>AND</a:t>
            </a:r>
            <a:r>
              <a:rPr spc="-30" dirty="0"/>
              <a:t> </a:t>
            </a:r>
            <a:r>
              <a:rPr dirty="0"/>
              <a:t>SOCIAL</a:t>
            </a:r>
            <a:r>
              <a:rPr spc="-25" dirty="0"/>
              <a:t> </a:t>
            </a:r>
            <a:r>
              <a:rPr spc="-20" dirty="0"/>
              <a:t>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5656DA3-58AC-4CCF-8B6D-D26EF4D8B986}">
  <ds:schemaRefs>
    <ds:schemaRef ds:uri="http://purl.org/dc/terms/"/>
    <ds:schemaRef ds:uri="http://schemas.openxmlformats.org/package/2006/metadata/core-properties"/>
    <ds:schemaRef ds:uri="0aba31ba-e239-4783-a95a-451dd5287272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423c4b8b-f4a7-4eab-b7d3-cb2ebf996f3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C03A2F5-A0F3-488E-8E42-4454422672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AE61DC0-50E7-459A-AE15-11E0DBF0986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759</Words>
  <Application>Microsoft Office PowerPoint</Application>
  <PresentationFormat>Custom</PresentationFormat>
  <Paragraphs>22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 Jovicic</dc:creator>
  <dc:description/>
  <cp:lastModifiedBy>S Morgan</cp:lastModifiedBy>
  <cp:revision>2</cp:revision>
  <dcterms:created xsi:type="dcterms:W3CDTF">2026-06-24T13:56:56Z</dcterms:created>
  <dcterms:modified xsi:type="dcterms:W3CDTF">2026-09-02T09:05:01Z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2024-02-26T00:00:00Z</vt:filetime>
  </property>
  <property fmtid="{D5CDD505-2E9C-101B-9397-08002B2CF9AE}" pid="4" name="Creator">
    <vt:lpwstr>Acrobat PDFMaker 23 for Word</vt:lpwstr>
  </property>
  <property fmtid="{D5CDD505-2E9C-101B-9397-08002B2CF9AE}" pid="5" name="LastSaved">
    <vt:filetime>2026-06-24T00:00:00Z</vt:filetime>
  </property>
  <property fmtid="{D5CDD505-2E9C-101B-9397-08002B2CF9AE}" pid="6" name="Producer">
    <vt:lpwstr>Adobe PDF Library 23.6.96</vt:lpwstr>
  </property>
  <property fmtid="{D5CDD505-2E9C-101B-9397-08002B2CF9AE}" pid="7" name="SourceModified">
    <vt:lpwstr>D:20240226110905</vt:lpwstr>
  </property>
  <property fmtid="{D5CDD505-2E9C-101B-9397-08002B2CF9AE}" pid="8" name="ContentTypeId">
    <vt:lpwstr>0x010100D8A947F3F0E26E4989F8ECE68BAE6983</vt:lpwstr>
  </property>
</Properties>
</file>