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</p:sldIdLst>
  <p:sldSz cx="9601200" cy="12801600" type="A3"/>
  <p:notesSz cx="9601200" cy="128016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1188" y="-162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20090" y="3968496"/>
            <a:ext cx="8161020" cy="26883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40180" y="7168896"/>
            <a:ext cx="6720840" cy="3200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80060" y="2944368"/>
            <a:ext cx="4176522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944618" y="2944368"/>
            <a:ext cx="4176522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0520" y="2256809"/>
            <a:ext cx="8763612" cy="960436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7620"/>
            <a:ext cx="9601200" cy="141655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0902" y="47012"/>
            <a:ext cx="2750184" cy="1257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0060" y="2944368"/>
            <a:ext cx="8641080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264408" y="11905488"/>
            <a:ext cx="3072384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80060" y="11905488"/>
            <a:ext cx="2208276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912864" y="11905488"/>
            <a:ext cx="2208276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963925" y="47012"/>
            <a:ext cx="5129905" cy="19954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n-GB" spc="-10" dirty="0"/>
              <a:t>KS5 (A Level) English Literature</a:t>
            </a:r>
            <a:endParaRPr spc="-10" dirty="0"/>
          </a:p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Key</a:t>
            </a:r>
            <a:r>
              <a:rPr sz="3200" spc="-120" dirty="0"/>
              <a:t> </a:t>
            </a:r>
            <a:r>
              <a:rPr sz="3200" dirty="0"/>
              <a:t>Stage</a:t>
            </a:r>
            <a:r>
              <a:rPr sz="3200" spc="-105" dirty="0"/>
              <a:t> </a:t>
            </a:r>
            <a:r>
              <a:rPr sz="3200" spc="-50" dirty="0"/>
              <a:t>5</a:t>
            </a:r>
            <a:endParaRPr sz="3200" dirty="0"/>
          </a:p>
        </p:txBody>
      </p:sp>
      <p:grpSp>
        <p:nvGrpSpPr>
          <p:cNvPr id="3" name="object 3"/>
          <p:cNvGrpSpPr/>
          <p:nvPr/>
        </p:nvGrpSpPr>
        <p:grpSpPr>
          <a:xfrm>
            <a:off x="7879080" y="10940033"/>
            <a:ext cx="1214755" cy="1241425"/>
            <a:chOff x="7879080" y="10940033"/>
            <a:chExt cx="1214755" cy="1241425"/>
          </a:xfrm>
        </p:grpSpPr>
        <p:sp>
          <p:nvSpPr>
            <p:cNvPr id="4" name="object 4"/>
            <p:cNvSpPr/>
            <p:nvPr/>
          </p:nvSpPr>
          <p:spPr>
            <a:xfrm>
              <a:off x="7879080" y="10940033"/>
              <a:ext cx="1214755" cy="1241425"/>
            </a:xfrm>
            <a:custGeom>
              <a:avLst/>
              <a:gdLst/>
              <a:ahLst/>
              <a:cxnLst/>
              <a:rect l="l" t="t" r="r" b="b"/>
              <a:pathLst>
                <a:path w="1214754" h="1241425">
                  <a:moveTo>
                    <a:pt x="607314" y="0"/>
                  </a:moveTo>
                  <a:lnTo>
                    <a:pt x="559853" y="1867"/>
                  </a:lnTo>
                  <a:lnTo>
                    <a:pt x="513391" y="7377"/>
                  </a:lnTo>
                  <a:lnTo>
                    <a:pt x="468063" y="16391"/>
                  </a:lnTo>
                  <a:lnTo>
                    <a:pt x="424004" y="28773"/>
                  </a:lnTo>
                  <a:lnTo>
                    <a:pt x="381349" y="44383"/>
                  </a:lnTo>
                  <a:lnTo>
                    <a:pt x="340234" y="63083"/>
                  </a:lnTo>
                  <a:lnTo>
                    <a:pt x="300792" y="84737"/>
                  </a:lnTo>
                  <a:lnTo>
                    <a:pt x="263159" y="109205"/>
                  </a:lnTo>
                  <a:lnTo>
                    <a:pt x="227471" y="136350"/>
                  </a:lnTo>
                  <a:lnTo>
                    <a:pt x="193862" y="166033"/>
                  </a:lnTo>
                  <a:lnTo>
                    <a:pt x="162467" y="198118"/>
                  </a:lnTo>
                  <a:lnTo>
                    <a:pt x="133421" y="232465"/>
                  </a:lnTo>
                  <a:lnTo>
                    <a:pt x="106859" y="268937"/>
                  </a:lnTo>
                  <a:lnTo>
                    <a:pt x="82916" y="307396"/>
                  </a:lnTo>
                  <a:lnTo>
                    <a:pt x="61728" y="347704"/>
                  </a:lnTo>
                  <a:lnTo>
                    <a:pt x="43429" y="389722"/>
                  </a:lnTo>
                  <a:lnTo>
                    <a:pt x="28155" y="433314"/>
                  </a:lnTo>
                  <a:lnTo>
                    <a:pt x="16039" y="478340"/>
                  </a:lnTo>
                  <a:lnTo>
                    <a:pt x="7218" y="524663"/>
                  </a:lnTo>
                  <a:lnTo>
                    <a:pt x="1827" y="572145"/>
                  </a:lnTo>
                  <a:lnTo>
                    <a:pt x="0" y="620648"/>
                  </a:lnTo>
                  <a:lnTo>
                    <a:pt x="1827" y="669152"/>
                  </a:lnTo>
                  <a:lnTo>
                    <a:pt x="7218" y="716634"/>
                  </a:lnTo>
                  <a:lnTo>
                    <a:pt x="16039" y="762957"/>
                  </a:lnTo>
                  <a:lnTo>
                    <a:pt x="28155" y="807983"/>
                  </a:lnTo>
                  <a:lnTo>
                    <a:pt x="43429" y="851575"/>
                  </a:lnTo>
                  <a:lnTo>
                    <a:pt x="61728" y="893593"/>
                  </a:lnTo>
                  <a:lnTo>
                    <a:pt x="82916" y="933901"/>
                  </a:lnTo>
                  <a:lnTo>
                    <a:pt x="106859" y="972360"/>
                  </a:lnTo>
                  <a:lnTo>
                    <a:pt x="133421" y="1008832"/>
                  </a:lnTo>
                  <a:lnTo>
                    <a:pt x="162467" y="1043179"/>
                  </a:lnTo>
                  <a:lnTo>
                    <a:pt x="193862" y="1075264"/>
                  </a:lnTo>
                  <a:lnTo>
                    <a:pt x="227471" y="1104947"/>
                  </a:lnTo>
                  <a:lnTo>
                    <a:pt x="263159" y="1132092"/>
                  </a:lnTo>
                  <a:lnTo>
                    <a:pt x="300792" y="1156560"/>
                  </a:lnTo>
                  <a:lnTo>
                    <a:pt x="340234" y="1178214"/>
                  </a:lnTo>
                  <a:lnTo>
                    <a:pt x="381349" y="1196914"/>
                  </a:lnTo>
                  <a:lnTo>
                    <a:pt x="424004" y="1212524"/>
                  </a:lnTo>
                  <a:lnTo>
                    <a:pt x="468063" y="1224906"/>
                  </a:lnTo>
                  <a:lnTo>
                    <a:pt x="513391" y="1233920"/>
                  </a:lnTo>
                  <a:lnTo>
                    <a:pt x="559853" y="1239430"/>
                  </a:lnTo>
                  <a:lnTo>
                    <a:pt x="607314" y="1241297"/>
                  </a:lnTo>
                  <a:lnTo>
                    <a:pt x="654774" y="1239430"/>
                  </a:lnTo>
                  <a:lnTo>
                    <a:pt x="701236" y="1233920"/>
                  </a:lnTo>
                  <a:lnTo>
                    <a:pt x="746564" y="1224906"/>
                  </a:lnTo>
                  <a:lnTo>
                    <a:pt x="790623" y="1212524"/>
                  </a:lnTo>
                  <a:lnTo>
                    <a:pt x="833278" y="1196914"/>
                  </a:lnTo>
                  <a:lnTo>
                    <a:pt x="874393" y="1178214"/>
                  </a:lnTo>
                  <a:lnTo>
                    <a:pt x="913835" y="1156560"/>
                  </a:lnTo>
                  <a:lnTo>
                    <a:pt x="951468" y="1132092"/>
                  </a:lnTo>
                  <a:lnTo>
                    <a:pt x="987156" y="1104947"/>
                  </a:lnTo>
                  <a:lnTo>
                    <a:pt x="1020765" y="1075264"/>
                  </a:lnTo>
                  <a:lnTo>
                    <a:pt x="1052160" y="1043179"/>
                  </a:lnTo>
                  <a:lnTo>
                    <a:pt x="1081206" y="1008832"/>
                  </a:lnTo>
                  <a:lnTo>
                    <a:pt x="1107768" y="972360"/>
                  </a:lnTo>
                  <a:lnTo>
                    <a:pt x="1131711" y="933901"/>
                  </a:lnTo>
                  <a:lnTo>
                    <a:pt x="1152899" y="893593"/>
                  </a:lnTo>
                  <a:lnTo>
                    <a:pt x="1171198" y="851575"/>
                  </a:lnTo>
                  <a:lnTo>
                    <a:pt x="1186472" y="807983"/>
                  </a:lnTo>
                  <a:lnTo>
                    <a:pt x="1198588" y="762957"/>
                  </a:lnTo>
                  <a:lnTo>
                    <a:pt x="1207409" y="716634"/>
                  </a:lnTo>
                  <a:lnTo>
                    <a:pt x="1212800" y="669152"/>
                  </a:lnTo>
                  <a:lnTo>
                    <a:pt x="1214628" y="620648"/>
                  </a:lnTo>
                  <a:lnTo>
                    <a:pt x="1212800" y="572145"/>
                  </a:lnTo>
                  <a:lnTo>
                    <a:pt x="1207409" y="524663"/>
                  </a:lnTo>
                  <a:lnTo>
                    <a:pt x="1198588" y="478340"/>
                  </a:lnTo>
                  <a:lnTo>
                    <a:pt x="1186472" y="433314"/>
                  </a:lnTo>
                  <a:lnTo>
                    <a:pt x="1171198" y="389722"/>
                  </a:lnTo>
                  <a:lnTo>
                    <a:pt x="1152899" y="347704"/>
                  </a:lnTo>
                  <a:lnTo>
                    <a:pt x="1131711" y="307396"/>
                  </a:lnTo>
                  <a:lnTo>
                    <a:pt x="1107768" y="268937"/>
                  </a:lnTo>
                  <a:lnTo>
                    <a:pt x="1081206" y="232465"/>
                  </a:lnTo>
                  <a:lnTo>
                    <a:pt x="1052160" y="198118"/>
                  </a:lnTo>
                  <a:lnTo>
                    <a:pt x="1020765" y="166033"/>
                  </a:lnTo>
                  <a:lnTo>
                    <a:pt x="987156" y="136350"/>
                  </a:lnTo>
                  <a:lnTo>
                    <a:pt x="951468" y="109205"/>
                  </a:lnTo>
                  <a:lnTo>
                    <a:pt x="913835" y="84737"/>
                  </a:lnTo>
                  <a:lnTo>
                    <a:pt x="874393" y="63083"/>
                  </a:lnTo>
                  <a:lnTo>
                    <a:pt x="833278" y="44383"/>
                  </a:lnTo>
                  <a:lnTo>
                    <a:pt x="790623" y="28773"/>
                  </a:lnTo>
                  <a:lnTo>
                    <a:pt x="746564" y="16391"/>
                  </a:lnTo>
                  <a:lnTo>
                    <a:pt x="701236" y="7377"/>
                  </a:lnTo>
                  <a:lnTo>
                    <a:pt x="654774" y="1867"/>
                  </a:lnTo>
                  <a:lnTo>
                    <a:pt x="607314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059674" y="11140438"/>
              <a:ext cx="841375" cy="859155"/>
            </a:xfrm>
            <a:custGeom>
              <a:avLst/>
              <a:gdLst/>
              <a:ahLst/>
              <a:cxnLst/>
              <a:rect l="l" t="t" r="r" b="b"/>
              <a:pathLst>
                <a:path w="841375" h="859154">
                  <a:moveTo>
                    <a:pt x="420623" y="0"/>
                  </a:moveTo>
                  <a:lnTo>
                    <a:pt x="374791" y="2519"/>
                  </a:lnTo>
                  <a:lnTo>
                    <a:pt x="330389" y="9903"/>
                  </a:lnTo>
                  <a:lnTo>
                    <a:pt x="287672" y="21890"/>
                  </a:lnTo>
                  <a:lnTo>
                    <a:pt x="246899" y="38217"/>
                  </a:lnTo>
                  <a:lnTo>
                    <a:pt x="208325" y="58623"/>
                  </a:lnTo>
                  <a:lnTo>
                    <a:pt x="172207" y="82845"/>
                  </a:lnTo>
                  <a:lnTo>
                    <a:pt x="138801" y="110623"/>
                  </a:lnTo>
                  <a:lnTo>
                    <a:pt x="108365" y="141693"/>
                  </a:lnTo>
                  <a:lnTo>
                    <a:pt x="81154" y="175795"/>
                  </a:lnTo>
                  <a:lnTo>
                    <a:pt x="57426" y="212665"/>
                  </a:lnTo>
                  <a:lnTo>
                    <a:pt x="37437" y="252043"/>
                  </a:lnTo>
                  <a:lnTo>
                    <a:pt x="21443" y="293666"/>
                  </a:lnTo>
                  <a:lnTo>
                    <a:pt x="9701" y="337272"/>
                  </a:lnTo>
                  <a:lnTo>
                    <a:pt x="2468" y="382599"/>
                  </a:lnTo>
                  <a:lnTo>
                    <a:pt x="0" y="429386"/>
                  </a:lnTo>
                  <a:lnTo>
                    <a:pt x="2468" y="476174"/>
                  </a:lnTo>
                  <a:lnTo>
                    <a:pt x="9701" y="521501"/>
                  </a:lnTo>
                  <a:lnTo>
                    <a:pt x="21443" y="565107"/>
                  </a:lnTo>
                  <a:lnTo>
                    <a:pt x="37437" y="606730"/>
                  </a:lnTo>
                  <a:lnTo>
                    <a:pt x="57426" y="646108"/>
                  </a:lnTo>
                  <a:lnTo>
                    <a:pt x="81154" y="682978"/>
                  </a:lnTo>
                  <a:lnTo>
                    <a:pt x="108365" y="717080"/>
                  </a:lnTo>
                  <a:lnTo>
                    <a:pt x="138801" y="748150"/>
                  </a:lnTo>
                  <a:lnTo>
                    <a:pt x="172207" y="775928"/>
                  </a:lnTo>
                  <a:lnTo>
                    <a:pt x="208325" y="800150"/>
                  </a:lnTo>
                  <a:lnTo>
                    <a:pt x="246899" y="820556"/>
                  </a:lnTo>
                  <a:lnTo>
                    <a:pt x="287672" y="836883"/>
                  </a:lnTo>
                  <a:lnTo>
                    <a:pt x="330389" y="848870"/>
                  </a:lnTo>
                  <a:lnTo>
                    <a:pt x="374791" y="856254"/>
                  </a:lnTo>
                  <a:lnTo>
                    <a:pt x="420623" y="858773"/>
                  </a:lnTo>
                  <a:lnTo>
                    <a:pt x="466456" y="856254"/>
                  </a:lnTo>
                  <a:lnTo>
                    <a:pt x="510858" y="848870"/>
                  </a:lnTo>
                  <a:lnTo>
                    <a:pt x="553575" y="836883"/>
                  </a:lnTo>
                  <a:lnTo>
                    <a:pt x="594348" y="820556"/>
                  </a:lnTo>
                  <a:lnTo>
                    <a:pt x="632922" y="800150"/>
                  </a:lnTo>
                  <a:lnTo>
                    <a:pt x="669040" y="775928"/>
                  </a:lnTo>
                  <a:lnTo>
                    <a:pt x="702446" y="748150"/>
                  </a:lnTo>
                  <a:lnTo>
                    <a:pt x="732882" y="717080"/>
                  </a:lnTo>
                  <a:lnTo>
                    <a:pt x="760093" y="682978"/>
                  </a:lnTo>
                  <a:lnTo>
                    <a:pt x="783821" y="646108"/>
                  </a:lnTo>
                  <a:lnTo>
                    <a:pt x="803810" y="606730"/>
                  </a:lnTo>
                  <a:lnTo>
                    <a:pt x="819804" y="565107"/>
                  </a:lnTo>
                  <a:lnTo>
                    <a:pt x="831546" y="521501"/>
                  </a:lnTo>
                  <a:lnTo>
                    <a:pt x="838779" y="476174"/>
                  </a:lnTo>
                  <a:lnTo>
                    <a:pt x="841247" y="429386"/>
                  </a:lnTo>
                  <a:lnTo>
                    <a:pt x="838779" y="382599"/>
                  </a:lnTo>
                  <a:lnTo>
                    <a:pt x="831546" y="337272"/>
                  </a:lnTo>
                  <a:lnTo>
                    <a:pt x="819804" y="293666"/>
                  </a:lnTo>
                  <a:lnTo>
                    <a:pt x="803810" y="252043"/>
                  </a:lnTo>
                  <a:lnTo>
                    <a:pt x="783821" y="212665"/>
                  </a:lnTo>
                  <a:lnTo>
                    <a:pt x="760093" y="175795"/>
                  </a:lnTo>
                  <a:lnTo>
                    <a:pt x="732882" y="141693"/>
                  </a:lnTo>
                  <a:lnTo>
                    <a:pt x="702446" y="110623"/>
                  </a:lnTo>
                  <a:lnTo>
                    <a:pt x="669040" y="82845"/>
                  </a:lnTo>
                  <a:lnTo>
                    <a:pt x="632922" y="58623"/>
                  </a:lnTo>
                  <a:lnTo>
                    <a:pt x="594348" y="38217"/>
                  </a:lnTo>
                  <a:lnTo>
                    <a:pt x="553575" y="21890"/>
                  </a:lnTo>
                  <a:lnTo>
                    <a:pt x="510858" y="9903"/>
                  </a:lnTo>
                  <a:lnTo>
                    <a:pt x="466456" y="2519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8158774" y="11420688"/>
            <a:ext cx="64198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70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12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49401" y="5648705"/>
            <a:ext cx="1214755" cy="1241425"/>
            <a:chOff x="549401" y="5648705"/>
            <a:chExt cx="1214755" cy="1241425"/>
          </a:xfrm>
        </p:grpSpPr>
        <p:sp>
          <p:nvSpPr>
            <p:cNvPr id="8" name="object 8"/>
            <p:cNvSpPr/>
            <p:nvPr/>
          </p:nvSpPr>
          <p:spPr>
            <a:xfrm>
              <a:off x="549401" y="5648705"/>
              <a:ext cx="1214755" cy="1241425"/>
            </a:xfrm>
            <a:custGeom>
              <a:avLst/>
              <a:gdLst/>
              <a:ahLst/>
              <a:cxnLst/>
              <a:rect l="l" t="t" r="r" b="b"/>
              <a:pathLst>
                <a:path w="1214755" h="1241425">
                  <a:moveTo>
                    <a:pt x="607314" y="0"/>
                  </a:moveTo>
                  <a:lnTo>
                    <a:pt x="559853" y="1867"/>
                  </a:lnTo>
                  <a:lnTo>
                    <a:pt x="513391" y="7377"/>
                  </a:lnTo>
                  <a:lnTo>
                    <a:pt x="468063" y="16391"/>
                  </a:lnTo>
                  <a:lnTo>
                    <a:pt x="424004" y="28773"/>
                  </a:lnTo>
                  <a:lnTo>
                    <a:pt x="381349" y="44383"/>
                  </a:lnTo>
                  <a:lnTo>
                    <a:pt x="340234" y="63083"/>
                  </a:lnTo>
                  <a:lnTo>
                    <a:pt x="300792" y="84737"/>
                  </a:lnTo>
                  <a:lnTo>
                    <a:pt x="263159" y="109205"/>
                  </a:lnTo>
                  <a:lnTo>
                    <a:pt x="227471" y="136350"/>
                  </a:lnTo>
                  <a:lnTo>
                    <a:pt x="193862" y="166033"/>
                  </a:lnTo>
                  <a:lnTo>
                    <a:pt x="162467" y="198118"/>
                  </a:lnTo>
                  <a:lnTo>
                    <a:pt x="133421" y="232465"/>
                  </a:lnTo>
                  <a:lnTo>
                    <a:pt x="106859" y="268937"/>
                  </a:lnTo>
                  <a:lnTo>
                    <a:pt x="82916" y="307396"/>
                  </a:lnTo>
                  <a:lnTo>
                    <a:pt x="61728" y="347704"/>
                  </a:lnTo>
                  <a:lnTo>
                    <a:pt x="43429" y="389722"/>
                  </a:lnTo>
                  <a:lnTo>
                    <a:pt x="28155" y="433314"/>
                  </a:lnTo>
                  <a:lnTo>
                    <a:pt x="16039" y="478340"/>
                  </a:lnTo>
                  <a:lnTo>
                    <a:pt x="7218" y="524663"/>
                  </a:lnTo>
                  <a:lnTo>
                    <a:pt x="1827" y="572145"/>
                  </a:lnTo>
                  <a:lnTo>
                    <a:pt x="0" y="620649"/>
                  </a:lnTo>
                  <a:lnTo>
                    <a:pt x="1827" y="669152"/>
                  </a:lnTo>
                  <a:lnTo>
                    <a:pt x="7218" y="716634"/>
                  </a:lnTo>
                  <a:lnTo>
                    <a:pt x="16039" y="762957"/>
                  </a:lnTo>
                  <a:lnTo>
                    <a:pt x="28155" y="807983"/>
                  </a:lnTo>
                  <a:lnTo>
                    <a:pt x="43429" y="851575"/>
                  </a:lnTo>
                  <a:lnTo>
                    <a:pt x="61728" y="893593"/>
                  </a:lnTo>
                  <a:lnTo>
                    <a:pt x="82916" y="933901"/>
                  </a:lnTo>
                  <a:lnTo>
                    <a:pt x="106859" y="972360"/>
                  </a:lnTo>
                  <a:lnTo>
                    <a:pt x="133421" y="1008832"/>
                  </a:lnTo>
                  <a:lnTo>
                    <a:pt x="162467" y="1043179"/>
                  </a:lnTo>
                  <a:lnTo>
                    <a:pt x="193862" y="1075264"/>
                  </a:lnTo>
                  <a:lnTo>
                    <a:pt x="227471" y="1104947"/>
                  </a:lnTo>
                  <a:lnTo>
                    <a:pt x="263159" y="1132092"/>
                  </a:lnTo>
                  <a:lnTo>
                    <a:pt x="300792" y="1156560"/>
                  </a:lnTo>
                  <a:lnTo>
                    <a:pt x="340234" y="1178214"/>
                  </a:lnTo>
                  <a:lnTo>
                    <a:pt x="381349" y="1196914"/>
                  </a:lnTo>
                  <a:lnTo>
                    <a:pt x="424004" y="1212524"/>
                  </a:lnTo>
                  <a:lnTo>
                    <a:pt x="468063" y="1224906"/>
                  </a:lnTo>
                  <a:lnTo>
                    <a:pt x="513391" y="1233920"/>
                  </a:lnTo>
                  <a:lnTo>
                    <a:pt x="559853" y="1239430"/>
                  </a:lnTo>
                  <a:lnTo>
                    <a:pt x="607314" y="1241298"/>
                  </a:lnTo>
                  <a:lnTo>
                    <a:pt x="654774" y="1239430"/>
                  </a:lnTo>
                  <a:lnTo>
                    <a:pt x="701236" y="1233920"/>
                  </a:lnTo>
                  <a:lnTo>
                    <a:pt x="746564" y="1224906"/>
                  </a:lnTo>
                  <a:lnTo>
                    <a:pt x="790623" y="1212524"/>
                  </a:lnTo>
                  <a:lnTo>
                    <a:pt x="833278" y="1196914"/>
                  </a:lnTo>
                  <a:lnTo>
                    <a:pt x="874393" y="1178214"/>
                  </a:lnTo>
                  <a:lnTo>
                    <a:pt x="913835" y="1156560"/>
                  </a:lnTo>
                  <a:lnTo>
                    <a:pt x="951468" y="1132092"/>
                  </a:lnTo>
                  <a:lnTo>
                    <a:pt x="987156" y="1104947"/>
                  </a:lnTo>
                  <a:lnTo>
                    <a:pt x="1020765" y="1075264"/>
                  </a:lnTo>
                  <a:lnTo>
                    <a:pt x="1052160" y="1043179"/>
                  </a:lnTo>
                  <a:lnTo>
                    <a:pt x="1081206" y="1008832"/>
                  </a:lnTo>
                  <a:lnTo>
                    <a:pt x="1107768" y="972360"/>
                  </a:lnTo>
                  <a:lnTo>
                    <a:pt x="1131711" y="933901"/>
                  </a:lnTo>
                  <a:lnTo>
                    <a:pt x="1152899" y="893593"/>
                  </a:lnTo>
                  <a:lnTo>
                    <a:pt x="1171198" y="851575"/>
                  </a:lnTo>
                  <a:lnTo>
                    <a:pt x="1186472" y="807983"/>
                  </a:lnTo>
                  <a:lnTo>
                    <a:pt x="1198588" y="762957"/>
                  </a:lnTo>
                  <a:lnTo>
                    <a:pt x="1207409" y="716634"/>
                  </a:lnTo>
                  <a:lnTo>
                    <a:pt x="1212800" y="669152"/>
                  </a:lnTo>
                  <a:lnTo>
                    <a:pt x="1214628" y="620649"/>
                  </a:lnTo>
                  <a:lnTo>
                    <a:pt x="1212800" y="572145"/>
                  </a:lnTo>
                  <a:lnTo>
                    <a:pt x="1207409" y="524663"/>
                  </a:lnTo>
                  <a:lnTo>
                    <a:pt x="1198588" y="478340"/>
                  </a:lnTo>
                  <a:lnTo>
                    <a:pt x="1186472" y="433314"/>
                  </a:lnTo>
                  <a:lnTo>
                    <a:pt x="1171198" y="389722"/>
                  </a:lnTo>
                  <a:lnTo>
                    <a:pt x="1152899" y="347704"/>
                  </a:lnTo>
                  <a:lnTo>
                    <a:pt x="1131711" y="307396"/>
                  </a:lnTo>
                  <a:lnTo>
                    <a:pt x="1107768" y="268937"/>
                  </a:lnTo>
                  <a:lnTo>
                    <a:pt x="1081206" y="232465"/>
                  </a:lnTo>
                  <a:lnTo>
                    <a:pt x="1052160" y="198118"/>
                  </a:lnTo>
                  <a:lnTo>
                    <a:pt x="1020765" y="166033"/>
                  </a:lnTo>
                  <a:lnTo>
                    <a:pt x="987156" y="136350"/>
                  </a:lnTo>
                  <a:lnTo>
                    <a:pt x="951468" y="109205"/>
                  </a:lnTo>
                  <a:lnTo>
                    <a:pt x="913835" y="84737"/>
                  </a:lnTo>
                  <a:lnTo>
                    <a:pt x="874393" y="63083"/>
                  </a:lnTo>
                  <a:lnTo>
                    <a:pt x="833278" y="44383"/>
                  </a:lnTo>
                  <a:lnTo>
                    <a:pt x="790623" y="28773"/>
                  </a:lnTo>
                  <a:lnTo>
                    <a:pt x="746564" y="16391"/>
                  </a:lnTo>
                  <a:lnTo>
                    <a:pt x="701236" y="7377"/>
                  </a:lnTo>
                  <a:lnTo>
                    <a:pt x="654774" y="1867"/>
                  </a:lnTo>
                  <a:lnTo>
                    <a:pt x="607314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29995" y="5849111"/>
              <a:ext cx="841375" cy="859790"/>
            </a:xfrm>
            <a:custGeom>
              <a:avLst/>
              <a:gdLst/>
              <a:ahLst/>
              <a:cxnLst/>
              <a:rect l="l" t="t" r="r" b="b"/>
              <a:pathLst>
                <a:path w="841375" h="859790">
                  <a:moveTo>
                    <a:pt x="420623" y="0"/>
                  </a:moveTo>
                  <a:lnTo>
                    <a:pt x="374791" y="2521"/>
                  </a:lnTo>
                  <a:lnTo>
                    <a:pt x="330389" y="9912"/>
                  </a:lnTo>
                  <a:lnTo>
                    <a:pt x="287672" y="21910"/>
                  </a:lnTo>
                  <a:lnTo>
                    <a:pt x="246899" y="38252"/>
                  </a:lnTo>
                  <a:lnTo>
                    <a:pt x="208325" y="58676"/>
                  </a:lnTo>
                  <a:lnTo>
                    <a:pt x="172207" y="82921"/>
                  </a:lnTo>
                  <a:lnTo>
                    <a:pt x="138801" y="110724"/>
                  </a:lnTo>
                  <a:lnTo>
                    <a:pt x="108365" y="141822"/>
                  </a:lnTo>
                  <a:lnTo>
                    <a:pt x="81154" y="175954"/>
                  </a:lnTo>
                  <a:lnTo>
                    <a:pt x="57426" y="212857"/>
                  </a:lnTo>
                  <a:lnTo>
                    <a:pt x="37437" y="252270"/>
                  </a:lnTo>
                  <a:lnTo>
                    <a:pt x="21443" y="293929"/>
                  </a:lnTo>
                  <a:lnTo>
                    <a:pt x="9701" y="337573"/>
                  </a:lnTo>
                  <a:lnTo>
                    <a:pt x="2468" y="382940"/>
                  </a:lnTo>
                  <a:lnTo>
                    <a:pt x="0" y="429768"/>
                  </a:lnTo>
                  <a:lnTo>
                    <a:pt x="2468" y="476595"/>
                  </a:lnTo>
                  <a:lnTo>
                    <a:pt x="9701" y="521962"/>
                  </a:lnTo>
                  <a:lnTo>
                    <a:pt x="21443" y="565606"/>
                  </a:lnTo>
                  <a:lnTo>
                    <a:pt x="37437" y="607265"/>
                  </a:lnTo>
                  <a:lnTo>
                    <a:pt x="57426" y="646678"/>
                  </a:lnTo>
                  <a:lnTo>
                    <a:pt x="81154" y="683581"/>
                  </a:lnTo>
                  <a:lnTo>
                    <a:pt x="108365" y="717713"/>
                  </a:lnTo>
                  <a:lnTo>
                    <a:pt x="138801" y="748811"/>
                  </a:lnTo>
                  <a:lnTo>
                    <a:pt x="172207" y="776614"/>
                  </a:lnTo>
                  <a:lnTo>
                    <a:pt x="208325" y="800859"/>
                  </a:lnTo>
                  <a:lnTo>
                    <a:pt x="246899" y="821283"/>
                  </a:lnTo>
                  <a:lnTo>
                    <a:pt x="287672" y="837625"/>
                  </a:lnTo>
                  <a:lnTo>
                    <a:pt x="330389" y="849623"/>
                  </a:lnTo>
                  <a:lnTo>
                    <a:pt x="374791" y="857014"/>
                  </a:lnTo>
                  <a:lnTo>
                    <a:pt x="420623" y="859536"/>
                  </a:lnTo>
                  <a:lnTo>
                    <a:pt x="466456" y="857014"/>
                  </a:lnTo>
                  <a:lnTo>
                    <a:pt x="510858" y="849623"/>
                  </a:lnTo>
                  <a:lnTo>
                    <a:pt x="553575" y="837625"/>
                  </a:lnTo>
                  <a:lnTo>
                    <a:pt x="594348" y="821283"/>
                  </a:lnTo>
                  <a:lnTo>
                    <a:pt x="632922" y="800859"/>
                  </a:lnTo>
                  <a:lnTo>
                    <a:pt x="669040" y="776614"/>
                  </a:lnTo>
                  <a:lnTo>
                    <a:pt x="702446" y="748811"/>
                  </a:lnTo>
                  <a:lnTo>
                    <a:pt x="732882" y="717713"/>
                  </a:lnTo>
                  <a:lnTo>
                    <a:pt x="760093" y="683581"/>
                  </a:lnTo>
                  <a:lnTo>
                    <a:pt x="783821" y="646678"/>
                  </a:lnTo>
                  <a:lnTo>
                    <a:pt x="803810" y="607265"/>
                  </a:lnTo>
                  <a:lnTo>
                    <a:pt x="819804" y="565606"/>
                  </a:lnTo>
                  <a:lnTo>
                    <a:pt x="831546" y="521962"/>
                  </a:lnTo>
                  <a:lnTo>
                    <a:pt x="838779" y="476595"/>
                  </a:lnTo>
                  <a:lnTo>
                    <a:pt x="841247" y="429768"/>
                  </a:lnTo>
                  <a:lnTo>
                    <a:pt x="838779" y="382940"/>
                  </a:lnTo>
                  <a:lnTo>
                    <a:pt x="831546" y="337573"/>
                  </a:lnTo>
                  <a:lnTo>
                    <a:pt x="819804" y="293929"/>
                  </a:lnTo>
                  <a:lnTo>
                    <a:pt x="803810" y="252270"/>
                  </a:lnTo>
                  <a:lnTo>
                    <a:pt x="783821" y="212857"/>
                  </a:lnTo>
                  <a:lnTo>
                    <a:pt x="760093" y="175954"/>
                  </a:lnTo>
                  <a:lnTo>
                    <a:pt x="732882" y="141822"/>
                  </a:lnTo>
                  <a:lnTo>
                    <a:pt x="702446" y="110724"/>
                  </a:lnTo>
                  <a:lnTo>
                    <a:pt x="669040" y="82921"/>
                  </a:lnTo>
                  <a:lnTo>
                    <a:pt x="632922" y="58676"/>
                  </a:lnTo>
                  <a:lnTo>
                    <a:pt x="594348" y="38252"/>
                  </a:lnTo>
                  <a:lnTo>
                    <a:pt x="553575" y="21910"/>
                  </a:lnTo>
                  <a:lnTo>
                    <a:pt x="510858" y="9912"/>
                  </a:lnTo>
                  <a:lnTo>
                    <a:pt x="466456" y="2521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829254" y="6119966"/>
            <a:ext cx="64198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70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13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5288662" y="11088459"/>
            <a:ext cx="171450" cy="312420"/>
            <a:chOff x="4796791" y="11131677"/>
            <a:chExt cx="171450" cy="312420"/>
          </a:xfrm>
        </p:grpSpPr>
        <p:sp>
          <p:nvSpPr>
            <p:cNvPr id="12" name="object 12"/>
            <p:cNvSpPr/>
            <p:nvPr/>
          </p:nvSpPr>
          <p:spPr>
            <a:xfrm>
              <a:off x="4882515" y="11131677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0"/>
                  </a:moveTo>
                  <a:lnTo>
                    <a:pt x="0" y="226656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796791" y="11272605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1168908" y="10383008"/>
            <a:ext cx="358140" cy="171450"/>
            <a:chOff x="1168908" y="10383008"/>
            <a:chExt cx="358140" cy="171450"/>
          </a:xfrm>
        </p:grpSpPr>
        <p:sp>
          <p:nvSpPr>
            <p:cNvPr id="15" name="object 15"/>
            <p:cNvSpPr/>
            <p:nvPr/>
          </p:nvSpPr>
          <p:spPr>
            <a:xfrm>
              <a:off x="1254639" y="10468736"/>
              <a:ext cx="272415" cy="0"/>
            </a:xfrm>
            <a:custGeom>
              <a:avLst/>
              <a:gdLst/>
              <a:ahLst/>
              <a:cxnLst/>
              <a:rect l="l" t="t" r="r" b="b"/>
              <a:pathLst>
                <a:path w="272415">
                  <a:moveTo>
                    <a:pt x="272288" y="0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68908" y="10383008"/>
              <a:ext cx="171450" cy="171450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6809613" y="6697688"/>
            <a:ext cx="171450" cy="407670"/>
            <a:chOff x="6139435" y="6684644"/>
            <a:chExt cx="171450" cy="407670"/>
          </a:xfrm>
        </p:grpSpPr>
        <p:sp>
          <p:nvSpPr>
            <p:cNvPr id="21" name="object 21"/>
            <p:cNvSpPr/>
            <p:nvPr/>
          </p:nvSpPr>
          <p:spPr>
            <a:xfrm>
              <a:off x="6225159" y="6684644"/>
              <a:ext cx="0" cy="321945"/>
            </a:xfrm>
            <a:custGeom>
              <a:avLst/>
              <a:gdLst/>
              <a:ahLst/>
              <a:cxnLst/>
              <a:rect l="l" t="t" r="r" b="b"/>
              <a:pathLst>
                <a:path h="321945">
                  <a:moveTo>
                    <a:pt x="0" y="0"/>
                  </a:moveTo>
                  <a:lnTo>
                    <a:pt x="0" y="321449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39435" y="6920370"/>
              <a:ext cx="171450" cy="171450"/>
            </a:xfrm>
            <a:prstGeom prst="rect">
              <a:avLst/>
            </a:prstGeom>
          </p:spPr>
        </p:pic>
      </p:grpSp>
      <p:grpSp>
        <p:nvGrpSpPr>
          <p:cNvPr id="23" name="object 23"/>
          <p:cNvGrpSpPr/>
          <p:nvPr/>
        </p:nvGrpSpPr>
        <p:grpSpPr>
          <a:xfrm>
            <a:off x="4407409" y="4605146"/>
            <a:ext cx="171450" cy="312420"/>
            <a:chOff x="4407409" y="4605146"/>
            <a:chExt cx="171450" cy="312420"/>
          </a:xfrm>
        </p:grpSpPr>
        <p:sp>
          <p:nvSpPr>
            <p:cNvPr id="24" name="object 24"/>
            <p:cNvSpPr/>
            <p:nvPr/>
          </p:nvSpPr>
          <p:spPr>
            <a:xfrm>
              <a:off x="4493132" y="4605146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0"/>
                  </a:moveTo>
                  <a:lnTo>
                    <a:pt x="0" y="226656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407409" y="4746074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2955037" y="2423541"/>
            <a:ext cx="171450" cy="311150"/>
            <a:chOff x="2955037" y="2423541"/>
            <a:chExt cx="171450" cy="311150"/>
          </a:xfrm>
        </p:grpSpPr>
        <p:sp>
          <p:nvSpPr>
            <p:cNvPr id="27" name="object 27"/>
            <p:cNvSpPr/>
            <p:nvPr/>
          </p:nvSpPr>
          <p:spPr>
            <a:xfrm>
              <a:off x="3040760" y="2423541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955037" y="2562649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2842670" y="2016771"/>
            <a:ext cx="883143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10" dirty="0">
                <a:latin typeface="Calibri"/>
                <a:cs typeface="Calibri"/>
              </a:rPr>
              <a:t>Revision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967603" y="11954716"/>
            <a:ext cx="1864373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Calibri"/>
                <a:cs typeface="Calibri"/>
              </a:rPr>
              <a:t>Introduction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to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lang="en-GB" sz="1400" spc="-10" dirty="0">
                <a:latin typeface="Calibri"/>
                <a:cs typeface="Calibri"/>
              </a:rPr>
              <a:t>Critical Theory</a:t>
            </a:r>
            <a:endParaRPr sz="1400" dirty="0">
              <a:latin typeface="Calibri"/>
              <a:cs typeface="Calibri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4932074" y="8919220"/>
            <a:ext cx="171450" cy="341630"/>
            <a:chOff x="1866901" y="8960739"/>
            <a:chExt cx="171450" cy="341630"/>
          </a:xfrm>
        </p:grpSpPr>
        <p:sp>
          <p:nvSpPr>
            <p:cNvPr id="32" name="object 32"/>
            <p:cNvSpPr/>
            <p:nvPr/>
          </p:nvSpPr>
          <p:spPr>
            <a:xfrm>
              <a:off x="1952625" y="8960739"/>
              <a:ext cx="0" cy="255904"/>
            </a:xfrm>
            <a:custGeom>
              <a:avLst/>
              <a:gdLst/>
              <a:ahLst/>
              <a:cxnLst/>
              <a:rect l="l" t="t" r="r" b="b"/>
              <a:pathLst>
                <a:path h="255904">
                  <a:moveTo>
                    <a:pt x="0" y="0"/>
                  </a:moveTo>
                  <a:lnTo>
                    <a:pt x="0" y="255714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66901" y="9130729"/>
              <a:ext cx="171450" cy="171450"/>
            </a:xfrm>
            <a:prstGeom prst="rect">
              <a:avLst/>
            </a:prstGeom>
          </p:spPr>
        </p:pic>
      </p:grpSp>
      <p:grpSp>
        <p:nvGrpSpPr>
          <p:cNvPr id="34" name="object 34"/>
          <p:cNvGrpSpPr/>
          <p:nvPr/>
        </p:nvGrpSpPr>
        <p:grpSpPr>
          <a:xfrm>
            <a:off x="6895339" y="11683751"/>
            <a:ext cx="171450" cy="276225"/>
            <a:chOff x="6895339" y="11683751"/>
            <a:chExt cx="171450" cy="276225"/>
          </a:xfrm>
        </p:grpSpPr>
        <p:sp>
          <p:nvSpPr>
            <p:cNvPr id="35" name="object 35"/>
            <p:cNvSpPr/>
            <p:nvPr/>
          </p:nvSpPr>
          <p:spPr>
            <a:xfrm>
              <a:off x="6981063" y="11769467"/>
              <a:ext cx="0" cy="190500"/>
            </a:xfrm>
            <a:custGeom>
              <a:avLst/>
              <a:gdLst/>
              <a:ahLst/>
              <a:cxnLst/>
              <a:rect l="l" t="t" r="r" b="b"/>
              <a:pathLst>
                <a:path h="190500">
                  <a:moveTo>
                    <a:pt x="0" y="190195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6895339" y="11683751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37" y="0"/>
                  </a:moveTo>
                  <a:lnTo>
                    <a:pt x="52367" y="6729"/>
                  </a:lnTo>
                  <a:lnTo>
                    <a:pt x="25114" y="25096"/>
                  </a:lnTo>
                  <a:lnTo>
                    <a:pt x="6738" y="52344"/>
                  </a:lnTo>
                  <a:lnTo>
                    <a:pt x="0" y="85712"/>
                  </a:lnTo>
                  <a:lnTo>
                    <a:pt x="6734" y="119080"/>
                  </a:lnTo>
                  <a:lnTo>
                    <a:pt x="25101" y="146330"/>
                  </a:lnTo>
                  <a:lnTo>
                    <a:pt x="52345" y="164706"/>
                  </a:lnTo>
                  <a:lnTo>
                    <a:pt x="85712" y="171449"/>
                  </a:lnTo>
                  <a:lnTo>
                    <a:pt x="119082" y="164713"/>
                  </a:lnTo>
                  <a:lnTo>
                    <a:pt x="146335" y="146342"/>
                  </a:lnTo>
                  <a:lnTo>
                    <a:pt x="164711" y="119093"/>
                  </a:lnTo>
                  <a:lnTo>
                    <a:pt x="171450" y="85724"/>
                  </a:lnTo>
                  <a:lnTo>
                    <a:pt x="164715" y="52356"/>
                  </a:lnTo>
                  <a:lnTo>
                    <a:pt x="146348" y="25107"/>
                  </a:lnTo>
                  <a:lnTo>
                    <a:pt x="119104" y="6736"/>
                  </a:lnTo>
                  <a:lnTo>
                    <a:pt x="85737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5" name="object 55"/>
          <p:cNvGrpSpPr/>
          <p:nvPr/>
        </p:nvGrpSpPr>
        <p:grpSpPr>
          <a:xfrm>
            <a:off x="1365503" y="4728209"/>
            <a:ext cx="210820" cy="365760"/>
            <a:chOff x="1365503" y="4728209"/>
            <a:chExt cx="210820" cy="365760"/>
          </a:xfrm>
        </p:grpSpPr>
        <p:sp>
          <p:nvSpPr>
            <p:cNvPr id="56" name="object 56"/>
            <p:cNvSpPr/>
            <p:nvPr/>
          </p:nvSpPr>
          <p:spPr>
            <a:xfrm>
              <a:off x="1394078" y="4756784"/>
              <a:ext cx="96520" cy="251460"/>
            </a:xfrm>
            <a:custGeom>
              <a:avLst/>
              <a:gdLst/>
              <a:ahLst/>
              <a:cxnLst/>
              <a:rect l="l" t="t" r="r" b="b"/>
              <a:pathLst>
                <a:path w="96519" h="251460">
                  <a:moveTo>
                    <a:pt x="0" y="0"/>
                  </a:moveTo>
                  <a:lnTo>
                    <a:pt x="96507" y="251167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04865" y="4922226"/>
              <a:ext cx="171450" cy="171450"/>
            </a:xfrm>
            <a:prstGeom prst="rect">
              <a:avLst/>
            </a:prstGeom>
          </p:spPr>
        </p:pic>
      </p:grpSp>
      <p:grpSp>
        <p:nvGrpSpPr>
          <p:cNvPr id="58" name="object 58"/>
          <p:cNvGrpSpPr/>
          <p:nvPr/>
        </p:nvGrpSpPr>
        <p:grpSpPr>
          <a:xfrm>
            <a:off x="8053196" y="3800852"/>
            <a:ext cx="427355" cy="171450"/>
            <a:chOff x="8053196" y="3800852"/>
            <a:chExt cx="427355" cy="171450"/>
          </a:xfrm>
        </p:grpSpPr>
        <p:sp>
          <p:nvSpPr>
            <p:cNvPr id="59" name="object 59"/>
            <p:cNvSpPr/>
            <p:nvPr/>
          </p:nvSpPr>
          <p:spPr>
            <a:xfrm>
              <a:off x="8053196" y="3886580"/>
              <a:ext cx="341630" cy="0"/>
            </a:xfrm>
            <a:custGeom>
              <a:avLst/>
              <a:gdLst/>
              <a:ahLst/>
              <a:cxnLst/>
              <a:rect l="l" t="t" r="r" b="b"/>
              <a:pathLst>
                <a:path w="341629">
                  <a:moveTo>
                    <a:pt x="0" y="0"/>
                  </a:moveTo>
                  <a:lnTo>
                    <a:pt x="341515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08981" y="3800852"/>
              <a:ext cx="171450" cy="171450"/>
            </a:xfrm>
            <a:prstGeom prst="rect">
              <a:avLst/>
            </a:prstGeom>
          </p:spPr>
        </p:pic>
      </p:grpSp>
      <p:pic>
        <p:nvPicPr>
          <p:cNvPr id="64" name="object 64" descr="Exams Clipart | Free download on ClipArtMa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53083" y="1773173"/>
            <a:ext cx="606551" cy="601979"/>
          </a:xfrm>
          <a:prstGeom prst="rect">
            <a:avLst/>
          </a:prstGeom>
        </p:spPr>
      </p:pic>
      <p:sp>
        <p:nvSpPr>
          <p:cNvPr id="66" name="object 66"/>
          <p:cNvSpPr txBox="1"/>
          <p:nvPr/>
        </p:nvSpPr>
        <p:spPr>
          <a:xfrm>
            <a:off x="1636396" y="10125666"/>
            <a:ext cx="2122930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400" spc="-10" dirty="0">
                <a:latin typeface="Calibri"/>
                <a:cs typeface="Calibri"/>
              </a:rPr>
              <a:t>Component 3, Section A: Post 1900 Poetry Movement – Philip Larkin – The Less Deceived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4359344" y="10125666"/>
            <a:ext cx="2859314" cy="9002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400" dirty="0">
                <a:latin typeface="Calibri"/>
                <a:cs typeface="Calibri"/>
              </a:rPr>
              <a:t>Introduction to Drama. 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400" dirty="0">
                <a:latin typeface="Calibri"/>
                <a:cs typeface="Calibri"/>
              </a:rPr>
              <a:t>Component 1 Section B: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400" dirty="0">
                <a:latin typeface="Calibri"/>
                <a:cs typeface="Calibri"/>
              </a:rPr>
              <a:t>Doctor Faustus by Christopher Marlowe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3717041" y="5632549"/>
            <a:ext cx="1284605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400" spc="-10" dirty="0">
                <a:latin typeface="Calibri"/>
                <a:cs typeface="Calibri"/>
              </a:rPr>
              <a:t>Component 4 – Non-Examined Assessment – Coursework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4473393" y="8041727"/>
            <a:ext cx="1360101" cy="8874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400" dirty="0">
                <a:latin typeface="Calibri"/>
                <a:cs typeface="Calibri"/>
              </a:rPr>
              <a:t>Component 1 Section A: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400" dirty="0">
                <a:latin typeface="Calibri"/>
                <a:cs typeface="Calibri"/>
              </a:rPr>
              <a:t>Shakespeare- Hamlet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869623" y="3412962"/>
            <a:ext cx="1998408" cy="109004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400" spc="-10" dirty="0">
                <a:latin typeface="Calibri"/>
                <a:cs typeface="Calibri"/>
              </a:rPr>
              <a:t>Component 4 – Non-Examined Assessment – Coursework. Teaching of core text ( The Hand Maid’s Tale by Margaret Atwood</a:t>
            </a:r>
            <a:endParaRPr lang="en-GB" sz="1400" dirty="0">
              <a:latin typeface="Calibri"/>
              <a:cs typeface="Calibri"/>
            </a:endParaRPr>
          </a:p>
        </p:txBody>
      </p:sp>
      <p:grpSp>
        <p:nvGrpSpPr>
          <p:cNvPr id="89" name="object 34">
            <a:extLst>
              <a:ext uri="{FF2B5EF4-FFF2-40B4-BE49-F238E27FC236}">
                <a16:creationId xmlns:a16="http://schemas.microsoft.com/office/drawing/2014/main" id="{21B5F2A9-514B-5D7E-5D4B-03F4FC8461D7}"/>
              </a:ext>
            </a:extLst>
          </p:cNvPr>
          <p:cNvGrpSpPr/>
          <p:nvPr/>
        </p:nvGrpSpPr>
        <p:grpSpPr>
          <a:xfrm>
            <a:off x="3725813" y="11678491"/>
            <a:ext cx="171450" cy="276225"/>
            <a:chOff x="6895339" y="11683751"/>
            <a:chExt cx="171450" cy="276225"/>
          </a:xfrm>
        </p:grpSpPr>
        <p:sp>
          <p:nvSpPr>
            <p:cNvPr id="90" name="object 35">
              <a:extLst>
                <a:ext uri="{FF2B5EF4-FFF2-40B4-BE49-F238E27FC236}">
                  <a16:creationId xmlns:a16="http://schemas.microsoft.com/office/drawing/2014/main" id="{AEF85826-8C4D-39E5-707E-989DE75E4A1C}"/>
                </a:ext>
              </a:extLst>
            </p:cNvPr>
            <p:cNvSpPr/>
            <p:nvPr/>
          </p:nvSpPr>
          <p:spPr>
            <a:xfrm>
              <a:off x="6981063" y="11769467"/>
              <a:ext cx="0" cy="190500"/>
            </a:xfrm>
            <a:custGeom>
              <a:avLst/>
              <a:gdLst/>
              <a:ahLst/>
              <a:cxnLst/>
              <a:rect l="l" t="t" r="r" b="b"/>
              <a:pathLst>
                <a:path h="190500">
                  <a:moveTo>
                    <a:pt x="0" y="190195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36">
              <a:extLst>
                <a:ext uri="{FF2B5EF4-FFF2-40B4-BE49-F238E27FC236}">
                  <a16:creationId xmlns:a16="http://schemas.microsoft.com/office/drawing/2014/main" id="{23BBD905-9F6A-F8DC-F3A1-8109559E554F}"/>
                </a:ext>
              </a:extLst>
            </p:cNvPr>
            <p:cNvSpPr/>
            <p:nvPr/>
          </p:nvSpPr>
          <p:spPr>
            <a:xfrm>
              <a:off x="6895339" y="11683751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37" y="0"/>
                  </a:moveTo>
                  <a:lnTo>
                    <a:pt x="52367" y="6729"/>
                  </a:lnTo>
                  <a:lnTo>
                    <a:pt x="25114" y="25096"/>
                  </a:lnTo>
                  <a:lnTo>
                    <a:pt x="6738" y="52344"/>
                  </a:lnTo>
                  <a:lnTo>
                    <a:pt x="0" y="85712"/>
                  </a:lnTo>
                  <a:lnTo>
                    <a:pt x="6734" y="119080"/>
                  </a:lnTo>
                  <a:lnTo>
                    <a:pt x="25101" y="146330"/>
                  </a:lnTo>
                  <a:lnTo>
                    <a:pt x="52345" y="164706"/>
                  </a:lnTo>
                  <a:lnTo>
                    <a:pt x="85712" y="171449"/>
                  </a:lnTo>
                  <a:lnTo>
                    <a:pt x="119082" y="164713"/>
                  </a:lnTo>
                  <a:lnTo>
                    <a:pt x="146335" y="146342"/>
                  </a:lnTo>
                  <a:lnTo>
                    <a:pt x="164711" y="119093"/>
                  </a:lnTo>
                  <a:lnTo>
                    <a:pt x="171450" y="85724"/>
                  </a:lnTo>
                  <a:lnTo>
                    <a:pt x="164715" y="52356"/>
                  </a:lnTo>
                  <a:lnTo>
                    <a:pt x="146348" y="25107"/>
                  </a:lnTo>
                  <a:lnTo>
                    <a:pt x="119104" y="6736"/>
                  </a:lnTo>
                  <a:lnTo>
                    <a:pt x="85737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2" name="object 30">
            <a:extLst>
              <a:ext uri="{FF2B5EF4-FFF2-40B4-BE49-F238E27FC236}">
                <a16:creationId xmlns:a16="http://schemas.microsoft.com/office/drawing/2014/main" id="{6B3DEB9A-0F09-B552-634E-F432E4F41F4A}"/>
              </a:ext>
            </a:extLst>
          </p:cNvPr>
          <p:cNvSpPr txBox="1"/>
          <p:nvPr/>
        </p:nvSpPr>
        <p:spPr>
          <a:xfrm>
            <a:off x="2868031" y="12061543"/>
            <a:ext cx="1864373" cy="671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400" spc="-10" dirty="0">
                <a:latin typeface="Calibri"/>
                <a:cs typeface="Calibri"/>
              </a:rPr>
              <a:t>Component 3, Section A: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400" spc="-10" dirty="0">
                <a:latin typeface="Calibri"/>
                <a:cs typeface="Calibri"/>
              </a:rPr>
              <a:t>Poems of the Decade Anthology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93" name="object 73">
            <a:extLst>
              <a:ext uri="{FF2B5EF4-FFF2-40B4-BE49-F238E27FC236}">
                <a16:creationId xmlns:a16="http://schemas.microsoft.com/office/drawing/2014/main" id="{F4C4C975-8AFF-FFCD-75B3-29B55A6BB623}"/>
              </a:ext>
            </a:extLst>
          </p:cNvPr>
          <p:cNvSpPr txBox="1"/>
          <p:nvPr/>
        </p:nvSpPr>
        <p:spPr>
          <a:xfrm>
            <a:off x="6622779" y="5478209"/>
            <a:ext cx="1535995" cy="9002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400" dirty="0">
                <a:latin typeface="Calibri"/>
                <a:cs typeface="Calibri"/>
              </a:rPr>
              <a:t>Component 2: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400" dirty="0">
                <a:latin typeface="Calibri"/>
                <a:cs typeface="Calibri"/>
              </a:rPr>
              <a:t>Prose 1 – Post 1900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400" dirty="0">
                <a:latin typeface="Calibri"/>
                <a:cs typeface="Calibri"/>
              </a:rPr>
              <a:t>The Little Stranger by Sarah Waters</a:t>
            </a:r>
            <a:endParaRPr sz="1400" dirty="0">
              <a:latin typeface="Calibri"/>
              <a:cs typeface="Calibri"/>
            </a:endParaRPr>
          </a:p>
        </p:txBody>
      </p:sp>
      <p:grpSp>
        <p:nvGrpSpPr>
          <p:cNvPr id="95" name="object 31">
            <a:extLst>
              <a:ext uri="{FF2B5EF4-FFF2-40B4-BE49-F238E27FC236}">
                <a16:creationId xmlns:a16="http://schemas.microsoft.com/office/drawing/2014/main" id="{B8FD463C-EAB6-BF16-D4C7-F53B1DD475B5}"/>
              </a:ext>
            </a:extLst>
          </p:cNvPr>
          <p:cNvGrpSpPr/>
          <p:nvPr/>
        </p:nvGrpSpPr>
        <p:grpSpPr>
          <a:xfrm>
            <a:off x="4012140" y="6751583"/>
            <a:ext cx="171450" cy="341630"/>
            <a:chOff x="1866901" y="8960739"/>
            <a:chExt cx="171450" cy="341630"/>
          </a:xfrm>
        </p:grpSpPr>
        <p:sp>
          <p:nvSpPr>
            <p:cNvPr id="96" name="object 32">
              <a:extLst>
                <a:ext uri="{FF2B5EF4-FFF2-40B4-BE49-F238E27FC236}">
                  <a16:creationId xmlns:a16="http://schemas.microsoft.com/office/drawing/2014/main" id="{5578E312-6181-E649-481B-35C859E2B432}"/>
                </a:ext>
              </a:extLst>
            </p:cNvPr>
            <p:cNvSpPr/>
            <p:nvPr/>
          </p:nvSpPr>
          <p:spPr>
            <a:xfrm>
              <a:off x="1952625" y="8960739"/>
              <a:ext cx="0" cy="255904"/>
            </a:xfrm>
            <a:custGeom>
              <a:avLst/>
              <a:gdLst/>
              <a:ahLst/>
              <a:cxnLst/>
              <a:rect l="l" t="t" r="r" b="b"/>
              <a:pathLst>
                <a:path h="255904">
                  <a:moveTo>
                    <a:pt x="0" y="0"/>
                  </a:moveTo>
                  <a:lnTo>
                    <a:pt x="0" y="255714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7" name="object 33">
              <a:extLst>
                <a:ext uri="{FF2B5EF4-FFF2-40B4-BE49-F238E27FC236}">
                  <a16:creationId xmlns:a16="http://schemas.microsoft.com/office/drawing/2014/main" id="{1DC6EB2F-A73C-68A3-8413-EA2D14C5C167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66901" y="9130729"/>
              <a:ext cx="171450" cy="171450"/>
            </a:xfrm>
            <a:prstGeom prst="rect">
              <a:avLst/>
            </a:prstGeom>
          </p:spPr>
        </p:pic>
      </p:grpSp>
      <p:sp>
        <p:nvSpPr>
          <p:cNvPr id="98" name="object 73">
            <a:extLst>
              <a:ext uri="{FF2B5EF4-FFF2-40B4-BE49-F238E27FC236}">
                <a16:creationId xmlns:a16="http://schemas.microsoft.com/office/drawing/2014/main" id="{581E91AF-1F9D-FDEF-4978-66D9A19CA659}"/>
              </a:ext>
            </a:extLst>
          </p:cNvPr>
          <p:cNvSpPr txBox="1"/>
          <p:nvPr/>
        </p:nvSpPr>
        <p:spPr>
          <a:xfrm>
            <a:off x="3897263" y="3577010"/>
            <a:ext cx="1817737" cy="9002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400" dirty="0">
                <a:latin typeface="Calibri"/>
                <a:cs typeface="Calibri"/>
              </a:rPr>
              <a:t>Component 2: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400" dirty="0">
                <a:latin typeface="Calibri"/>
                <a:cs typeface="Calibri"/>
              </a:rPr>
              <a:t>Prose 1 – Pre-1900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400" dirty="0">
                <a:latin typeface="Calibri"/>
                <a:cs typeface="Calibri"/>
              </a:rPr>
              <a:t>The Picture of Dorian Gray by Oscar Wilde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99" name="object 66">
            <a:extLst>
              <a:ext uri="{FF2B5EF4-FFF2-40B4-BE49-F238E27FC236}">
                <a16:creationId xmlns:a16="http://schemas.microsoft.com/office/drawing/2014/main" id="{C17C5869-54F7-E211-276F-933B1761058C}"/>
              </a:ext>
            </a:extLst>
          </p:cNvPr>
          <p:cNvSpPr txBox="1"/>
          <p:nvPr/>
        </p:nvSpPr>
        <p:spPr>
          <a:xfrm>
            <a:off x="5919598" y="3628406"/>
            <a:ext cx="2122930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400" spc="-10" dirty="0">
                <a:latin typeface="Calibri"/>
                <a:cs typeface="Calibri"/>
              </a:rPr>
              <a:t>Component 3, Section A: Post 1900 Poetry Movement – Philip Larkin – The Less Deceived</a:t>
            </a:r>
            <a:endParaRPr sz="1400" dirty="0">
              <a:latin typeface="Calibri"/>
              <a:cs typeface="Calibri"/>
            </a:endParaRPr>
          </a:p>
        </p:txBody>
      </p:sp>
      <p:grpSp>
        <p:nvGrpSpPr>
          <p:cNvPr id="100" name="object 26">
            <a:extLst>
              <a:ext uri="{FF2B5EF4-FFF2-40B4-BE49-F238E27FC236}">
                <a16:creationId xmlns:a16="http://schemas.microsoft.com/office/drawing/2014/main" id="{C7BC1E0D-CCA6-7AF2-917B-356E66E1DBD2}"/>
              </a:ext>
            </a:extLst>
          </p:cNvPr>
          <p:cNvGrpSpPr/>
          <p:nvPr/>
        </p:nvGrpSpPr>
        <p:grpSpPr>
          <a:xfrm>
            <a:off x="5153443" y="2432328"/>
            <a:ext cx="171450" cy="311150"/>
            <a:chOff x="2955037" y="2423541"/>
            <a:chExt cx="171450" cy="311150"/>
          </a:xfrm>
        </p:grpSpPr>
        <p:sp>
          <p:nvSpPr>
            <p:cNvPr id="101" name="object 27">
              <a:extLst>
                <a:ext uri="{FF2B5EF4-FFF2-40B4-BE49-F238E27FC236}">
                  <a16:creationId xmlns:a16="http://schemas.microsoft.com/office/drawing/2014/main" id="{D38935A1-D873-F6FE-4EA8-3899F8C3F344}"/>
                </a:ext>
              </a:extLst>
            </p:cNvPr>
            <p:cNvSpPr/>
            <p:nvPr/>
          </p:nvSpPr>
          <p:spPr>
            <a:xfrm>
              <a:off x="3040760" y="2423541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28">
              <a:extLst>
                <a:ext uri="{FF2B5EF4-FFF2-40B4-BE49-F238E27FC236}">
                  <a16:creationId xmlns:a16="http://schemas.microsoft.com/office/drawing/2014/main" id="{5DF22E48-F16C-0F58-169E-0FFA2210F1FA}"/>
                </a:ext>
              </a:extLst>
            </p:cNvPr>
            <p:cNvSpPr/>
            <p:nvPr/>
          </p:nvSpPr>
          <p:spPr>
            <a:xfrm>
              <a:off x="2955037" y="2562649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4" name="object 29">
            <a:extLst>
              <a:ext uri="{FF2B5EF4-FFF2-40B4-BE49-F238E27FC236}">
                <a16:creationId xmlns:a16="http://schemas.microsoft.com/office/drawing/2014/main" id="{96AC268A-7CC8-5199-B99C-904406268BAB}"/>
              </a:ext>
            </a:extLst>
          </p:cNvPr>
          <p:cNvSpPr txBox="1"/>
          <p:nvPr/>
        </p:nvSpPr>
        <p:spPr>
          <a:xfrm>
            <a:off x="4950351" y="2010016"/>
            <a:ext cx="883143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10" dirty="0">
                <a:latin typeface="Calibri"/>
                <a:cs typeface="Calibri"/>
              </a:rPr>
              <a:t>Revision</a:t>
            </a:r>
            <a:endParaRPr sz="1600" dirty="0">
              <a:latin typeface="Calibri"/>
              <a:cs typeface="Calibri"/>
            </a:endParaRPr>
          </a:p>
        </p:txBody>
      </p:sp>
      <p:grpSp>
        <p:nvGrpSpPr>
          <p:cNvPr id="105" name="object 26">
            <a:extLst>
              <a:ext uri="{FF2B5EF4-FFF2-40B4-BE49-F238E27FC236}">
                <a16:creationId xmlns:a16="http://schemas.microsoft.com/office/drawing/2014/main" id="{74C639DD-5D8D-562C-60BD-8EC8A3A145F9}"/>
              </a:ext>
            </a:extLst>
          </p:cNvPr>
          <p:cNvGrpSpPr/>
          <p:nvPr/>
        </p:nvGrpSpPr>
        <p:grpSpPr>
          <a:xfrm>
            <a:off x="7364093" y="2410842"/>
            <a:ext cx="171450" cy="311150"/>
            <a:chOff x="2955037" y="2423541"/>
            <a:chExt cx="171450" cy="311150"/>
          </a:xfrm>
        </p:grpSpPr>
        <p:sp>
          <p:nvSpPr>
            <p:cNvPr id="106" name="object 27">
              <a:extLst>
                <a:ext uri="{FF2B5EF4-FFF2-40B4-BE49-F238E27FC236}">
                  <a16:creationId xmlns:a16="http://schemas.microsoft.com/office/drawing/2014/main" id="{1ADD8417-E323-BD60-E6E7-68D947005840}"/>
                </a:ext>
              </a:extLst>
            </p:cNvPr>
            <p:cNvSpPr/>
            <p:nvPr/>
          </p:nvSpPr>
          <p:spPr>
            <a:xfrm>
              <a:off x="3040760" y="2423541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28">
              <a:extLst>
                <a:ext uri="{FF2B5EF4-FFF2-40B4-BE49-F238E27FC236}">
                  <a16:creationId xmlns:a16="http://schemas.microsoft.com/office/drawing/2014/main" id="{87A00814-C99C-012E-19C2-635CE37917DA}"/>
                </a:ext>
              </a:extLst>
            </p:cNvPr>
            <p:cNvSpPr/>
            <p:nvPr/>
          </p:nvSpPr>
          <p:spPr>
            <a:xfrm>
              <a:off x="2955037" y="2562649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8" name="object 77">
            <a:extLst>
              <a:ext uri="{FF2B5EF4-FFF2-40B4-BE49-F238E27FC236}">
                <a16:creationId xmlns:a16="http://schemas.microsoft.com/office/drawing/2014/main" id="{5C957CE8-A82B-012E-9AC6-16DE71074B18}"/>
              </a:ext>
            </a:extLst>
          </p:cNvPr>
          <p:cNvSpPr txBox="1"/>
          <p:nvPr/>
        </p:nvSpPr>
        <p:spPr>
          <a:xfrm>
            <a:off x="6400802" y="1402889"/>
            <a:ext cx="2399957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400" spc="-10" dirty="0">
                <a:latin typeface="Calibri"/>
                <a:cs typeface="Calibri"/>
              </a:rPr>
              <a:t>Component 4 – Non-Examined Assessment – Coursework. Completed final draft of coursework</a:t>
            </a:r>
            <a:endParaRPr lang="en-GB" sz="1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A947F3F0E26E4989F8ECE68BAE6983" ma:contentTypeVersion="8" ma:contentTypeDescription="Create a new document." ma:contentTypeScope="" ma:versionID="0fd7f68f944c74416b053ea6e3fb6970">
  <xsd:schema xmlns:xsd="http://www.w3.org/2001/XMLSchema" xmlns:xs="http://www.w3.org/2001/XMLSchema" xmlns:p="http://schemas.microsoft.com/office/2006/metadata/properties" xmlns:ns2="423c4b8b-f4a7-4eab-b7d3-cb2ebf996f3c" xmlns:ns3="0aba31ba-e239-4783-a95a-451dd5287272" targetNamespace="http://schemas.microsoft.com/office/2006/metadata/properties" ma:root="true" ma:fieldsID="196fc31b6d2d661ba932cec7f112ce1f" ns2:_="" ns3:_="">
    <xsd:import namespace="423c4b8b-f4a7-4eab-b7d3-cb2ebf996f3c"/>
    <xsd:import namespace="0aba31ba-e239-4783-a95a-451dd52872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3c4b8b-f4a7-4eab-b7d3-cb2ebf996f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ba31ba-e239-4783-a95a-451dd528727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C1178B2-09B8-45B6-A2CF-B52352C01DE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3c4b8b-f4a7-4eab-b7d3-cb2ebf996f3c"/>
    <ds:schemaRef ds:uri="0aba31ba-e239-4783-a95a-451dd52872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62F3686-119E-44FA-AAAD-796FEAAC184C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B0E1A6DE-2F65-4502-B638-2602F1DD1E0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</TotalTime>
  <Words>155</Words>
  <Application>Microsoft Office PowerPoint</Application>
  <PresentationFormat>A3 Paper (297x420 mm)</PresentationFormat>
  <Paragraphs>25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KS5 (A Level) English Literature Key Stage 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Miss S Sherwood</dc:creator>
  <cp:lastModifiedBy>M Mieszkian</cp:lastModifiedBy>
  <cp:revision>5</cp:revision>
  <dcterms:created xsi:type="dcterms:W3CDTF">2026-06-24T13:58:55Z</dcterms:created>
  <dcterms:modified xsi:type="dcterms:W3CDTF">2026-07-06T10:26:14Z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2023-06-28T00:00:00Z</vt:filetime>
  </property>
  <property fmtid="{D5CDD505-2E9C-101B-9397-08002B2CF9AE}" pid="4" name="Creator">
    <vt:lpwstr>Acrobat PDFMaker 23 for PowerPoint</vt:lpwstr>
  </property>
  <property fmtid="{D5CDD505-2E9C-101B-9397-08002B2CF9AE}" pid="5" name="LastSaved">
    <vt:filetime>2026-06-24T00:00:00Z</vt:filetime>
  </property>
  <property fmtid="{D5CDD505-2E9C-101B-9397-08002B2CF9AE}" pid="6" name="Producer">
    <vt:lpwstr>Adobe PDF Library 23.3.247</vt:lpwstr>
  </property>
  <property fmtid="{D5CDD505-2E9C-101B-9397-08002B2CF9AE}" pid="7" name="ContentTypeId">
    <vt:lpwstr>0x010100D8A947F3F0E26E4989F8ECE68BAE6983</vt:lpwstr>
  </property>
</Properties>
</file>