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5"/>
    <p:restoredTop sz="94654"/>
  </p:normalViewPr>
  <p:slideViewPr>
    <p:cSldViewPr>
      <p:cViewPr>
        <p:scale>
          <a:sx n="142" d="100"/>
          <a:sy n="142" d="100"/>
        </p:scale>
        <p:origin x="-1008" y="-79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2873" y="2112815"/>
            <a:ext cx="8783996" cy="960503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7632"/>
            <a:ext cx="9601200" cy="14173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62392" y="46250"/>
            <a:ext cx="1765934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hyperlink" Target="https://chosenhillschool.co.uk/home/curriculum/curriculum-information/year-9-english/" TargetMode="Externa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hyperlink" Target="https://chosenhillschool.co.uk/home/curriculum/curriculum-information/year-7-english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hosenhillschool.co.uk/home/curriculum/curriculum-information/year-8-english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chosenhillschool.co.uk/home/curriculum/curriculum-information/year-11-english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hyperlink" Target="https://chosenhillschool.co.uk/home/curriculum/curriculum-information/year-10-english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762392" y="46250"/>
            <a:ext cx="17659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English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879080" y="10774680"/>
            <a:ext cx="1214755" cy="1242060"/>
            <a:chOff x="7879080" y="10774680"/>
            <a:chExt cx="1214755" cy="1242060"/>
          </a:xfrm>
        </p:grpSpPr>
        <p:sp>
          <p:nvSpPr>
            <p:cNvPr id="4" name="object 4"/>
            <p:cNvSpPr/>
            <p:nvPr/>
          </p:nvSpPr>
          <p:spPr>
            <a:xfrm>
              <a:off x="7879080" y="10774680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30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60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30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hlinkClick r:id="rId2"/>
            </p:cNvPr>
            <p:cNvSpPr/>
            <p:nvPr/>
          </p:nvSpPr>
          <p:spPr>
            <a:xfrm>
              <a:off x="8058912" y="1097584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210562" y="11256353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2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2"/>
              </a:rPr>
              <a:t>Year</a:t>
            </a:r>
            <a:r>
              <a:rPr sz="1600" b="1" u="sng" spc="-65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600" b="1" u="sng" spc="-5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2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16240" y="7485888"/>
            <a:ext cx="1214755" cy="1240790"/>
            <a:chOff x="8016240" y="7485888"/>
            <a:chExt cx="1214755" cy="1240790"/>
          </a:xfrm>
        </p:grpSpPr>
        <p:sp>
          <p:nvSpPr>
            <p:cNvPr id="8" name="object 8"/>
            <p:cNvSpPr/>
            <p:nvPr/>
          </p:nvSpPr>
          <p:spPr>
            <a:xfrm>
              <a:off x="8016240" y="7485888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90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8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6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8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hlinkClick r:id="rId3"/>
            </p:cNvPr>
            <p:cNvSpPr/>
            <p:nvPr/>
          </p:nvSpPr>
          <p:spPr>
            <a:xfrm>
              <a:off x="8197596" y="7685532"/>
              <a:ext cx="840105" cy="859790"/>
            </a:xfrm>
            <a:custGeom>
              <a:avLst/>
              <a:gdLst/>
              <a:ahLst/>
              <a:cxnLst/>
              <a:rect l="l" t="t" r="r" b="b"/>
              <a:pathLst>
                <a:path w="840104" h="859790">
                  <a:moveTo>
                    <a:pt x="419862" y="0"/>
                  </a:moveTo>
                  <a:lnTo>
                    <a:pt x="374112" y="2521"/>
                  </a:lnTo>
                  <a:lnTo>
                    <a:pt x="329789" y="9912"/>
                  </a:lnTo>
                  <a:lnTo>
                    <a:pt x="287150" y="21910"/>
                  </a:lnTo>
                  <a:lnTo>
                    <a:pt x="246451" y="38252"/>
                  </a:lnTo>
                  <a:lnTo>
                    <a:pt x="207946" y="58676"/>
                  </a:lnTo>
                  <a:lnTo>
                    <a:pt x="171894" y="82921"/>
                  </a:lnTo>
                  <a:lnTo>
                    <a:pt x="138549" y="110724"/>
                  </a:lnTo>
                  <a:lnTo>
                    <a:pt x="108168" y="141822"/>
                  </a:lnTo>
                  <a:lnTo>
                    <a:pt x="81007" y="175954"/>
                  </a:lnTo>
                  <a:lnTo>
                    <a:pt x="57322" y="212857"/>
                  </a:lnTo>
                  <a:lnTo>
                    <a:pt x="37369" y="252270"/>
                  </a:lnTo>
                  <a:lnTo>
                    <a:pt x="21404" y="293929"/>
                  </a:lnTo>
                  <a:lnTo>
                    <a:pt x="9683" y="337573"/>
                  </a:lnTo>
                  <a:lnTo>
                    <a:pt x="2463" y="382940"/>
                  </a:lnTo>
                  <a:lnTo>
                    <a:pt x="0" y="429768"/>
                  </a:lnTo>
                  <a:lnTo>
                    <a:pt x="2463" y="476595"/>
                  </a:lnTo>
                  <a:lnTo>
                    <a:pt x="9683" y="521962"/>
                  </a:lnTo>
                  <a:lnTo>
                    <a:pt x="21404" y="565606"/>
                  </a:lnTo>
                  <a:lnTo>
                    <a:pt x="37369" y="607265"/>
                  </a:lnTo>
                  <a:lnTo>
                    <a:pt x="57322" y="646678"/>
                  </a:lnTo>
                  <a:lnTo>
                    <a:pt x="81007" y="683581"/>
                  </a:lnTo>
                  <a:lnTo>
                    <a:pt x="108168" y="717713"/>
                  </a:lnTo>
                  <a:lnTo>
                    <a:pt x="138549" y="748811"/>
                  </a:lnTo>
                  <a:lnTo>
                    <a:pt x="171894" y="776614"/>
                  </a:lnTo>
                  <a:lnTo>
                    <a:pt x="207946" y="800859"/>
                  </a:lnTo>
                  <a:lnTo>
                    <a:pt x="246451" y="821283"/>
                  </a:lnTo>
                  <a:lnTo>
                    <a:pt x="287150" y="837625"/>
                  </a:lnTo>
                  <a:lnTo>
                    <a:pt x="329789" y="849623"/>
                  </a:lnTo>
                  <a:lnTo>
                    <a:pt x="374112" y="857014"/>
                  </a:lnTo>
                  <a:lnTo>
                    <a:pt x="419862" y="859536"/>
                  </a:lnTo>
                  <a:lnTo>
                    <a:pt x="465611" y="857014"/>
                  </a:lnTo>
                  <a:lnTo>
                    <a:pt x="509934" y="849623"/>
                  </a:lnTo>
                  <a:lnTo>
                    <a:pt x="552573" y="837625"/>
                  </a:lnTo>
                  <a:lnTo>
                    <a:pt x="593272" y="821283"/>
                  </a:lnTo>
                  <a:lnTo>
                    <a:pt x="631777" y="800859"/>
                  </a:lnTo>
                  <a:lnTo>
                    <a:pt x="667829" y="776614"/>
                  </a:lnTo>
                  <a:lnTo>
                    <a:pt x="701174" y="748811"/>
                  </a:lnTo>
                  <a:lnTo>
                    <a:pt x="731555" y="717713"/>
                  </a:lnTo>
                  <a:lnTo>
                    <a:pt x="758716" y="683581"/>
                  </a:lnTo>
                  <a:lnTo>
                    <a:pt x="782401" y="646678"/>
                  </a:lnTo>
                  <a:lnTo>
                    <a:pt x="802354" y="607265"/>
                  </a:lnTo>
                  <a:lnTo>
                    <a:pt x="818319" y="565606"/>
                  </a:lnTo>
                  <a:lnTo>
                    <a:pt x="830040" y="521962"/>
                  </a:lnTo>
                  <a:lnTo>
                    <a:pt x="837260" y="476595"/>
                  </a:lnTo>
                  <a:lnTo>
                    <a:pt x="839724" y="429768"/>
                  </a:lnTo>
                  <a:lnTo>
                    <a:pt x="837260" y="382940"/>
                  </a:lnTo>
                  <a:lnTo>
                    <a:pt x="830040" y="337573"/>
                  </a:lnTo>
                  <a:lnTo>
                    <a:pt x="818319" y="293929"/>
                  </a:lnTo>
                  <a:lnTo>
                    <a:pt x="802354" y="252270"/>
                  </a:lnTo>
                  <a:lnTo>
                    <a:pt x="782401" y="212857"/>
                  </a:lnTo>
                  <a:lnTo>
                    <a:pt x="758716" y="175954"/>
                  </a:lnTo>
                  <a:lnTo>
                    <a:pt x="731555" y="141822"/>
                  </a:lnTo>
                  <a:lnTo>
                    <a:pt x="701174" y="110724"/>
                  </a:lnTo>
                  <a:lnTo>
                    <a:pt x="667829" y="82921"/>
                  </a:lnTo>
                  <a:lnTo>
                    <a:pt x="631777" y="58676"/>
                  </a:lnTo>
                  <a:lnTo>
                    <a:pt x="593272" y="38252"/>
                  </a:lnTo>
                  <a:lnTo>
                    <a:pt x="552573" y="21910"/>
                  </a:lnTo>
                  <a:lnTo>
                    <a:pt x="509934" y="9912"/>
                  </a:lnTo>
                  <a:lnTo>
                    <a:pt x="465611" y="2521"/>
                  </a:lnTo>
                  <a:lnTo>
                    <a:pt x="4198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347836" y="7967103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2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3"/>
              </a:rPr>
              <a:t>Year</a:t>
            </a:r>
            <a:r>
              <a:rPr sz="1600" b="1" u="sng" spc="-65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600" b="1" u="sng" spc="-5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3"/>
              </a:rPr>
              <a:t>9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09016" y="5388864"/>
            <a:ext cx="1216660" cy="1242060"/>
            <a:chOff x="509016" y="5388864"/>
            <a:chExt cx="1216660" cy="1242060"/>
          </a:xfrm>
        </p:grpSpPr>
        <p:sp>
          <p:nvSpPr>
            <p:cNvPr id="12" name="object 12"/>
            <p:cNvSpPr/>
            <p:nvPr/>
          </p:nvSpPr>
          <p:spPr>
            <a:xfrm>
              <a:off x="509016" y="5388864"/>
              <a:ext cx="1216660" cy="1242060"/>
            </a:xfrm>
            <a:custGeom>
              <a:avLst/>
              <a:gdLst/>
              <a:ahLst/>
              <a:cxnLst/>
              <a:rect l="l" t="t" r="r" b="b"/>
              <a:pathLst>
                <a:path w="1216660" h="1242059">
                  <a:moveTo>
                    <a:pt x="608076" y="0"/>
                  </a:moveTo>
                  <a:lnTo>
                    <a:pt x="560555" y="1868"/>
                  </a:lnTo>
                  <a:lnTo>
                    <a:pt x="514035" y="7381"/>
                  </a:lnTo>
                  <a:lnTo>
                    <a:pt x="468651" y="16401"/>
                  </a:lnTo>
                  <a:lnTo>
                    <a:pt x="424537" y="28790"/>
                  </a:lnTo>
                  <a:lnTo>
                    <a:pt x="381829" y="44409"/>
                  </a:lnTo>
                  <a:lnTo>
                    <a:pt x="340661" y="63121"/>
                  </a:lnTo>
                  <a:lnTo>
                    <a:pt x="301170" y="84788"/>
                  </a:lnTo>
                  <a:lnTo>
                    <a:pt x="263490" y="109270"/>
                  </a:lnTo>
                  <a:lnTo>
                    <a:pt x="227757" y="136432"/>
                  </a:lnTo>
                  <a:lnTo>
                    <a:pt x="194106" y="166133"/>
                  </a:lnTo>
                  <a:lnTo>
                    <a:pt x="162671" y="198237"/>
                  </a:lnTo>
                  <a:lnTo>
                    <a:pt x="133589" y="232605"/>
                  </a:lnTo>
                  <a:lnTo>
                    <a:pt x="106993" y="269100"/>
                  </a:lnTo>
                  <a:lnTo>
                    <a:pt x="83021" y="307582"/>
                  </a:lnTo>
                  <a:lnTo>
                    <a:pt x="61806" y="347915"/>
                  </a:lnTo>
                  <a:lnTo>
                    <a:pt x="43484" y="389959"/>
                  </a:lnTo>
                  <a:lnTo>
                    <a:pt x="28190" y="433578"/>
                  </a:lnTo>
                  <a:lnTo>
                    <a:pt x="16059" y="478632"/>
                  </a:lnTo>
                  <a:lnTo>
                    <a:pt x="7227" y="524984"/>
                  </a:lnTo>
                  <a:lnTo>
                    <a:pt x="1829" y="572496"/>
                  </a:lnTo>
                  <a:lnTo>
                    <a:pt x="0" y="621029"/>
                  </a:lnTo>
                  <a:lnTo>
                    <a:pt x="1829" y="669563"/>
                  </a:lnTo>
                  <a:lnTo>
                    <a:pt x="7227" y="717075"/>
                  </a:lnTo>
                  <a:lnTo>
                    <a:pt x="16059" y="763427"/>
                  </a:lnTo>
                  <a:lnTo>
                    <a:pt x="28190" y="808481"/>
                  </a:lnTo>
                  <a:lnTo>
                    <a:pt x="43484" y="852100"/>
                  </a:lnTo>
                  <a:lnTo>
                    <a:pt x="61806" y="894144"/>
                  </a:lnTo>
                  <a:lnTo>
                    <a:pt x="83021" y="934477"/>
                  </a:lnTo>
                  <a:lnTo>
                    <a:pt x="106993" y="972959"/>
                  </a:lnTo>
                  <a:lnTo>
                    <a:pt x="133589" y="1009454"/>
                  </a:lnTo>
                  <a:lnTo>
                    <a:pt x="162671" y="1043822"/>
                  </a:lnTo>
                  <a:lnTo>
                    <a:pt x="194106" y="1075926"/>
                  </a:lnTo>
                  <a:lnTo>
                    <a:pt x="227757" y="1105627"/>
                  </a:lnTo>
                  <a:lnTo>
                    <a:pt x="263490" y="1132789"/>
                  </a:lnTo>
                  <a:lnTo>
                    <a:pt x="301170" y="1157271"/>
                  </a:lnTo>
                  <a:lnTo>
                    <a:pt x="340661" y="1178938"/>
                  </a:lnTo>
                  <a:lnTo>
                    <a:pt x="381829" y="1197650"/>
                  </a:lnTo>
                  <a:lnTo>
                    <a:pt x="424537" y="1213269"/>
                  </a:lnTo>
                  <a:lnTo>
                    <a:pt x="468651" y="1225658"/>
                  </a:lnTo>
                  <a:lnTo>
                    <a:pt x="514035" y="1234678"/>
                  </a:lnTo>
                  <a:lnTo>
                    <a:pt x="560555" y="1240191"/>
                  </a:lnTo>
                  <a:lnTo>
                    <a:pt x="608076" y="1242059"/>
                  </a:lnTo>
                  <a:lnTo>
                    <a:pt x="655596" y="1240191"/>
                  </a:lnTo>
                  <a:lnTo>
                    <a:pt x="702116" y="1234678"/>
                  </a:lnTo>
                  <a:lnTo>
                    <a:pt x="747500" y="1225658"/>
                  </a:lnTo>
                  <a:lnTo>
                    <a:pt x="791614" y="1213269"/>
                  </a:lnTo>
                  <a:lnTo>
                    <a:pt x="834322" y="1197650"/>
                  </a:lnTo>
                  <a:lnTo>
                    <a:pt x="875490" y="1178938"/>
                  </a:lnTo>
                  <a:lnTo>
                    <a:pt x="914981" y="1157271"/>
                  </a:lnTo>
                  <a:lnTo>
                    <a:pt x="952661" y="1132789"/>
                  </a:lnTo>
                  <a:lnTo>
                    <a:pt x="988394" y="1105627"/>
                  </a:lnTo>
                  <a:lnTo>
                    <a:pt x="1022045" y="1075926"/>
                  </a:lnTo>
                  <a:lnTo>
                    <a:pt x="1053480" y="1043822"/>
                  </a:lnTo>
                  <a:lnTo>
                    <a:pt x="1082562" y="1009454"/>
                  </a:lnTo>
                  <a:lnTo>
                    <a:pt x="1109158" y="972959"/>
                  </a:lnTo>
                  <a:lnTo>
                    <a:pt x="1133130" y="934477"/>
                  </a:lnTo>
                  <a:lnTo>
                    <a:pt x="1154345" y="894144"/>
                  </a:lnTo>
                  <a:lnTo>
                    <a:pt x="1172667" y="852100"/>
                  </a:lnTo>
                  <a:lnTo>
                    <a:pt x="1187961" y="808481"/>
                  </a:lnTo>
                  <a:lnTo>
                    <a:pt x="1200092" y="763427"/>
                  </a:lnTo>
                  <a:lnTo>
                    <a:pt x="1208924" y="717075"/>
                  </a:lnTo>
                  <a:lnTo>
                    <a:pt x="1214322" y="669563"/>
                  </a:lnTo>
                  <a:lnTo>
                    <a:pt x="1216152" y="621029"/>
                  </a:lnTo>
                  <a:lnTo>
                    <a:pt x="1214322" y="572496"/>
                  </a:lnTo>
                  <a:lnTo>
                    <a:pt x="1208924" y="524984"/>
                  </a:lnTo>
                  <a:lnTo>
                    <a:pt x="1200092" y="478632"/>
                  </a:lnTo>
                  <a:lnTo>
                    <a:pt x="1187961" y="433578"/>
                  </a:lnTo>
                  <a:lnTo>
                    <a:pt x="1172667" y="389959"/>
                  </a:lnTo>
                  <a:lnTo>
                    <a:pt x="1154345" y="347915"/>
                  </a:lnTo>
                  <a:lnTo>
                    <a:pt x="1133130" y="307582"/>
                  </a:lnTo>
                  <a:lnTo>
                    <a:pt x="1109158" y="269100"/>
                  </a:lnTo>
                  <a:lnTo>
                    <a:pt x="1082562" y="232605"/>
                  </a:lnTo>
                  <a:lnTo>
                    <a:pt x="1053480" y="198237"/>
                  </a:lnTo>
                  <a:lnTo>
                    <a:pt x="1022045" y="166133"/>
                  </a:lnTo>
                  <a:lnTo>
                    <a:pt x="988394" y="136432"/>
                  </a:lnTo>
                  <a:lnTo>
                    <a:pt x="952661" y="109270"/>
                  </a:lnTo>
                  <a:lnTo>
                    <a:pt x="914981" y="84788"/>
                  </a:lnTo>
                  <a:lnTo>
                    <a:pt x="875490" y="63121"/>
                  </a:lnTo>
                  <a:lnTo>
                    <a:pt x="834322" y="44409"/>
                  </a:lnTo>
                  <a:lnTo>
                    <a:pt x="791614" y="28790"/>
                  </a:lnTo>
                  <a:lnTo>
                    <a:pt x="747500" y="16401"/>
                  </a:lnTo>
                  <a:lnTo>
                    <a:pt x="702116" y="7381"/>
                  </a:lnTo>
                  <a:lnTo>
                    <a:pt x="655596" y="1868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hlinkClick r:id="rId4"/>
            </p:cNvPr>
            <p:cNvSpPr/>
            <p:nvPr/>
          </p:nvSpPr>
          <p:spPr>
            <a:xfrm>
              <a:off x="690372" y="559003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89393" y="5861279"/>
            <a:ext cx="6413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2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4"/>
              </a:rPr>
              <a:t>Year</a:t>
            </a:r>
            <a:r>
              <a:rPr sz="1600" b="1" u="sng" spc="-65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600" b="1" u="sng" spc="-25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4"/>
              </a:rPr>
              <a:t>10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066531" y="3130295"/>
            <a:ext cx="1214755" cy="1242060"/>
            <a:chOff x="8066531" y="3130295"/>
            <a:chExt cx="1214755" cy="1242060"/>
          </a:xfrm>
        </p:grpSpPr>
        <p:sp>
          <p:nvSpPr>
            <p:cNvPr id="16" name="object 16"/>
            <p:cNvSpPr/>
            <p:nvPr/>
          </p:nvSpPr>
          <p:spPr>
            <a:xfrm>
              <a:off x="8066531" y="3130295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hlinkClick r:id="rId5"/>
            </p:cNvPr>
            <p:cNvSpPr/>
            <p:nvPr/>
          </p:nvSpPr>
          <p:spPr>
            <a:xfrm>
              <a:off x="8246363" y="3331463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51939" y="3602545"/>
            <a:ext cx="6413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2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5"/>
              </a:rPr>
              <a:t>Year</a:t>
            </a:r>
            <a:r>
              <a:rPr sz="1600" b="1" u="sng" spc="-65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600" b="1" u="sng" spc="-25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5"/>
              </a:rPr>
              <a:t>11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408421" y="10991088"/>
            <a:ext cx="173990" cy="311785"/>
            <a:chOff x="6408421" y="10991088"/>
            <a:chExt cx="173990" cy="311785"/>
          </a:xfrm>
        </p:grpSpPr>
        <p:sp>
          <p:nvSpPr>
            <p:cNvPr id="21" name="object 21"/>
            <p:cNvSpPr/>
            <p:nvPr/>
          </p:nvSpPr>
          <p:spPr>
            <a:xfrm>
              <a:off x="6495287" y="1099108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408421" y="1112905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415785" y="11500108"/>
            <a:ext cx="173990" cy="313690"/>
            <a:chOff x="7415785" y="11500108"/>
            <a:chExt cx="173990" cy="313690"/>
          </a:xfrm>
        </p:grpSpPr>
        <p:sp>
          <p:nvSpPr>
            <p:cNvPr id="24" name="object 24"/>
            <p:cNvSpPr/>
            <p:nvPr/>
          </p:nvSpPr>
          <p:spPr>
            <a:xfrm>
              <a:off x="7502652" y="11586972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15785" y="11500108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161457" y="11821195"/>
            <a:ext cx="68262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Assessment: </a:t>
            </a:r>
            <a:r>
              <a:rPr sz="1000" i="1" dirty="0">
                <a:latin typeface="Calibri"/>
                <a:cs typeface="Calibri"/>
              </a:rPr>
              <a:t>Assessed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for</a:t>
            </a:r>
            <a:r>
              <a:rPr sz="1000" i="1" spc="-10" dirty="0">
                <a:latin typeface="Calibri"/>
                <a:cs typeface="Calibri"/>
              </a:rPr>
              <a:t> Reading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30708" y="9785604"/>
            <a:ext cx="1214755" cy="1242060"/>
            <a:chOff x="330708" y="9785604"/>
            <a:chExt cx="1214755" cy="1242060"/>
          </a:xfrm>
        </p:grpSpPr>
        <p:sp>
          <p:nvSpPr>
            <p:cNvPr id="28" name="object 28">
              <a:hlinkClick r:id="rId6"/>
            </p:cNvPr>
            <p:cNvSpPr/>
            <p:nvPr/>
          </p:nvSpPr>
          <p:spPr>
            <a:xfrm>
              <a:off x="330708" y="9785604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30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60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30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hlinkClick r:id="rId6"/>
            </p:cNvPr>
            <p:cNvSpPr/>
            <p:nvPr/>
          </p:nvSpPr>
          <p:spPr>
            <a:xfrm>
              <a:off x="512064" y="9986772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62825" y="10267353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2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6"/>
              </a:rPr>
              <a:t>Year</a:t>
            </a:r>
            <a:r>
              <a:rPr sz="1600" b="1" u="sng" spc="-65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600" b="1" u="sng" spc="-50" dirty="0">
                <a:solidFill>
                  <a:srgbClr val="00FF00"/>
                </a:solidFill>
                <a:uFill>
                  <a:solidFill>
                    <a:srgbClr val="00FF00"/>
                  </a:solidFill>
                </a:uFill>
                <a:latin typeface="Calibri"/>
                <a:cs typeface="Calibri"/>
                <a:hlinkClick r:id="rId6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57765" y="10219627"/>
            <a:ext cx="113004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POWER AND RESPONSIBILITY </a:t>
            </a:r>
            <a:r>
              <a:rPr lang="en-GB" sz="1000" i="1" dirty="0">
                <a:latin typeface="Calibri"/>
                <a:cs typeface="Calibri"/>
              </a:rPr>
              <a:t>Harry Potter and</a:t>
            </a:r>
            <a:endParaRPr sz="1000" i="1" dirty="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lang="en-GB" sz="1000" i="1" dirty="0">
                <a:latin typeface="Calibri"/>
                <a:cs typeface="Calibri"/>
              </a:rPr>
              <a:t>The Cursed Child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598665" y="10975847"/>
            <a:ext cx="173990" cy="311785"/>
            <a:chOff x="7598665" y="10975847"/>
            <a:chExt cx="173990" cy="311785"/>
          </a:xfrm>
        </p:grpSpPr>
        <p:sp>
          <p:nvSpPr>
            <p:cNvPr id="33" name="object 33"/>
            <p:cNvSpPr/>
            <p:nvPr/>
          </p:nvSpPr>
          <p:spPr>
            <a:xfrm>
              <a:off x="7685532" y="1097584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598665" y="1111381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881373" y="11515347"/>
            <a:ext cx="173990" cy="313690"/>
            <a:chOff x="4881373" y="11515347"/>
            <a:chExt cx="173990" cy="313690"/>
          </a:xfrm>
        </p:grpSpPr>
        <p:sp>
          <p:nvSpPr>
            <p:cNvPr id="36" name="object 36"/>
            <p:cNvSpPr/>
            <p:nvPr/>
          </p:nvSpPr>
          <p:spPr>
            <a:xfrm>
              <a:off x="4968240" y="11602211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881373" y="1151534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4433496" y="11831685"/>
            <a:ext cx="107061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160" marR="129539" indent="-127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Assessment: </a:t>
            </a:r>
            <a:r>
              <a:rPr lang="en-GB" sz="1000" i="1" dirty="0">
                <a:latin typeface="Calibri"/>
                <a:cs typeface="Calibri"/>
              </a:rPr>
              <a:t>Assessment for Writing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2940311" y="11484990"/>
            <a:ext cx="173990" cy="313690"/>
            <a:chOff x="3380233" y="11507729"/>
            <a:chExt cx="173990" cy="313690"/>
          </a:xfrm>
        </p:grpSpPr>
        <p:sp>
          <p:nvSpPr>
            <p:cNvPr id="40" name="object 40"/>
            <p:cNvSpPr/>
            <p:nvPr/>
          </p:nvSpPr>
          <p:spPr>
            <a:xfrm>
              <a:off x="3467099" y="11594593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380233" y="1150772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2416570" y="11840437"/>
            <a:ext cx="113665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Assessment: </a:t>
            </a:r>
            <a:r>
              <a:rPr sz="1000" i="1" dirty="0">
                <a:latin typeface="Calibri"/>
                <a:cs typeface="Calibri"/>
              </a:rPr>
              <a:t>Assess</a:t>
            </a:r>
            <a:r>
              <a:rPr lang="en-GB" sz="1000" i="1" dirty="0" err="1">
                <a:latin typeface="Calibri"/>
                <a:cs typeface="Calibri"/>
              </a:rPr>
              <a:t>ment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Reading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36423" y="10243615"/>
            <a:ext cx="949971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105" marR="5080" indent="-66040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HEROES AND VILLAINS </a:t>
            </a:r>
            <a:r>
              <a:rPr sz="1000" i="1" dirty="0">
                <a:latin typeface="Calibri"/>
                <a:cs typeface="Calibri"/>
              </a:rPr>
              <a:t>Introduction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35" dirty="0">
                <a:latin typeface="Calibri"/>
                <a:cs typeface="Calibri"/>
              </a:rPr>
              <a:t>to</a:t>
            </a:r>
            <a:r>
              <a:rPr sz="1000" i="1" spc="-10" dirty="0">
                <a:latin typeface="Calibri"/>
                <a:cs typeface="Calibri"/>
              </a:rPr>
              <a:t> Shakespeare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791713" y="10983468"/>
            <a:ext cx="173990" cy="311785"/>
            <a:chOff x="3791713" y="10983468"/>
            <a:chExt cx="173990" cy="311785"/>
          </a:xfrm>
        </p:grpSpPr>
        <p:sp>
          <p:nvSpPr>
            <p:cNvPr id="45" name="object 45"/>
            <p:cNvSpPr/>
            <p:nvPr/>
          </p:nvSpPr>
          <p:spPr>
            <a:xfrm>
              <a:off x="3878579" y="1098346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791713" y="1112143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010979" y="8159253"/>
            <a:ext cx="1083310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CHANGE 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Gothic</a:t>
            </a:r>
            <a:r>
              <a:rPr lang="en-GB" sz="1000" i="1" spc="-35" dirty="0">
                <a:latin typeface="Calibri"/>
                <a:cs typeface="Calibri"/>
              </a:rPr>
              <a:t> Literature: Types of Narrative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076189" y="11510775"/>
            <a:ext cx="173990" cy="313690"/>
            <a:chOff x="6076189" y="11510775"/>
            <a:chExt cx="173990" cy="313690"/>
          </a:xfrm>
        </p:grpSpPr>
        <p:sp>
          <p:nvSpPr>
            <p:cNvPr id="58" name="object 58"/>
            <p:cNvSpPr/>
            <p:nvPr/>
          </p:nvSpPr>
          <p:spPr>
            <a:xfrm>
              <a:off x="6163055" y="11597641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076189" y="1151077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5820787" y="11831685"/>
            <a:ext cx="6826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>
                <a:latin typeface="Calibri"/>
                <a:cs typeface="Calibri"/>
              </a:rPr>
              <a:t>Oracy</a:t>
            </a:r>
            <a:endParaRPr sz="1000" b="1" dirty="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00954" y="10267353"/>
            <a:ext cx="1043940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FINDING A VOICE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GB" sz="1000" i="1" dirty="0">
                <a:latin typeface="Calibri"/>
                <a:cs typeface="Calibri"/>
              </a:rPr>
              <a:t>Poetry and Non-Fiction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111496" y="10978895"/>
            <a:ext cx="173990" cy="311785"/>
            <a:chOff x="5111496" y="10978895"/>
            <a:chExt cx="173990" cy="311785"/>
          </a:xfrm>
        </p:grpSpPr>
        <p:sp>
          <p:nvSpPr>
            <p:cNvPr id="63" name="object 63"/>
            <p:cNvSpPr/>
            <p:nvPr/>
          </p:nvSpPr>
          <p:spPr>
            <a:xfrm>
              <a:off x="5198364" y="1097889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111496" y="11116860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2066786" y="10911010"/>
            <a:ext cx="173990" cy="287655"/>
            <a:chOff x="2677669" y="10991088"/>
            <a:chExt cx="173990" cy="287655"/>
          </a:xfrm>
        </p:grpSpPr>
        <p:sp>
          <p:nvSpPr>
            <p:cNvPr id="67" name="object 67"/>
            <p:cNvSpPr/>
            <p:nvPr/>
          </p:nvSpPr>
          <p:spPr>
            <a:xfrm>
              <a:off x="2764536" y="10991088"/>
              <a:ext cx="0" cy="200660"/>
            </a:xfrm>
            <a:custGeom>
              <a:avLst/>
              <a:gdLst/>
              <a:ahLst/>
              <a:cxnLst/>
              <a:rect l="l" t="t" r="r" b="b"/>
              <a:pathLst>
                <a:path h="200659">
                  <a:moveTo>
                    <a:pt x="0" y="0"/>
                  </a:moveTo>
                  <a:lnTo>
                    <a:pt x="0" y="200291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677669" y="1110450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696285" y="9975397"/>
            <a:ext cx="643890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>
                <a:latin typeface="Calibri"/>
                <a:cs typeface="Calibri"/>
              </a:rPr>
              <a:t>HEROES AND VILLAINS </a:t>
            </a:r>
            <a:r>
              <a:rPr lang="en-GB" sz="1000" i="1" spc="-10" dirty="0">
                <a:latin typeface="Calibri"/>
                <a:cs typeface="Calibri"/>
              </a:rPr>
              <a:t>Myths and Legends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5926835" y="8802623"/>
            <a:ext cx="173990" cy="311785"/>
            <a:chOff x="5926835" y="8802623"/>
            <a:chExt cx="173990" cy="311785"/>
          </a:xfrm>
        </p:grpSpPr>
        <p:sp>
          <p:nvSpPr>
            <p:cNvPr id="77" name="object 77"/>
            <p:cNvSpPr/>
            <p:nvPr/>
          </p:nvSpPr>
          <p:spPr>
            <a:xfrm>
              <a:off x="6013703" y="880262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926835" y="894058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7496356" y="6027931"/>
            <a:ext cx="172384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</a:t>
            </a:r>
            <a:r>
              <a:rPr lang="en-GB" sz="1000" b="1" spc="-10" dirty="0">
                <a:latin typeface="Calibri"/>
                <a:cs typeface="Calibri"/>
              </a:rPr>
              <a:t> and Non-Fiction Writing</a:t>
            </a:r>
            <a:r>
              <a:rPr sz="1000" b="1" spc="-10" dirty="0">
                <a:latin typeface="Calibri"/>
                <a:cs typeface="Calibri"/>
              </a:rPr>
              <a:t>: </a:t>
            </a:r>
            <a:r>
              <a:rPr sz="1000" i="1" spc="-10" dirty="0">
                <a:latin typeface="Calibri"/>
                <a:cs typeface="Calibri"/>
              </a:rPr>
              <a:t>Contemporary Novel</a:t>
            </a:r>
            <a:r>
              <a:rPr lang="en-GB" sz="1000" i="1" spc="-10" dirty="0">
                <a:latin typeface="Calibri"/>
                <a:cs typeface="Calibri"/>
              </a:rPr>
              <a:t>- To Kill and Mockingbird or Of Mice and Men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8141209" y="6851904"/>
            <a:ext cx="173990" cy="311785"/>
            <a:chOff x="8141209" y="6851904"/>
            <a:chExt cx="173990" cy="311785"/>
          </a:xfrm>
        </p:grpSpPr>
        <p:sp>
          <p:nvSpPr>
            <p:cNvPr id="81" name="object 81"/>
            <p:cNvSpPr/>
            <p:nvPr/>
          </p:nvSpPr>
          <p:spPr>
            <a:xfrm>
              <a:off x="8228076" y="685190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8141209" y="698986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3" name="object 8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22008" y="10683240"/>
            <a:ext cx="361187" cy="364223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36577" y="10477547"/>
            <a:ext cx="359663" cy="359663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95054" y="10663591"/>
            <a:ext cx="361187" cy="359663"/>
          </a:xfrm>
          <a:prstGeom prst="rect">
            <a:avLst/>
          </a:prstGeom>
        </p:spPr>
      </p:pic>
      <p:grpSp>
        <p:nvGrpSpPr>
          <p:cNvPr id="87" name="object 87"/>
          <p:cNvGrpSpPr/>
          <p:nvPr/>
        </p:nvGrpSpPr>
        <p:grpSpPr>
          <a:xfrm>
            <a:off x="5527613" y="10496542"/>
            <a:ext cx="571500" cy="524510"/>
            <a:chOff x="1952244" y="10530840"/>
            <a:chExt cx="571500" cy="524510"/>
          </a:xfrm>
        </p:grpSpPr>
        <p:pic>
          <p:nvPicPr>
            <p:cNvPr id="88" name="object 8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62556" y="10530840"/>
              <a:ext cx="361187" cy="359663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52244" y="10735055"/>
              <a:ext cx="320039" cy="320039"/>
            </a:xfrm>
            <a:prstGeom prst="rect">
              <a:avLst/>
            </a:prstGeom>
          </p:spPr>
        </p:pic>
      </p:grpSp>
      <p:sp>
        <p:nvSpPr>
          <p:cNvPr id="90" name="object 90"/>
          <p:cNvSpPr txBox="1"/>
          <p:nvPr/>
        </p:nvSpPr>
        <p:spPr>
          <a:xfrm>
            <a:off x="3456324" y="8167170"/>
            <a:ext cx="949971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>
                <a:latin typeface="Calibri"/>
                <a:cs typeface="Calibri"/>
              </a:rPr>
              <a:t>CONFLICT</a:t>
            </a:r>
          </a:p>
          <a:p>
            <a:pPr marL="12700" marR="5080" indent="39370">
              <a:lnSpc>
                <a:spcPct val="100000"/>
              </a:lnSpc>
              <a:spcBef>
                <a:spcPts val="95"/>
              </a:spcBef>
            </a:pPr>
            <a:r>
              <a:rPr lang="en-GB" sz="1000" i="1" spc="-10" dirty="0">
                <a:latin typeface="Calibri"/>
                <a:cs typeface="Calibri"/>
              </a:rPr>
              <a:t>20</a:t>
            </a:r>
            <a:r>
              <a:rPr lang="en-GB" sz="1000" i="1" spc="-10" baseline="30000" dirty="0">
                <a:latin typeface="Calibri"/>
                <a:cs typeface="Calibri"/>
              </a:rPr>
              <a:t>th</a:t>
            </a:r>
            <a:r>
              <a:rPr lang="en-GB" sz="1000" i="1" spc="-10" dirty="0">
                <a:latin typeface="Calibri"/>
                <a:cs typeface="Calibri"/>
              </a:rPr>
              <a:t> Century Literature: Private Peaceful</a:t>
            </a:r>
          </a:p>
        </p:txBody>
      </p:sp>
      <p:pic>
        <p:nvPicPr>
          <p:cNvPr id="91" name="object 9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36563" y="8807730"/>
            <a:ext cx="294344" cy="309074"/>
          </a:xfrm>
          <a:prstGeom prst="rect">
            <a:avLst/>
          </a:prstGeom>
        </p:spPr>
      </p:pic>
      <p:grpSp>
        <p:nvGrpSpPr>
          <p:cNvPr id="97" name="object 97"/>
          <p:cNvGrpSpPr/>
          <p:nvPr/>
        </p:nvGrpSpPr>
        <p:grpSpPr>
          <a:xfrm>
            <a:off x="4161314" y="8807730"/>
            <a:ext cx="173990" cy="311785"/>
            <a:chOff x="2979421" y="8793480"/>
            <a:chExt cx="173990" cy="311785"/>
          </a:xfrm>
        </p:grpSpPr>
        <p:sp>
          <p:nvSpPr>
            <p:cNvPr id="98" name="object 98"/>
            <p:cNvSpPr/>
            <p:nvPr/>
          </p:nvSpPr>
          <p:spPr>
            <a:xfrm>
              <a:off x="3066287" y="879348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979421" y="893144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2467144" y="9672785"/>
            <a:ext cx="68262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Assessment: </a:t>
            </a:r>
            <a:r>
              <a:rPr sz="1000" i="1" dirty="0">
                <a:latin typeface="Calibri"/>
                <a:cs typeface="Calibri"/>
              </a:rPr>
              <a:t>Assessed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for</a:t>
            </a:r>
            <a:r>
              <a:rPr sz="1000" i="1" spc="-10" dirty="0">
                <a:latin typeface="Calibri"/>
                <a:cs typeface="Calibri"/>
              </a:rPr>
              <a:t> Writing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2814801" y="9346267"/>
            <a:ext cx="173990" cy="313690"/>
            <a:chOff x="2167129" y="9339075"/>
            <a:chExt cx="173990" cy="313690"/>
          </a:xfrm>
        </p:grpSpPr>
        <p:sp>
          <p:nvSpPr>
            <p:cNvPr id="106" name="object 106"/>
            <p:cNvSpPr/>
            <p:nvPr/>
          </p:nvSpPr>
          <p:spPr>
            <a:xfrm>
              <a:off x="2253996" y="9425941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167129" y="933907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8" name="object 108"/>
          <p:cNvGrpSpPr/>
          <p:nvPr/>
        </p:nvGrpSpPr>
        <p:grpSpPr>
          <a:xfrm>
            <a:off x="5021469" y="9346267"/>
            <a:ext cx="173990" cy="313690"/>
            <a:chOff x="3220213" y="9331456"/>
            <a:chExt cx="173990" cy="313690"/>
          </a:xfrm>
        </p:grpSpPr>
        <p:sp>
          <p:nvSpPr>
            <p:cNvPr id="109" name="object 109"/>
            <p:cNvSpPr/>
            <p:nvPr/>
          </p:nvSpPr>
          <p:spPr>
            <a:xfrm>
              <a:off x="3307080" y="941832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220213" y="9331456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4700077" y="9659957"/>
            <a:ext cx="68262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Assessment: </a:t>
            </a:r>
            <a:r>
              <a:rPr sz="1000" i="1" dirty="0">
                <a:latin typeface="Calibri"/>
                <a:cs typeface="Calibri"/>
              </a:rPr>
              <a:t>Assessed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for</a:t>
            </a:r>
            <a:r>
              <a:rPr sz="1000" i="1" spc="-10" dirty="0">
                <a:latin typeface="Calibri"/>
                <a:cs typeface="Calibri"/>
              </a:rPr>
              <a:t> Reading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20" name="object 120"/>
          <p:cNvGrpSpPr/>
          <p:nvPr/>
        </p:nvGrpSpPr>
        <p:grpSpPr>
          <a:xfrm>
            <a:off x="7609333" y="9339075"/>
            <a:ext cx="173990" cy="313690"/>
            <a:chOff x="7609333" y="9339075"/>
            <a:chExt cx="173990" cy="313690"/>
          </a:xfrm>
        </p:grpSpPr>
        <p:sp>
          <p:nvSpPr>
            <p:cNvPr id="121" name="object 121"/>
            <p:cNvSpPr/>
            <p:nvPr/>
          </p:nvSpPr>
          <p:spPr>
            <a:xfrm>
              <a:off x="7696199" y="9425941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7609333" y="933907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" name="object 123"/>
          <p:cNvSpPr txBox="1"/>
          <p:nvPr/>
        </p:nvSpPr>
        <p:spPr>
          <a:xfrm>
            <a:off x="7143550" y="9659957"/>
            <a:ext cx="1104265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Final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Exam</a:t>
            </a:r>
            <a:r>
              <a:rPr sz="1000" b="1" spc="-20" dirty="0">
                <a:latin typeface="Calibri"/>
                <a:cs typeface="Calibri"/>
              </a:rPr>
              <a:t>:</a:t>
            </a:r>
            <a:endParaRPr lang="en-GB" sz="1000" b="1" spc="-20" dirty="0">
              <a:latin typeface="Calibri"/>
              <a:cs typeface="Calibri"/>
            </a:endParaRPr>
          </a:p>
          <a:p>
            <a:pPr marL="12065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Assessed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lang="en-GB" sz="1000" i="1" spc="-10" dirty="0">
                <a:latin typeface="Calibri"/>
                <a:cs typeface="Calibri"/>
              </a:rPr>
              <a:t>Writing (Transactional)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26" name="object 1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24438" y="8794034"/>
            <a:ext cx="361187" cy="469379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420360" y="8378838"/>
            <a:ext cx="487679" cy="536447"/>
          </a:xfrm>
          <a:prstGeom prst="rect">
            <a:avLst/>
          </a:prstGeom>
        </p:spPr>
      </p:pic>
      <p:sp>
        <p:nvSpPr>
          <p:cNvPr id="134" name="object 134"/>
          <p:cNvSpPr txBox="1"/>
          <p:nvPr/>
        </p:nvSpPr>
        <p:spPr>
          <a:xfrm>
            <a:off x="4732047" y="5930908"/>
            <a:ext cx="1442743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</a:t>
            </a:r>
            <a:r>
              <a:rPr lang="en-GB" sz="1000" b="1" spc="-10" dirty="0">
                <a:latin typeface="Calibri"/>
                <a:cs typeface="Calibri"/>
              </a:rPr>
              <a:t> and Imaginative Writing</a:t>
            </a:r>
            <a:r>
              <a:rPr sz="1000" b="1" spc="-10" dirty="0">
                <a:latin typeface="Calibri"/>
                <a:cs typeface="Calibri"/>
              </a:rPr>
              <a:t>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Shakespeare</a:t>
            </a:r>
            <a:r>
              <a:rPr lang="en-GB" sz="1000" i="1" spc="-10" dirty="0">
                <a:latin typeface="Calibri"/>
                <a:cs typeface="Calibri"/>
              </a:rPr>
              <a:t> – Romeo and Juliet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35" name="object 135"/>
          <p:cNvGrpSpPr/>
          <p:nvPr/>
        </p:nvGrpSpPr>
        <p:grpSpPr>
          <a:xfrm>
            <a:off x="5428361" y="6614714"/>
            <a:ext cx="173990" cy="311785"/>
            <a:chOff x="3971545" y="6627876"/>
            <a:chExt cx="173990" cy="311785"/>
          </a:xfrm>
        </p:grpSpPr>
        <p:sp>
          <p:nvSpPr>
            <p:cNvPr id="136" name="object 136"/>
            <p:cNvSpPr/>
            <p:nvPr/>
          </p:nvSpPr>
          <p:spPr>
            <a:xfrm>
              <a:off x="4058411" y="662787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971545" y="676584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138"/>
          <p:cNvSpPr txBox="1"/>
          <p:nvPr/>
        </p:nvSpPr>
        <p:spPr>
          <a:xfrm>
            <a:off x="3462024" y="6096057"/>
            <a:ext cx="55880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Language: </a:t>
            </a:r>
            <a:r>
              <a:rPr sz="1000" i="1" spc="-10" dirty="0">
                <a:latin typeface="Calibri"/>
                <a:cs typeface="Calibri"/>
              </a:rPr>
              <a:t>Spoken Language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39" name="object 139"/>
          <p:cNvGrpSpPr/>
          <p:nvPr/>
        </p:nvGrpSpPr>
        <p:grpSpPr>
          <a:xfrm>
            <a:off x="3636706" y="6641257"/>
            <a:ext cx="173990" cy="311785"/>
            <a:chOff x="2892553" y="6624828"/>
            <a:chExt cx="173990" cy="311785"/>
          </a:xfrm>
        </p:grpSpPr>
        <p:sp>
          <p:nvSpPr>
            <p:cNvPr id="140" name="object 140"/>
            <p:cNvSpPr/>
            <p:nvPr/>
          </p:nvSpPr>
          <p:spPr>
            <a:xfrm>
              <a:off x="2979420" y="662482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892553" y="676279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 txBox="1"/>
          <p:nvPr/>
        </p:nvSpPr>
        <p:spPr>
          <a:xfrm>
            <a:off x="2054727" y="5998133"/>
            <a:ext cx="1148044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</a:t>
            </a:r>
            <a:r>
              <a:rPr lang="en-GB" sz="1000" b="1" spc="-10" dirty="0">
                <a:latin typeface="Calibri"/>
                <a:cs typeface="Calibri"/>
              </a:rPr>
              <a:t>, Imaginative and Transactional Writing</a:t>
            </a:r>
            <a:r>
              <a:rPr sz="1000" b="1" spc="-10" dirty="0">
                <a:latin typeface="Calibri"/>
                <a:cs typeface="Calibri"/>
              </a:rPr>
              <a:t>: </a:t>
            </a:r>
            <a:r>
              <a:rPr sz="1000" i="1" spc="-10" dirty="0">
                <a:latin typeface="Calibri"/>
                <a:cs typeface="Calibri"/>
              </a:rPr>
              <a:t>Poetry Anthology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2872778" y="6668724"/>
            <a:ext cx="173990" cy="311785"/>
            <a:chOff x="1947673" y="6605016"/>
            <a:chExt cx="173990" cy="311785"/>
          </a:xfrm>
        </p:grpSpPr>
        <p:sp>
          <p:nvSpPr>
            <p:cNvPr id="144" name="object 144"/>
            <p:cNvSpPr/>
            <p:nvPr/>
          </p:nvSpPr>
          <p:spPr>
            <a:xfrm>
              <a:off x="2034540" y="660501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947673" y="674298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6" name="object 146"/>
          <p:cNvGrpSpPr/>
          <p:nvPr/>
        </p:nvGrpSpPr>
        <p:grpSpPr>
          <a:xfrm>
            <a:off x="1687067" y="5138931"/>
            <a:ext cx="377190" cy="271145"/>
            <a:chOff x="1687067" y="5138931"/>
            <a:chExt cx="377190" cy="271145"/>
          </a:xfrm>
        </p:grpSpPr>
        <p:sp>
          <p:nvSpPr>
            <p:cNvPr id="147" name="object 147"/>
            <p:cNvSpPr/>
            <p:nvPr/>
          </p:nvSpPr>
          <p:spPr>
            <a:xfrm>
              <a:off x="1773933" y="5225792"/>
              <a:ext cx="260985" cy="155575"/>
            </a:xfrm>
            <a:custGeom>
              <a:avLst/>
              <a:gdLst/>
              <a:ahLst/>
              <a:cxnLst/>
              <a:rect l="l" t="t" r="r" b="b"/>
              <a:pathLst>
                <a:path w="260985" h="155575">
                  <a:moveTo>
                    <a:pt x="260591" y="155079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87067" y="5138931"/>
              <a:ext cx="173736" cy="173736"/>
            </a:xfrm>
            <a:prstGeom prst="rect">
              <a:avLst/>
            </a:prstGeom>
          </p:spPr>
        </p:pic>
      </p:grpSp>
      <p:sp>
        <p:nvSpPr>
          <p:cNvPr id="149" name="object 149"/>
          <p:cNvSpPr txBox="1"/>
          <p:nvPr/>
        </p:nvSpPr>
        <p:spPr>
          <a:xfrm>
            <a:off x="1732245" y="5406354"/>
            <a:ext cx="125265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1945" marR="52069" indent="-26543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Exams: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GB" sz="1000" i="1" spc="-10" dirty="0">
                <a:latin typeface="Calibri"/>
                <a:cs typeface="Calibri"/>
              </a:rPr>
              <a:t>Literature: Modern Text</a:t>
            </a:r>
          </a:p>
          <a:p>
            <a:pPr marL="12700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L</a:t>
            </a:r>
            <a:r>
              <a:rPr lang="en-GB" sz="1000" i="1" spc="-10" dirty="0" err="1">
                <a:latin typeface="Calibri"/>
                <a:cs typeface="Calibri"/>
              </a:rPr>
              <a:t>anguage</a:t>
            </a:r>
            <a:r>
              <a:rPr lang="en-GB" sz="1000" i="1" spc="-5" dirty="0">
                <a:latin typeface="Calibri"/>
                <a:cs typeface="Calibri"/>
              </a:rPr>
              <a:t> </a:t>
            </a:r>
            <a:r>
              <a:rPr lang="en-GB" sz="1000" i="1" dirty="0">
                <a:latin typeface="Calibri"/>
                <a:cs typeface="Calibri"/>
              </a:rPr>
              <a:t>Paper </a:t>
            </a:r>
            <a:r>
              <a:rPr lang="en-GB" sz="1000" i="1" spc="-25" dirty="0">
                <a:latin typeface="Calibri"/>
                <a:cs typeface="Calibri"/>
              </a:rPr>
              <a:t>2b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50" name="object 150"/>
          <p:cNvGrpSpPr/>
          <p:nvPr/>
        </p:nvGrpSpPr>
        <p:grpSpPr>
          <a:xfrm>
            <a:off x="6987467" y="7201413"/>
            <a:ext cx="173990" cy="313690"/>
            <a:chOff x="6135623" y="7176520"/>
            <a:chExt cx="173990" cy="313690"/>
          </a:xfrm>
        </p:grpSpPr>
        <p:sp>
          <p:nvSpPr>
            <p:cNvPr id="151" name="object 151"/>
            <p:cNvSpPr/>
            <p:nvPr/>
          </p:nvSpPr>
          <p:spPr>
            <a:xfrm>
              <a:off x="6222491" y="726338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135623" y="7176520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" name="object 153"/>
          <p:cNvSpPr txBox="1"/>
          <p:nvPr/>
        </p:nvSpPr>
        <p:spPr>
          <a:xfrm>
            <a:off x="6476158" y="7523368"/>
            <a:ext cx="1083310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 marR="8445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Exams:</a:t>
            </a:r>
            <a:endParaRPr sz="1000" dirty="0">
              <a:latin typeface="Calibri"/>
              <a:cs typeface="Calibri"/>
            </a:endParaRPr>
          </a:p>
          <a:p>
            <a:pPr marL="12065" marR="5080" indent="635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Assessed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for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lang="en-GB" sz="1000" i="1" dirty="0">
                <a:latin typeface="Calibri"/>
                <a:cs typeface="Calibri"/>
              </a:rPr>
              <a:t>Literature and Non-fiction Writing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54" name="object 154"/>
          <p:cNvGrpSpPr/>
          <p:nvPr/>
        </p:nvGrpSpPr>
        <p:grpSpPr>
          <a:xfrm>
            <a:off x="4488575" y="7194580"/>
            <a:ext cx="173990" cy="313690"/>
            <a:chOff x="3430525" y="7171947"/>
            <a:chExt cx="173990" cy="313690"/>
          </a:xfrm>
        </p:grpSpPr>
        <p:sp>
          <p:nvSpPr>
            <p:cNvPr id="155" name="object 155"/>
            <p:cNvSpPr/>
            <p:nvPr/>
          </p:nvSpPr>
          <p:spPr>
            <a:xfrm>
              <a:off x="3517391" y="7258811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430525" y="717194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7" name="object 157"/>
          <p:cNvSpPr txBox="1"/>
          <p:nvPr/>
        </p:nvSpPr>
        <p:spPr>
          <a:xfrm>
            <a:off x="3931310" y="7514637"/>
            <a:ext cx="128991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 marR="8445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Exams:</a:t>
            </a:r>
            <a:endParaRPr sz="1000" dirty="0">
              <a:latin typeface="Calibri"/>
              <a:cs typeface="Calibri"/>
            </a:endParaRPr>
          </a:p>
          <a:p>
            <a:pPr marL="12065" marR="5080" indent="635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Assessed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for</a:t>
            </a:r>
            <a:r>
              <a:rPr lang="en-GB" sz="1000" i="1" spc="-25" dirty="0">
                <a:latin typeface="Calibri"/>
                <a:cs typeface="Calibri"/>
              </a:rPr>
              <a:t> Literature and Imaginative Writing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384815" y="4446494"/>
            <a:ext cx="637540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</a:t>
            </a:r>
            <a:r>
              <a:rPr lang="en-GB" sz="1000" b="1" spc="-10" dirty="0" err="1">
                <a:latin typeface="Calibri"/>
                <a:cs typeface="Calibri"/>
              </a:rPr>
              <a:t>iterature</a:t>
            </a:r>
            <a:r>
              <a:rPr sz="1000" b="1" spc="-10" dirty="0">
                <a:latin typeface="Calibri"/>
                <a:cs typeface="Calibri"/>
              </a:rPr>
              <a:t>:</a:t>
            </a:r>
            <a:endParaRPr lang="en-GB" sz="1000" b="1" spc="-10" dirty="0">
              <a:latin typeface="Calibri"/>
              <a:cs typeface="Calibri"/>
            </a:endParaRPr>
          </a:p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lang="en-GB" sz="1000" i="1" spc="-10" dirty="0">
                <a:latin typeface="Calibri"/>
                <a:cs typeface="Calibri"/>
              </a:rPr>
              <a:t>Paper 1 Modern Text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972311" y="4892040"/>
            <a:ext cx="409575" cy="252095"/>
            <a:chOff x="972311" y="4892040"/>
            <a:chExt cx="409575" cy="252095"/>
          </a:xfrm>
        </p:grpSpPr>
        <p:sp>
          <p:nvSpPr>
            <p:cNvPr id="160" name="object 160"/>
            <p:cNvSpPr/>
            <p:nvPr/>
          </p:nvSpPr>
          <p:spPr>
            <a:xfrm>
              <a:off x="1001267" y="4920996"/>
              <a:ext cx="293370" cy="135890"/>
            </a:xfrm>
            <a:custGeom>
              <a:avLst/>
              <a:gdLst/>
              <a:ahLst/>
              <a:cxnLst/>
              <a:rect l="l" t="t" r="r" b="b"/>
              <a:pathLst>
                <a:path w="293369" h="135889">
                  <a:moveTo>
                    <a:pt x="0" y="0"/>
                  </a:moveTo>
                  <a:lnTo>
                    <a:pt x="293179" y="135763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07578" y="4969882"/>
              <a:ext cx="173736" cy="173736"/>
            </a:xfrm>
            <a:prstGeom prst="rect">
              <a:avLst/>
            </a:prstGeom>
          </p:spPr>
        </p:pic>
      </p:grpSp>
      <p:sp>
        <p:nvSpPr>
          <p:cNvPr id="162" name="object 162"/>
          <p:cNvSpPr txBox="1"/>
          <p:nvPr/>
        </p:nvSpPr>
        <p:spPr>
          <a:xfrm>
            <a:off x="1212260" y="3855296"/>
            <a:ext cx="751839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</a:t>
            </a:r>
            <a:r>
              <a:rPr lang="en-GB" sz="1000" b="1" spc="-10" dirty="0" err="1">
                <a:latin typeface="Calibri"/>
                <a:cs typeface="Calibri"/>
              </a:rPr>
              <a:t>anguage</a:t>
            </a:r>
            <a:r>
              <a:rPr sz="1000" b="1" spc="-10" dirty="0">
                <a:latin typeface="Calibri"/>
                <a:cs typeface="Calibri"/>
              </a:rPr>
              <a:t>:</a:t>
            </a:r>
            <a:endParaRPr lang="en-GB" sz="1000" b="1" spc="-1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i="1" spc="-10" dirty="0">
                <a:latin typeface="Calibri"/>
                <a:cs typeface="Calibri"/>
              </a:rPr>
              <a:t>Paper 2b - Transactional Writing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163" name="object 163"/>
          <p:cNvGrpSpPr/>
          <p:nvPr/>
        </p:nvGrpSpPr>
        <p:grpSpPr>
          <a:xfrm>
            <a:off x="1578865" y="4530852"/>
            <a:ext cx="173990" cy="311785"/>
            <a:chOff x="1578865" y="4530852"/>
            <a:chExt cx="173990" cy="311785"/>
          </a:xfrm>
        </p:grpSpPr>
        <p:sp>
          <p:nvSpPr>
            <p:cNvPr id="164" name="object 164"/>
            <p:cNvSpPr/>
            <p:nvPr/>
          </p:nvSpPr>
          <p:spPr>
            <a:xfrm>
              <a:off x="1665731" y="453085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578865" y="466881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6" name="object 166"/>
          <p:cNvSpPr txBox="1"/>
          <p:nvPr/>
        </p:nvSpPr>
        <p:spPr>
          <a:xfrm>
            <a:off x="2307654" y="3795787"/>
            <a:ext cx="5835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Literature: </a:t>
            </a:r>
            <a:r>
              <a:rPr lang="en-GB" sz="1000" i="1" dirty="0">
                <a:latin typeface="Calibri"/>
                <a:cs typeface="Calibri"/>
              </a:rPr>
              <a:t>Poetry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67" name="object 167"/>
          <p:cNvGrpSpPr/>
          <p:nvPr/>
        </p:nvGrpSpPr>
        <p:grpSpPr>
          <a:xfrm>
            <a:off x="2505457" y="4471415"/>
            <a:ext cx="173990" cy="311785"/>
            <a:chOff x="2505457" y="4471415"/>
            <a:chExt cx="173990" cy="311785"/>
          </a:xfrm>
        </p:grpSpPr>
        <p:sp>
          <p:nvSpPr>
            <p:cNvPr id="168" name="object 168"/>
            <p:cNvSpPr/>
            <p:nvPr/>
          </p:nvSpPr>
          <p:spPr>
            <a:xfrm>
              <a:off x="2592324" y="447141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2505457" y="460938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/>
          <p:cNvGrpSpPr/>
          <p:nvPr/>
        </p:nvGrpSpPr>
        <p:grpSpPr>
          <a:xfrm>
            <a:off x="3217164" y="4992628"/>
            <a:ext cx="424815" cy="356235"/>
            <a:chOff x="3217164" y="4992628"/>
            <a:chExt cx="424815" cy="356235"/>
          </a:xfrm>
        </p:grpSpPr>
        <p:sp>
          <p:nvSpPr>
            <p:cNvPr id="171" name="object 171"/>
            <p:cNvSpPr/>
            <p:nvPr/>
          </p:nvSpPr>
          <p:spPr>
            <a:xfrm>
              <a:off x="3304025" y="5079495"/>
              <a:ext cx="308610" cy="240665"/>
            </a:xfrm>
            <a:custGeom>
              <a:avLst/>
              <a:gdLst/>
              <a:ahLst/>
              <a:cxnLst/>
              <a:rect l="l" t="t" r="r" b="b"/>
              <a:pathLst>
                <a:path w="308610" h="240664">
                  <a:moveTo>
                    <a:pt x="308495" y="240347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17164" y="4992628"/>
              <a:ext cx="173736" cy="173736"/>
            </a:xfrm>
            <a:prstGeom prst="rect">
              <a:avLst/>
            </a:prstGeom>
          </p:spPr>
        </p:pic>
      </p:grpSp>
      <p:sp>
        <p:nvSpPr>
          <p:cNvPr id="173" name="object 173"/>
          <p:cNvSpPr txBox="1"/>
          <p:nvPr/>
        </p:nvSpPr>
        <p:spPr>
          <a:xfrm>
            <a:off x="3136423" y="5345123"/>
            <a:ext cx="1017584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9560" marR="17780" indent="-26543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Exams: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L</a:t>
            </a:r>
            <a:r>
              <a:rPr lang="en-GB" sz="1000" i="1" spc="-10" dirty="0" err="1">
                <a:latin typeface="Calibri"/>
                <a:cs typeface="Calibri"/>
              </a:rPr>
              <a:t>anguage</a:t>
            </a:r>
            <a:r>
              <a:rPr lang="en-GB" sz="1000" i="1" spc="-10" dirty="0">
                <a:latin typeface="Calibri"/>
                <a:cs typeface="Calibri"/>
              </a:rPr>
              <a:t> Paper 1</a:t>
            </a:r>
          </a:p>
        </p:txBody>
      </p:sp>
      <p:sp>
        <p:nvSpPr>
          <p:cNvPr id="174" name="object 174"/>
          <p:cNvSpPr txBox="1"/>
          <p:nvPr/>
        </p:nvSpPr>
        <p:spPr>
          <a:xfrm>
            <a:off x="3251896" y="3847723"/>
            <a:ext cx="558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Language:</a:t>
            </a:r>
            <a:endParaRPr sz="10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Paper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1</a:t>
            </a:r>
            <a:r>
              <a:rPr lang="en-GB" sz="1000" i="1" spc="-50" dirty="0">
                <a:latin typeface="Calibri"/>
                <a:cs typeface="Calibri"/>
              </a:rPr>
              <a:t>b – Imaginative Writing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75" name="object 175"/>
          <p:cNvGrpSpPr/>
          <p:nvPr/>
        </p:nvGrpSpPr>
        <p:grpSpPr>
          <a:xfrm>
            <a:off x="3465577" y="4471415"/>
            <a:ext cx="173990" cy="311785"/>
            <a:chOff x="3465577" y="4471415"/>
            <a:chExt cx="173990" cy="311785"/>
          </a:xfrm>
        </p:grpSpPr>
        <p:sp>
          <p:nvSpPr>
            <p:cNvPr id="176" name="object 176"/>
            <p:cNvSpPr/>
            <p:nvPr/>
          </p:nvSpPr>
          <p:spPr>
            <a:xfrm>
              <a:off x="3552443" y="447141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465577" y="460938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8" name="object 178"/>
          <p:cNvSpPr txBox="1"/>
          <p:nvPr/>
        </p:nvSpPr>
        <p:spPr>
          <a:xfrm>
            <a:off x="4154007" y="3855296"/>
            <a:ext cx="58356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 err="1">
                <a:latin typeface="Calibri"/>
                <a:cs typeface="Calibri"/>
              </a:rPr>
              <a:t>Language:</a:t>
            </a:r>
            <a:r>
              <a:rPr lang="en-GB" sz="1000" i="1" spc="-10" dirty="0" err="1">
                <a:latin typeface="Calibri"/>
                <a:cs typeface="Calibri"/>
              </a:rPr>
              <a:t>Paper</a:t>
            </a:r>
            <a:r>
              <a:rPr lang="en-GB" sz="1000" i="1" spc="-10" dirty="0">
                <a:latin typeface="Calibri"/>
                <a:cs typeface="Calibri"/>
              </a:rPr>
              <a:t> 1a Reading section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79" name="object 179"/>
          <p:cNvGrpSpPr/>
          <p:nvPr/>
        </p:nvGrpSpPr>
        <p:grpSpPr>
          <a:xfrm>
            <a:off x="4370833" y="4471415"/>
            <a:ext cx="173990" cy="311785"/>
            <a:chOff x="4370833" y="4471415"/>
            <a:chExt cx="173990" cy="311785"/>
          </a:xfrm>
        </p:grpSpPr>
        <p:sp>
          <p:nvSpPr>
            <p:cNvPr id="180" name="object 180"/>
            <p:cNvSpPr/>
            <p:nvPr/>
          </p:nvSpPr>
          <p:spPr>
            <a:xfrm>
              <a:off x="4457699" y="447141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370833" y="460938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2" name="object 182"/>
          <p:cNvGrpSpPr/>
          <p:nvPr/>
        </p:nvGrpSpPr>
        <p:grpSpPr>
          <a:xfrm>
            <a:off x="5323333" y="4974339"/>
            <a:ext cx="173990" cy="313690"/>
            <a:chOff x="5323333" y="4974339"/>
            <a:chExt cx="173990" cy="313690"/>
          </a:xfrm>
        </p:grpSpPr>
        <p:sp>
          <p:nvSpPr>
            <p:cNvPr id="183" name="object 183"/>
            <p:cNvSpPr/>
            <p:nvPr/>
          </p:nvSpPr>
          <p:spPr>
            <a:xfrm>
              <a:off x="5410199" y="5061205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323333" y="497433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5" name="object 185"/>
          <p:cNvSpPr txBox="1"/>
          <p:nvPr/>
        </p:nvSpPr>
        <p:spPr>
          <a:xfrm>
            <a:off x="4937127" y="5293993"/>
            <a:ext cx="95123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9560" marR="18415" indent="-26543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Exams: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Language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Paper </a:t>
            </a:r>
            <a:r>
              <a:rPr sz="1000" i="1" spc="-50" dirty="0">
                <a:latin typeface="Calibri"/>
                <a:cs typeface="Calibri"/>
              </a:rPr>
              <a:t>1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86" name="object 186"/>
          <p:cNvGrpSpPr/>
          <p:nvPr/>
        </p:nvGrpSpPr>
        <p:grpSpPr>
          <a:xfrm>
            <a:off x="6818377" y="4998725"/>
            <a:ext cx="173990" cy="313690"/>
            <a:chOff x="6818377" y="4998725"/>
            <a:chExt cx="173990" cy="313690"/>
          </a:xfrm>
        </p:grpSpPr>
        <p:sp>
          <p:nvSpPr>
            <p:cNvPr id="187" name="object 187"/>
            <p:cNvSpPr/>
            <p:nvPr/>
          </p:nvSpPr>
          <p:spPr>
            <a:xfrm>
              <a:off x="6905244" y="5085589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6818377" y="499872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9" name="object 189"/>
          <p:cNvSpPr txBox="1"/>
          <p:nvPr/>
        </p:nvSpPr>
        <p:spPr>
          <a:xfrm>
            <a:off x="6431023" y="5319350"/>
            <a:ext cx="95123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9560" marR="18415" indent="-26543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Exams: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L</a:t>
            </a:r>
            <a:r>
              <a:rPr lang="en-GB" sz="1000" i="1" spc="-10" dirty="0" err="1">
                <a:latin typeface="Calibri"/>
                <a:cs typeface="Calibri"/>
              </a:rPr>
              <a:t>iterature</a:t>
            </a:r>
            <a:r>
              <a:rPr lang="en-GB" sz="1000" i="1" spc="-10" dirty="0">
                <a:latin typeface="Calibri"/>
                <a:cs typeface="Calibri"/>
              </a:rPr>
              <a:t> Paper 1 - Shakespeare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95" name="object 195"/>
          <p:cNvGrpSpPr/>
          <p:nvPr/>
        </p:nvGrpSpPr>
        <p:grpSpPr>
          <a:xfrm>
            <a:off x="8551162" y="4477517"/>
            <a:ext cx="298450" cy="358775"/>
            <a:chOff x="8551162" y="4477517"/>
            <a:chExt cx="298450" cy="358775"/>
          </a:xfrm>
        </p:grpSpPr>
        <p:sp>
          <p:nvSpPr>
            <p:cNvPr id="196" name="object 196"/>
            <p:cNvSpPr/>
            <p:nvPr/>
          </p:nvSpPr>
          <p:spPr>
            <a:xfrm>
              <a:off x="8638029" y="4564376"/>
              <a:ext cx="182245" cy="243204"/>
            </a:xfrm>
            <a:custGeom>
              <a:avLst/>
              <a:gdLst/>
              <a:ahLst/>
              <a:cxnLst/>
              <a:rect l="l" t="t" r="r" b="b"/>
              <a:pathLst>
                <a:path w="182245" h="243204">
                  <a:moveTo>
                    <a:pt x="182003" y="242811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" name="object 19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51162" y="4477517"/>
              <a:ext cx="173735" cy="173736"/>
            </a:xfrm>
            <a:prstGeom prst="rect">
              <a:avLst/>
            </a:prstGeom>
          </p:spPr>
        </p:pic>
      </p:grpSp>
      <p:sp>
        <p:nvSpPr>
          <p:cNvPr id="198" name="object 198"/>
          <p:cNvSpPr txBox="1"/>
          <p:nvPr/>
        </p:nvSpPr>
        <p:spPr>
          <a:xfrm>
            <a:off x="8458200" y="4822340"/>
            <a:ext cx="1019623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Exams:</a:t>
            </a:r>
            <a:endParaRPr sz="10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Mock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Exam</a:t>
            </a:r>
            <a:r>
              <a:rPr lang="en-GB" sz="1000" i="1" spc="-20" dirty="0">
                <a:latin typeface="Calibri"/>
                <a:cs typeface="Calibri"/>
              </a:rPr>
              <a:t> _ Literature Paper 1b – Modern Text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04" name="object 204"/>
          <p:cNvGrpSpPr/>
          <p:nvPr/>
        </p:nvGrpSpPr>
        <p:grpSpPr>
          <a:xfrm>
            <a:off x="5656685" y="4398133"/>
            <a:ext cx="173990" cy="311785"/>
            <a:chOff x="6274308" y="4443984"/>
            <a:chExt cx="173990" cy="311785"/>
          </a:xfrm>
        </p:grpSpPr>
        <p:sp>
          <p:nvSpPr>
            <p:cNvPr id="205" name="object 205"/>
            <p:cNvSpPr/>
            <p:nvPr/>
          </p:nvSpPr>
          <p:spPr>
            <a:xfrm>
              <a:off x="6361176" y="444398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6274308" y="458194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7" name="object 207"/>
          <p:cNvSpPr txBox="1"/>
          <p:nvPr/>
        </p:nvSpPr>
        <p:spPr>
          <a:xfrm>
            <a:off x="5616488" y="3789349"/>
            <a:ext cx="6775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Literature: </a:t>
            </a:r>
            <a:r>
              <a:rPr sz="1000" i="1" dirty="0">
                <a:latin typeface="Calibri"/>
                <a:cs typeface="Calibri"/>
              </a:rPr>
              <a:t>Paper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1</a:t>
            </a:r>
            <a:r>
              <a:rPr sz="1000" i="1" spc="-10" dirty="0">
                <a:latin typeface="Calibri"/>
                <a:cs typeface="Calibri"/>
              </a:rPr>
              <a:t> Shakespeare Macbeth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08" name="object 208"/>
          <p:cNvGrpSpPr/>
          <p:nvPr/>
        </p:nvGrpSpPr>
        <p:grpSpPr>
          <a:xfrm>
            <a:off x="7684007" y="4376928"/>
            <a:ext cx="313055" cy="317500"/>
            <a:chOff x="7684007" y="4376928"/>
            <a:chExt cx="313055" cy="317500"/>
          </a:xfrm>
        </p:grpSpPr>
        <p:sp>
          <p:nvSpPr>
            <p:cNvPr id="209" name="object 209"/>
            <p:cNvSpPr/>
            <p:nvPr/>
          </p:nvSpPr>
          <p:spPr>
            <a:xfrm>
              <a:off x="7712963" y="4405884"/>
              <a:ext cx="197485" cy="201930"/>
            </a:xfrm>
            <a:custGeom>
              <a:avLst/>
              <a:gdLst/>
              <a:ahLst/>
              <a:cxnLst/>
              <a:rect l="l" t="t" r="r" b="b"/>
              <a:pathLst>
                <a:path w="197484" h="201929">
                  <a:moveTo>
                    <a:pt x="0" y="0"/>
                  </a:moveTo>
                  <a:lnTo>
                    <a:pt x="197065" y="201549"/>
                  </a:lnTo>
                </a:path>
              </a:pathLst>
            </a:custGeom>
            <a:ln w="57911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0" name="object 21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823160" y="4520555"/>
              <a:ext cx="173735" cy="173736"/>
            </a:xfrm>
            <a:prstGeom prst="rect">
              <a:avLst/>
            </a:prstGeom>
          </p:spPr>
        </p:pic>
      </p:grpSp>
      <p:sp>
        <p:nvSpPr>
          <p:cNvPr id="211" name="object 211"/>
          <p:cNvSpPr txBox="1"/>
          <p:nvPr/>
        </p:nvSpPr>
        <p:spPr>
          <a:xfrm>
            <a:off x="8701506" y="1931947"/>
            <a:ext cx="583565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Literature: </a:t>
            </a:r>
            <a:r>
              <a:rPr lang="en-GB" sz="1000" i="1" spc="-10" dirty="0">
                <a:latin typeface="Calibri"/>
                <a:cs typeface="Calibri"/>
              </a:rPr>
              <a:t>Paper 2a - 19</a:t>
            </a:r>
            <a:r>
              <a:rPr lang="en-GB" sz="1000" i="1" spc="-10" baseline="30000" dirty="0">
                <a:latin typeface="Calibri"/>
                <a:cs typeface="Calibri"/>
              </a:rPr>
              <a:t>th</a:t>
            </a:r>
            <a:r>
              <a:rPr lang="en-GB" sz="1000" i="1" spc="-10" dirty="0">
                <a:latin typeface="Calibri"/>
                <a:cs typeface="Calibri"/>
              </a:rPr>
              <a:t> Century Text</a:t>
            </a:r>
            <a:endParaRPr sz="1000" i="1" dirty="0">
              <a:latin typeface="Calibri"/>
              <a:cs typeface="Calibri"/>
            </a:endParaRPr>
          </a:p>
        </p:txBody>
      </p:sp>
      <p:grpSp>
        <p:nvGrpSpPr>
          <p:cNvPr id="212" name="object 212"/>
          <p:cNvGrpSpPr/>
          <p:nvPr/>
        </p:nvGrpSpPr>
        <p:grpSpPr>
          <a:xfrm>
            <a:off x="8471914" y="2837688"/>
            <a:ext cx="377825" cy="199390"/>
            <a:chOff x="8471914" y="2837688"/>
            <a:chExt cx="377825" cy="199390"/>
          </a:xfrm>
        </p:grpSpPr>
        <p:sp>
          <p:nvSpPr>
            <p:cNvPr id="213" name="object 213"/>
            <p:cNvSpPr/>
            <p:nvPr/>
          </p:nvSpPr>
          <p:spPr>
            <a:xfrm>
              <a:off x="8558783" y="2866644"/>
              <a:ext cx="261620" cy="83820"/>
            </a:xfrm>
            <a:custGeom>
              <a:avLst/>
              <a:gdLst/>
              <a:ahLst/>
              <a:cxnLst/>
              <a:rect l="l" t="t" r="r" b="b"/>
              <a:pathLst>
                <a:path w="261620" h="83819">
                  <a:moveTo>
                    <a:pt x="261378" y="0"/>
                  </a:moveTo>
                  <a:lnTo>
                    <a:pt x="0" y="83515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4" name="object 21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71914" y="2863292"/>
              <a:ext cx="173735" cy="173736"/>
            </a:xfrm>
            <a:prstGeom prst="rect">
              <a:avLst/>
            </a:prstGeom>
          </p:spPr>
        </p:pic>
      </p:grpSp>
      <p:grpSp>
        <p:nvGrpSpPr>
          <p:cNvPr id="220" name="object 220"/>
          <p:cNvGrpSpPr/>
          <p:nvPr/>
        </p:nvGrpSpPr>
        <p:grpSpPr>
          <a:xfrm>
            <a:off x="7595616" y="2281427"/>
            <a:ext cx="173990" cy="311785"/>
            <a:chOff x="7595616" y="2281427"/>
            <a:chExt cx="173990" cy="311785"/>
          </a:xfrm>
        </p:grpSpPr>
        <p:sp>
          <p:nvSpPr>
            <p:cNvPr id="221" name="object 221"/>
            <p:cNvSpPr/>
            <p:nvPr/>
          </p:nvSpPr>
          <p:spPr>
            <a:xfrm>
              <a:off x="7682483" y="228142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7595616" y="241939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3" name="object 223"/>
          <p:cNvSpPr txBox="1"/>
          <p:nvPr/>
        </p:nvSpPr>
        <p:spPr>
          <a:xfrm>
            <a:off x="5973920" y="784799"/>
            <a:ext cx="308038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Key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Stages</a:t>
            </a:r>
            <a:r>
              <a:rPr sz="32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32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7284218" y="1551312"/>
            <a:ext cx="822927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42570" algn="ctr">
              <a:lnSpc>
                <a:spcPct val="100000"/>
              </a:lnSpc>
              <a:spcBef>
                <a:spcPts val="2535"/>
              </a:spcBef>
            </a:pPr>
            <a:r>
              <a:rPr sz="1000" i="1" dirty="0">
                <a:latin typeface="Calibri"/>
                <a:cs typeface="Calibri"/>
              </a:rPr>
              <a:t> </a:t>
            </a:r>
            <a:r>
              <a:rPr lang="en-GB" sz="1000" b="1" spc="-10" dirty="0">
                <a:latin typeface="Calibri"/>
                <a:cs typeface="Calibri"/>
              </a:rPr>
              <a:t>Literature:</a:t>
            </a:r>
            <a:endParaRPr lang="en-GB" sz="1000" dirty="0">
              <a:latin typeface="Calibri"/>
              <a:cs typeface="Calibri"/>
            </a:endParaRPr>
          </a:p>
          <a:p>
            <a:pPr marR="240665" algn="ctr">
              <a:lnSpc>
                <a:spcPct val="100000"/>
              </a:lnSpc>
            </a:pPr>
            <a:r>
              <a:rPr lang="en-GB" sz="1000" i="1" spc="-10" dirty="0">
                <a:latin typeface="Calibri"/>
                <a:cs typeface="Calibri"/>
              </a:rPr>
              <a:t>Paper 2c</a:t>
            </a:r>
            <a:endParaRPr lang="en-GB" sz="1000" dirty="0">
              <a:latin typeface="Calibri"/>
              <a:cs typeface="Calibri"/>
            </a:endParaRPr>
          </a:p>
          <a:p>
            <a:pPr marL="17145" marR="5080" indent="-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Unseen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Poetry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25" name="object 225"/>
          <p:cNvGrpSpPr/>
          <p:nvPr/>
        </p:nvGrpSpPr>
        <p:grpSpPr>
          <a:xfrm>
            <a:off x="6900402" y="2248317"/>
            <a:ext cx="173990" cy="311785"/>
            <a:chOff x="6429757" y="2270760"/>
            <a:chExt cx="173990" cy="311785"/>
          </a:xfrm>
        </p:grpSpPr>
        <p:sp>
          <p:nvSpPr>
            <p:cNvPr id="226" name="object 226"/>
            <p:cNvSpPr/>
            <p:nvPr/>
          </p:nvSpPr>
          <p:spPr>
            <a:xfrm>
              <a:off x="6516623" y="227076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429757" y="240872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8" name="object 228"/>
          <p:cNvSpPr txBox="1"/>
          <p:nvPr/>
        </p:nvSpPr>
        <p:spPr>
          <a:xfrm>
            <a:off x="6792744" y="3177143"/>
            <a:ext cx="94299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" marR="5080" indent="-38100" algn="just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Exams: </a:t>
            </a:r>
            <a:r>
              <a:rPr sz="1000" i="1" dirty="0">
                <a:latin typeface="Calibri"/>
                <a:cs typeface="Calibri"/>
              </a:rPr>
              <a:t>Mock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Exam</a:t>
            </a:r>
            <a:r>
              <a:rPr lang="en-GB" sz="1000" i="1" spc="-20" dirty="0">
                <a:latin typeface="Calibri"/>
                <a:cs typeface="Calibri"/>
              </a:rPr>
              <a:t>: Literature Paper 2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29" name="object 229"/>
          <p:cNvGrpSpPr/>
          <p:nvPr/>
        </p:nvGrpSpPr>
        <p:grpSpPr>
          <a:xfrm>
            <a:off x="7218290" y="2859327"/>
            <a:ext cx="173990" cy="313690"/>
            <a:chOff x="6272784" y="2830072"/>
            <a:chExt cx="173990" cy="313690"/>
          </a:xfrm>
        </p:grpSpPr>
        <p:sp>
          <p:nvSpPr>
            <p:cNvPr id="230" name="object 230"/>
            <p:cNvSpPr/>
            <p:nvPr/>
          </p:nvSpPr>
          <p:spPr>
            <a:xfrm>
              <a:off x="6359652" y="2916937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4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6272784" y="283007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2" name="object 232"/>
          <p:cNvSpPr txBox="1"/>
          <p:nvPr/>
        </p:nvSpPr>
        <p:spPr>
          <a:xfrm>
            <a:off x="4283788" y="1796684"/>
            <a:ext cx="58356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Literature: </a:t>
            </a:r>
            <a:r>
              <a:rPr sz="1000" i="1" spc="-10" dirty="0">
                <a:latin typeface="Calibri"/>
                <a:cs typeface="Calibri"/>
              </a:rPr>
              <a:t>Macbeth Revision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33" name="object 233"/>
          <p:cNvGrpSpPr/>
          <p:nvPr/>
        </p:nvGrpSpPr>
        <p:grpSpPr>
          <a:xfrm>
            <a:off x="4480561" y="2299716"/>
            <a:ext cx="173990" cy="311785"/>
            <a:chOff x="4480561" y="2299716"/>
            <a:chExt cx="173990" cy="311785"/>
          </a:xfrm>
        </p:grpSpPr>
        <p:sp>
          <p:nvSpPr>
            <p:cNvPr id="234" name="object 234"/>
            <p:cNvSpPr/>
            <p:nvPr/>
          </p:nvSpPr>
          <p:spPr>
            <a:xfrm>
              <a:off x="4567428" y="229971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4480561" y="243768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6" name="object 236"/>
          <p:cNvSpPr txBox="1"/>
          <p:nvPr/>
        </p:nvSpPr>
        <p:spPr>
          <a:xfrm>
            <a:off x="3252547" y="1954156"/>
            <a:ext cx="5588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Language:</a:t>
            </a:r>
            <a:endParaRPr sz="10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Paper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2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37" name="object 237"/>
          <p:cNvGrpSpPr/>
          <p:nvPr/>
        </p:nvGrpSpPr>
        <p:grpSpPr>
          <a:xfrm>
            <a:off x="3444241" y="2298192"/>
            <a:ext cx="173990" cy="311785"/>
            <a:chOff x="3444241" y="2298192"/>
            <a:chExt cx="173990" cy="311785"/>
          </a:xfrm>
        </p:grpSpPr>
        <p:sp>
          <p:nvSpPr>
            <p:cNvPr id="238" name="object 238"/>
            <p:cNvSpPr/>
            <p:nvPr/>
          </p:nvSpPr>
          <p:spPr>
            <a:xfrm>
              <a:off x="3531108" y="229819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3444241" y="243615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0" name="object 240"/>
          <p:cNvSpPr txBox="1"/>
          <p:nvPr/>
        </p:nvSpPr>
        <p:spPr>
          <a:xfrm>
            <a:off x="1971997" y="1949926"/>
            <a:ext cx="95376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Literature: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en-GB" sz="1000" i="1" dirty="0">
                <a:latin typeface="Calibri"/>
                <a:cs typeface="Calibri"/>
              </a:rPr>
              <a:t>Paper 1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41" name="object 241"/>
          <p:cNvGrpSpPr/>
          <p:nvPr/>
        </p:nvGrpSpPr>
        <p:grpSpPr>
          <a:xfrm>
            <a:off x="2360677" y="2287523"/>
            <a:ext cx="173990" cy="311785"/>
            <a:chOff x="2360677" y="2287523"/>
            <a:chExt cx="173990" cy="311785"/>
          </a:xfrm>
        </p:grpSpPr>
        <p:sp>
          <p:nvSpPr>
            <p:cNvPr id="242" name="object 242"/>
            <p:cNvSpPr/>
            <p:nvPr/>
          </p:nvSpPr>
          <p:spPr>
            <a:xfrm>
              <a:off x="2447543" y="228752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360677" y="242548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object 244"/>
          <p:cNvSpPr txBox="1"/>
          <p:nvPr/>
        </p:nvSpPr>
        <p:spPr>
          <a:xfrm>
            <a:off x="4937127" y="3172575"/>
            <a:ext cx="174768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6555" marR="368300" indent="7620" algn="l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>
                <a:latin typeface="Calibri"/>
                <a:cs typeface="Calibri"/>
              </a:rPr>
              <a:t>Assessments </a:t>
            </a:r>
            <a:r>
              <a:rPr lang="en-GB" sz="1000" b="1" dirty="0">
                <a:latin typeface="Calibri"/>
                <a:cs typeface="Calibri"/>
              </a:rPr>
              <a:t>and</a:t>
            </a:r>
            <a:r>
              <a:rPr lang="en-GB" sz="1000" b="1" spc="-15" dirty="0">
                <a:latin typeface="Calibri"/>
                <a:cs typeface="Calibri"/>
              </a:rPr>
              <a:t> </a:t>
            </a:r>
            <a:r>
              <a:rPr lang="en-GB" sz="1000" b="1" spc="-10" dirty="0">
                <a:latin typeface="Calibri"/>
                <a:cs typeface="Calibri"/>
              </a:rPr>
              <a:t>Exams: </a:t>
            </a:r>
            <a:r>
              <a:rPr lang="en-GB" sz="1000" i="1" spc="-10" dirty="0">
                <a:latin typeface="Calibri"/>
                <a:cs typeface="Calibri"/>
              </a:rPr>
              <a:t>Mock Exam Language Paper 1</a:t>
            </a:r>
            <a:endParaRPr lang="en-GB" sz="1000" dirty="0">
              <a:latin typeface="Calibri"/>
              <a:cs typeface="Calibri"/>
            </a:endParaRPr>
          </a:p>
        </p:txBody>
      </p:sp>
      <p:grpSp>
        <p:nvGrpSpPr>
          <p:cNvPr id="245" name="object 245"/>
          <p:cNvGrpSpPr/>
          <p:nvPr/>
        </p:nvGrpSpPr>
        <p:grpSpPr>
          <a:xfrm>
            <a:off x="5646797" y="2827363"/>
            <a:ext cx="173990" cy="313690"/>
            <a:chOff x="5032247" y="2820929"/>
            <a:chExt cx="173990" cy="313690"/>
          </a:xfrm>
        </p:grpSpPr>
        <p:sp>
          <p:nvSpPr>
            <p:cNvPr id="246" name="object 246"/>
            <p:cNvSpPr/>
            <p:nvPr/>
          </p:nvSpPr>
          <p:spPr>
            <a:xfrm>
              <a:off x="5119115" y="2907793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4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032247" y="282092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8" name="object 248"/>
          <p:cNvSpPr txBox="1"/>
          <p:nvPr/>
        </p:nvSpPr>
        <p:spPr>
          <a:xfrm>
            <a:off x="2808457" y="3178147"/>
            <a:ext cx="98171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14668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Exams: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L</a:t>
            </a:r>
            <a:r>
              <a:rPr lang="en-GB" sz="1000" i="1" spc="-10" dirty="0" err="1">
                <a:latin typeface="Calibri"/>
                <a:cs typeface="Calibri"/>
              </a:rPr>
              <a:t>anguage</a:t>
            </a:r>
            <a:r>
              <a:rPr sz="1000" i="1" spc="-10" dirty="0">
                <a:latin typeface="Calibri"/>
                <a:cs typeface="Calibri"/>
              </a:rPr>
              <a:t>,</a:t>
            </a:r>
            <a:endParaRPr lang="en-GB" sz="1000" i="1" spc="-1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spc="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Paper </a:t>
            </a:r>
            <a:r>
              <a:rPr lang="en-GB" sz="1000" i="1" spc="-50" dirty="0">
                <a:latin typeface="Calibri"/>
                <a:cs typeface="Calibri"/>
              </a:rPr>
              <a:t>2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49" name="object 249"/>
          <p:cNvGrpSpPr/>
          <p:nvPr/>
        </p:nvGrpSpPr>
        <p:grpSpPr>
          <a:xfrm>
            <a:off x="3179132" y="2840330"/>
            <a:ext cx="173990" cy="313690"/>
            <a:chOff x="3755137" y="2830072"/>
            <a:chExt cx="173990" cy="313690"/>
          </a:xfrm>
        </p:grpSpPr>
        <p:sp>
          <p:nvSpPr>
            <p:cNvPr id="250" name="object 250"/>
            <p:cNvSpPr/>
            <p:nvPr/>
          </p:nvSpPr>
          <p:spPr>
            <a:xfrm>
              <a:off x="3842004" y="2916937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4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3755137" y="283007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6" name="object 256"/>
          <p:cNvSpPr txBox="1"/>
          <p:nvPr/>
        </p:nvSpPr>
        <p:spPr>
          <a:xfrm>
            <a:off x="1064607" y="1789952"/>
            <a:ext cx="75184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Language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Literature: </a:t>
            </a:r>
            <a:r>
              <a:rPr sz="1000" i="1" spc="-10" dirty="0">
                <a:latin typeface="Calibri"/>
                <a:cs typeface="Calibri"/>
              </a:rPr>
              <a:t>Revision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57" name="object 257"/>
          <p:cNvGrpSpPr/>
          <p:nvPr/>
        </p:nvGrpSpPr>
        <p:grpSpPr>
          <a:xfrm>
            <a:off x="1345693" y="2292095"/>
            <a:ext cx="173990" cy="311785"/>
            <a:chOff x="1345693" y="2292095"/>
            <a:chExt cx="173990" cy="311785"/>
          </a:xfrm>
        </p:grpSpPr>
        <p:sp>
          <p:nvSpPr>
            <p:cNvPr id="258" name="object 258"/>
            <p:cNvSpPr/>
            <p:nvPr/>
          </p:nvSpPr>
          <p:spPr>
            <a:xfrm>
              <a:off x="1432559" y="229209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345693" y="243006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0" name="object 260"/>
          <p:cNvSpPr txBox="1"/>
          <p:nvPr/>
        </p:nvSpPr>
        <p:spPr>
          <a:xfrm>
            <a:off x="840807" y="3171101"/>
            <a:ext cx="69786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" marR="5080" indent="-38100" algn="just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Assessments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Exams: </a:t>
            </a:r>
            <a:r>
              <a:rPr sz="1000" i="1" dirty="0">
                <a:latin typeface="Calibri"/>
                <a:cs typeface="Calibri"/>
              </a:rPr>
              <a:t>Final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Exam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61" name="object 261"/>
          <p:cNvGrpSpPr/>
          <p:nvPr/>
        </p:nvGrpSpPr>
        <p:grpSpPr>
          <a:xfrm>
            <a:off x="1103377" y="2823975"/>
            <a:ext cx="173990" cy="313690"/>
            <a:chOff x="1103377" y="2823975"/>
            <a:chExt cx="173990" cy="313690"/>
          </a:xfrm>
        </p:grpSpPr>
        <p:sp>
          <p:nvSpPr>
            <p:cNvPr id="262" name="object 262"/>
            <p:cNvSpPr/>
            <p:nvPr/>
          </p:nvSpPr>
          <p:spPr>
            <a:xfrm>
              <a:off x="1190243" y="2910841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4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103377" y="282397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89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4" name="object 26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105399" y="6400179"/>
            <a:ext cx="320039" cy="318515"/>
          </a:xfrm>
          <a:prstGeom prst="rect">
            <a:avLst/>
          </a:prstGeom>
        </p:spPr>
      </p:pic>
      <p:pic>
        <p:nvPicPr>
          <p:cNvPr id="265" name="object 26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068478" y="6207358"/>
            <a:ext cx="359663" cy="307847"/>
          </a:xfrm>
          <a:prstGeom prst="rect">
            <a:avLst/>
          </a:prstGeom>
        </p:spPr>
      </p:pic>
      <p:pic>
        <p:nvPicPr>
          <p:cNvPr id="266" name="object 26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34370" y="6361282"/>
            <a:ext cx="359663" cy="359651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491728" y="6749795"/>
            <a:ext cx="359663" cy="359663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795016" y="4236719"/>
            <a:ext cx="275844" cy="275844"/>
          </a:xfrm>
          <a:prstGeom prst="rect">
            <a:avLst/>
          </a:prstGeom>
        </p:spPr>
      </p:pic>
      <p:grpSp>
        <p:nvGrpSpPr>
          <p:cNvPr id="278" name="object 278"/>
          <p:cNvGrpSpPr/>
          <p:nvPr/>
        </p:nvGrpSpPr>
        <p:grpSpPr>
          <a:xfrm>
            <a:off x="6348009" y="2713502"/>
            <a:ext cx="2829146" cy="1746523"/>
            <a:chOff x="6340828" y="2736509"/>
            <a:chExt cx="2829146" cy="1746523"/>
          </a:xfrm>
        </p:grpSpPr>
        <p:pic>
          <p:nvPicPr>
            <p:cNvPr id="279" name="object 27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0828" y="4123369"/>
              <a:ext cx="359651" cy="359663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94130" y="2736509"/>
              <a:ext cx="275844" cy="275844"/>
            </a:xfrm>
            <a:prstGeom prst="rect">
              <a:avLst/>
            </a:prstGeom>
          </p:spPr>
        </p:pic>
      </p:grpSp>
      <p:pic>
        <p:nvPicPr>
          <p:cNvPr id="281" name="object 28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929127" y="2118359"/>
            <a:ext cx="275844" cy="275844"/>
          </a:xfrm>
          <a:prstGeom prst="rect">
            <a:avLst/>
          </a:prstGeom>
        </p:spPr>
      </p:pic>
      <p:pic>
        <p:nvPicPr>
          <p:cNvPr id="282" name="object 28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61559" y="1991868"/>
            <a:ext cx="359663" cy="361187"/>
          </a:xfrm>
          <a:prstGeom prst="rect">
            <a:avLst/>
          </a:prstGeom>
        </p:spPr>
      </p:pic>
      <p:pic>
        <p:nvPicPr>
          <p:cNvPr id="283" name="object 28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30907" y="4232147"/>
            <a:ext cx="320039" cy="320039"/>
          </a:xfrm>
          <a:prstGeom prst="rect">
            <a:avLst/>
          </a:prstGeom>
        </p:spPr>
      </p:pic>
      <p:pic>
        <p:nvPicPr>
          <p:cNvPr id="284" name="object 28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6229" y="2002098"/>
            <a:ext cx="318515" cy="320039"/>
          </a:xfrm>
          <a:prstGeom prst="rect">
            <a:avLst/>
          </a:prstGeom>
        </p:spPr>
      </p:pic>
      <p:pic>
        <p:nvPicPr>
          <p:cNvPr id="286" name="object 28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758184" y="4210811"/>
            <a:ext cx="359663" cy="307847"/>
          </a:xfrm>
          <a:prstGeom prst="rect">
            <a:avLst/>
          </a:prstGeom>
        </p:spPr>
      </p:pic>
      <p:pic>
        <p:nvPicPr>
          <p:cNvPr id="288" name="object 28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793235" y="2045207"/>
            <a:ext cx="359651" cy="307847"/>
          </a:xfrm>
          <a:prstGeom prst="rect">
            <a:avLst/>
          </a:prstGeom>
        </p:spPr>
      </p:pic>
      <p:pic>
        <p:nvPicPr>
          <p:cNvPr id="289" name="object 28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78408" y="4511040"/>
            <a:ext cx="359663" cy="307846"/>
          </a:xfrm>
          <a:prstGeom prst="rect">
            <a:avLst/>
          </a:prstGeom>
        </p:spPr>
      </p:pic>
      <p:pic>
        <p:nvPicPr>
          <p:cNvPr id="292" name="object 274">
            <a:extLst>
              <a:ext uri="{FF2B5EF4-FFF2-40B4-BE49-F238E27FC236}">
                <a16:creationId xmlns:a16="http://schemas.microsoft.com/office/drawing/2014/main" id="{461E178F-583D-4587-F72C-E256056633D2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45812" y="4159718"/>
            <a:ext cx="359663" cy="359663"/>
          </a:xfrm>
          <a:prstGeom prst="rect">
            <a:avLst/>
          </a:prstGeom>
        </p:spPr>
      </p:pic>
      <p:sp>
        <p:nvSpPr>
          <p:cNvPr id="293" name="object 158">
            <a:extLst>
              <a:ext uri="{FF2B5EF4-FFF2-40B4-BE49-F238E27FC236}">
                <a16:creationId xmlns:a16="http://schemas.microsoft.com/office/drawing/2014/main" id="{95D5B543-E292-FB4E-CA76-E453C10144E8}"/>
              </a:ext>
            </a:extLst>
          </p:cNvPr>
          <p:cNvSpPr txBox="1"/>
          <p:nvPr/>
        </p:nvSpPr>
        <p:spPr>
          <a:xfrm>
            <a:off x="6983942" y="3814447"/>
            <a:ext cx="637540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</a:t>
            </a:r>
            <a:r>
              <a:rPr lang="en-GB" sz="1000" b="1" spc="-10" dirty="0" err="1">
                <a:latin typeface="Calibri"/>
                <a:cs typeface="Calibri"/>
              </a:rPr>
              <a:t>iterature</a:t>
            </a:r>
            <a:r>
              <a:rPr sz="1000" b="1" spc="-10" dirty="0">
                <a:latin typeface="Calibri"/>
                <a:cs typeface="Calibri"/>
              </a:rPr>
              <a:t>:</a:t>
            </a:r>
            <a:endParaRPr lang="en-GB" sz="1000" b="1" spc="-10" dirty="0">
              <a:latin typeface="Calibri"/>
              <a:cs typeface="Calibri"/>
            </a:endParaRPr>
          </a:p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lang="en-GB" sz="1000" i="1" spc="-10" dirty="0">
                <a:latin typeface="Calibri"/>
                <a:cs typeface="Calibri"/>
              </a:rPr>
              <a:t>Paper 1 Modern Text</a:t>
            </a:r>
            <a:endParaRPr sz="1000" i="1" dirty="0">
              <a:latin typeface="Calibri"/>
              <a:cs typeface="Calibri"/>
            </a:endParaRPr>
          </a:p>
        </p:txBody>
      </p:sp>
      <p:pic>
        <p:nvPicPr>
          <p:cNvPr id="294" name="object 289">
            <a:extLst>
              <a:ext uri="{FF2B5EF4-FFF2-40B4-BE49-F238E27FC236}">
                <a16:creationId xmlns:a16="http://schemas.microsoft.com/office/drawing/2014/main" id="{FE56FD0E-93BB-F78E-4CCA-1B31EC377FEF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578863" y="4007668"/>
            <a:ext cx="359663" cy="307846"/>
          </a:xfrm>
          <a:prstGeom prst="rect">
            <a:avLst/>
          </a:prstGeom>
        </p:spPr>
      </p:pic>
      <p:sp>
        <p:nvSpPr>
          <p:cNvPr id="295" name="object 224">
            <a:extLst>
              <a:ext uri="{FF2B5EF4-FFF2-40B4-BE49-F238E27FC236}">
                <a16:creationId xmlns:a16="http://schemas.microsoft.com/office/drawing/2014/main" id="{EC4FB9CC-E591-4038-03B5-ED770DF8B3A6}"/>
              </a:ext>
            </a:extLst>
          </p:cNvPr>
          <p:cNvSpPr txBox="1"/>
          <p:nvPr/>
        </p:nvSpPr>
        <p:spPr>
          <a:xfrm>
            <a:off x="6370664" y="1615575"/>
            <a:ext cx="778510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 </a:t>
            </a:r>
            <a:r>
              <a:rPr lang="en-GB" sz="1000" b="1" dirty="0">
                <a:latin typeface="Calibri"/>
                <a:cs typeface="Calibri"/>
              </a:rPr>
              <a:t>Literature:</a:t>
            </a:r>
          </a:p>
          <a:p>
            <a:pPr marL="17145" marR="5080" indent="-5080">
              <a:lnSpc>
                <a:spcPct val="100000"/>
              </a:lnSpc>
              <a:spcBef>
                <a:spcPts val="95"/>
              </a:spcBef>
            </a:pPr>
            <a:r>
              <a:rPr lang="en-GB" sz="1000" i="1" dirty="0">
                <a:latin typeface="Calibri"/>
                <a:cs typeface="Calibri"/>
              </a:rPr>
              <a:t>Paper 2 b – Conflict Poetry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96" name="object 236">
            <a:extLst>
              <a:ext uri="{FF2B5EF4-FFF2-40B4-BE49-F238E27FC236}">
                <a16:creationId xmlns:a16="http://schemas.microsoft.com/office/drawing/2014/main" id="{638794E7-0E25-AE2F-3147-1F2762DA7015}"/>
              </a:ext>
            </a:extLst>
          </p:cNvPr>
          <p:cNvSpPr txBox="1"/>
          <p:nvPr/>
        </p:nvSpPr>
        <p:spPr>
          <a:xfrm>
            <a:off x="5425684" y="1754118"/>
            <a:ext cx="651341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Language:</a:t>
            </a:r>
            <a:endParaRPr sz="10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Paper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lang="en-GB" sz="1000" i="1" spc="-50" dirty="0">
                <a:latin typeface="Calibri"/>
                <a:cs typeface="Calibri"/>
              </a:rPr>
              <a:t>1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297" name="object 288">
            <a:extLst>
              <a:ext uri="{FF2B5EF4-FFF2-40B4-BE49-F238E27FC236}">
                <a16:creationId xmlns:a16="http://schemas.microsoft.com/office/drawing/2014/main" id="{310C4367-EE83-9676-9516-E512B585B36F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582566" y="2078487"/>
            <a:ext cx="359651" cy="307847"/>
          </a:xfrm>
          <a:prstGeom prst="rect">
            <a:avLst/>
          </a:prstGeom>
        </p:spPr>
      </p:pic>
      <p:grpSp>
        <p:nvGrpSpPr>
          <p:cNvPr id="299" name="object 154">
            <a:extLst>
              <a:ext uri="{FF2B5EF4-FFF2-40B4-BE49-F238E27FC236}">
                <a16:creationId xmlns:a16="http://schemas.microsoft.com/office/drawing/2014/main" id="{E803F151-0230-90A9-0B5A-30E92CD1285A}"/>
              </a:ext>
            </a:extLst>
          </p:cNvPr>
          <p:cNvGrpSpPr/>
          <p:nvPr/>
        </p:nvGrpSpPr>
        <p:grpSpPr>
          <a:xfrm>
            <a:off x="3132110" y="7198524"/>
            <a:ext cx="173990" cy="313690"/>
            <a:chOff x="3430525" y="7171947"/>
            <a:chExt cx="173990" cy="313690"/>
          </a:xfrm>
        </p:grpSpPr>
        <p:sp>
          <p:nvSpPr>
            <p:cNvPr id="300" name="object 155">
              <a:extLst>
                <a:ext uri="{FF2B5EF4-FFF2-40B4-BE49-F238E27FC236}">
                  <a16:creationId xmlns:a16="http://schemas.microsoft.com/office/drawing/2014/main" id="{BB8FE875-5739-FF04-1728-249103D08D97}"/>
                </a:ext>
              </a:extLst>
            </p:cNvPr>
            <p:cNvSpPr/>
            <p:nvPr/>
          </p:nvSpPr>
          <p:spPr>
            <a:xfrm>
              <a:off x="3517391" y="7258811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156">
              <a:extLst>
                <a:ext uri="{FF2B5EF4-FFF2-40B4-BE49-F238E27FC236}">
                  <a16:creationId xmlns:a16="http://schemas.microsoft.com/office/drawing/2014/main" id="{FC0273C3-52D6-3818-79D4-35ABE037E493}"/>
                </a:ext>
              </a:extLst>
            </p:cNvPr>
            <p:cNvSpPr/>
            <p:nvPr/>
          </p:nvSpPr>
          <p:spPr>
            <a:xfrm>
              <a:off x="3430525" y="717194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2" name="object 138">
            <a:extLst>
              <a:ext uri="{FF2B5EF4-FFF2-40B4-BE49-F238E27FC236}">
                <a16:creationId xmlns:a16="http://schemas.microsoft.com/office/drawing/2014/main" id="{705AFEB0-D96E-D0E2-4CE9-5D5A36AA6907}"/>
              </a:ext>
            </a:extLst>
          </p:cNvPr>
          <p:cNvSpPr txBox="1"/>
          <p:nvPr/>
        </p:nvSpPr>
        <p:spPr>
          <a:xfrm>
            <a:off x="2808457" y="7498534"/>
            <a:ext cx="68262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>
                <a:latin typeface="Calibri"/>
                <a:cs typeface="Calibri"/>
              </a:rPr>
              <a:t>Assessment</a:t>
            </a:r>
            <a:r>
              <a:rPr sz="1000" b="1" spc="-10" dirty="0">
                <a:latin typeface="Calibri"/>
                <a:cs typeface="Calibri"/>
              </a:rPr>
              <a:t>:</a:t>
            </a:r>
            <a:r>
              <a:rPr sz="1000" i="1" spc="-10" dirty="0">
                <a:latin typeface="Calibri"/>
                <a:cs typeface="Calibri"/>
              </a:rPr>
              <a:t>Spoken Language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03" name="object 90">
            <a:extLst>
              <a:ext uri="{FF2B5EF4-FFF2-40B4-BE49-F238E27FC236}">
                <a16:creationId xmlns:a16="http://schemas.microsoft.com/office/drawing/2014/main" id="{41BB6B1E-E949-4ED0-9B13-7B1E04CF59F4}"/>
              </a:ext>
            </a:extLst>
          </p:cNvPr>
          <p:cNvSpPr txBox="1"/>
          <p:nvPr/>
        </p:nvSpPr>
        <p:spPr>
          <a:xfrm>
            <a:off x="5526187" y="8165870"/>
            <a:ext cx="949971" cy="3327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>
                <a:latin typeface="Calibri"/>
                <a:cs typeface="Calibri"/>
              </a:rPr>
              <a:t>JUSTICE</a:t>
            </a:r>
          </a:p>
          <a:p>
            <a:pPr marL="12700" marR="5080" indent="39370">
              <a:lnSpc>
                <a:spcPct val="100000"/>
              </a:lnSpc>
              <a:spcBef>
                <a:spcPts val="95"/>
              </a:spcBef>
            </a:pPr>
            <a:r>
              <a:rPr lang="en-GB" sz="1000" i="1" spc="-10" dirty="0">
                <a:latin typeface="Calibri"/>
                <a:cs typeface="Calibri"/>
              </a:rPr>
              <a:t>Non-fiction texts</a:t>
            </a:r>
          </a:p>
        </p:txBody>
      </p:sp>
      <p:sp>
        <p:nvSpPr>
          <p:cNvPr id="304" name="object 31">
            <a:extLst>
              <a:ext uri="{FF2B5EF4-FFF2-40B4-BE49-F238E27FC236}">
                <a16:creationId xmlns:a16="http://schemas.microsoft.com/office/drawing/2014/main" id="{08E80E99-4250-0B37-2786-2C0BDC66EF0E}"/>
              </a:ext>
            </a:extLst>
          </p:cNvPr>
          <p:cNvSpPr txBox="1"/>
          <p:nvPr/>
        </p:nvSpPr>
        <p:spPr>
          <a:xfrm>
            <a:off x="5963241" y="10086355"/>
            <a:ext cx="113004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POWER AND RESPONSIBILITY </a:t>
            </a:r>
            <a:r>
              <a:rPr lang="en-GB" sz="1000" i="1" dirty="0">
                <a:latin typeface="Calibri"/>
                <a:cs typeface="Calibri"/>
              </a:rPr>
              <a:t>Harry Potter and</a:t>
            </a:r>
            <a:endParaRPr sz="1000" i="1" dirty="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lang="en-GB" sz="1000" i="1" dirty="0">
                <a:latin typeface="Calibri"/>
                <a:cs typeface="Calibri"/>
              </a:rPr>
              <a:t>The Cursed Child</a:t>
            </a:r>
            <a:endParaRPr sz="1000" i="1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F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B3C3CE-31AF-4F93-88AA-CF85163F903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474CCEE-5260-451C-94AC-305222BC71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6749F3-3816-499C-8C4B-65B315D5B6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345</Words>
  <Application>Microsoft Office PowerPoint</Application>
  <PresentationFormat>A3 Paper (297x420 mm)</PresentationFormat>
  <Paragraphs>81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English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M Mieszkian</cp:lastModifiedBy>
  <cp:revision>6</cp:revision>
  <dcterms:created xsi:type="dcterms:W3CDTF">2026-06-25T09:18:48Z</dcterms:created>
  <dcterms:modified xsi:type="dcterms:W3CDTF">2026-07-06T10:25:55Z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2023-02-02T00:00:00Z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22.3.90</vt:lpwstr>
  </property>
  <property fmtid="{D5CDD505-2E9C-101B-9397-08002B2CF9AE}" pid="6" name="ContentTypeId">
    <vt:lpwstr>0x010100D8A947F3F0E26E4989F8ECE68BAE6983</vt:lpwstr>
  </property>
</Properties>
</file>